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Palanquin Dark"/>
      <p:regular r:id="rId25"/>
      <p:bold r:id="rId26"/>
    </p:embeddedFont>
    <p:embeddedFont>
      <p:font typeface="Fjalla One"/>
      <p:regular r:id="rId27"/>
    </p:embeddedFont>
    <p:embeddedFont>
      <p:font typeface="Arial Black"/>
      <p:regular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iP8aIwK7CpmIRYdMAHql7aJovt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alanquinDark-bold.fntdata"/><Relationship Id="rId25" Type="http://schemas.openxmlformats.org/officeDocument/2006/relationships/font" Target="fonts/PalanquinDark-regular.fntdata"/><Relationship Id="rId28" Type="http://schemas.openxmlformats.org/officeDocument/2006/relationships/font" Target="fonts/ArialBlack-regular.fntdata"/><Relationship Id="rId27" Type="http://schemas.openxmlformats.org/officeDocument/2006/relationships/font" Target="fonts/Fjall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7" name="Google Shape;177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9" name="Google Shape;18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9" name="Google Shape;20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i="0"/>
          </a:p>
        </p:txBody>
      </p:sp>
      <p:sp>
        <p:nvSpPr>
          <p:cNvPr id="218" name="Google Shape;218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2" name="Google Shape;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3ac279186_0_4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133ac279186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8" name="Google Shape;108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3"/>
          <p:cNvSpPr/>
          <p:nvPr/>
        </p:nvSpPr>
        <p:spPr>
          <a:xfrm>
            <a:off x="6096000" y="0"/>
            <a:ext cx="6095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53"/>
          <p:cNvSpPr txBox="1"/>
          <p:nvPr>
            <p:ph type="ctrTitle"/>
          </p:nvPr>
        </p:nvSpPr>
        <p:spPr>
          <a:xfrm>
            <a:off x="6517367" y="2113567"/>
            <a:ext cx="4718000" cy="19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/>
        </p:txBody>
      </p:sp>
      <p:sp>
        <p:nvSpPr>
          <p:cNvPr id="15" name="Google Shape;15;p53"/>
          <p:cNvSpPr txBox="1"/>
          <p:nvPr>
            <p:ph idx="1" type="subTitle"/>
          </p:nvPr>
        </p:nvSpPr>
        <p:spPr>
          <a:xfrm>
            <a:off x="6517367" y="4547200"/>
            <a:ext cx="4718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5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5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1_Main poi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6"/>
          <p:cNvSpPr/>
          <p:nvPr/>
        </p:nvSpPr>
        <p:spPr>
          <a:xfrm>
            <a:off x="473578" y="-536033"/>
            <a:ext cx="9335956" cy="6858068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6"/>
          <p:cNvSpPr txBox="1"/>
          <p:nvPr>
            <p:ph idx="1" type="subTitle"/>
          </p:nvPr>
        </p:nvSpPr>
        <p:spPr>
          <a:xfrm>
            <a:off x="2011600" y="3288571"/>
            <a:ext cx="5154800" cy="13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2133"/>
            </a:lvl9pPr>
          </a:lstStyle>
          <a:p/>
        </p:txBody>
      </p:sp>
      <p:sp>
        <p:nvSpPr>
          <p:cNvPr id="25" name="Google Shape;25;p56"/>
          <p:cNvSpPr txBox="1"/>
          <p:nvPr>
            <p:ph type="title"/>
          </p:nvPr>
        </p:nvSpPr>
        <p:spPr>
          <a:xfrm>
            <a:off x="2011600" y="2224333"/>
            <a:ext cx="5154800" cy="9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33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Background 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8"/>
          <p:cNvSpPr/>
          <p:nvPr/>
        </p:nvSpPr>
        <p:spPr>
          <a:xfrm>
            <a:off x="-933" y="0"/>
            <a:ext cx="12192000" cy="143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8"/>
          <p:cNvSpPr/>
          <p:nvPr/>
        </p:nvSpPr>
        <p:spPr>
          <a:xfrm>
            <a:off x="0" y="6134067"/>
            <a:ext cx="12192000" cy="7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 1">
  <p:cSld name="Background  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9"/>
          <p:cNvSpPr/>
          <p:nvPr/>
        </p:nvSpPr>
        <p:spPr>
          <a:xfrm rot="-5400000">
            <a:off x="-2711000" y="2711400"/>
            <a:ext cx="6857600" cy="1435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79"/>
          <p:cNvSpPr/>
          <p:nvPr/>
        </p:nvSpPr>
        <p:spPr>
          <a:xfrm rot="-5400000">
            <a:off x="8401200" y="3066675"/>
            <a:ext cx="6857600" cy="72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 and body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0"/>
          <p:cNvSpPr txBox="1"/>
          <p:nvPr>
            <p:ph idx="1" type="body"/>
          </p:nvPr>
        </p:nvSpPr>
        <p:spPr>
          <a:xfrm>
            <a:off x="960000" y="2767333"/>
            <a:ext cx="7001200" cy="25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80"/>
          <p:cNvSpPr/>
          <p:nvPr/>
        </p:nvSpPr>
        <p:spPr>
          <a:xfrm>
            <a:off x="960000" y="970400"/>
            <a:ext cx="7704000" cy="3632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0"/>
          <p:cNvSpPr txBox="1"/>
          <p:nvPr>
            <p:ph type="title"/>
          </p:nvPr>
        </p:nvSpPr>
        <p:spPr>
          <a:xfrm>
            <a:off x="960000" y="516800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/>
        </p:txBody>
      </p:sp>
      <p:sp>
        <p:nvSpPr>
          <p:cNvPr id="37" name="Google Shape;37;p80"/>
          <p:cNvSpPr/>
          <p:nvPr/>
        </p:nvSpPr>
        <p:spPr>
          <a:xfrm flipH="1" rot="-3678890">
            <a:off x="8533013" y="3074035"/>
            <a:ext cx="5870563" cy="4312437"/>
          </a:xfrm>
          <a:custGeom>
            <a:rect b="b" l="l" r="r" t="t"/>
            <a:pathLst>
              <a:path extrusionOk="0" h="111248" w="151443">
                <a:moveTo>
                  <a:pt x="121092" y="1"/>
                </a:moveTo>
                <a:cubicBezTo>
                  <a:pt x="118111" y="1"/>
                  <a:pt x="114831" y="806"/>
                  <a:pt x="111247" y="2660"/>
                </a:cubicBezTo>
                <a:cubicBezTo>
                  <a:pt x="97971" y="9532"/>
                  <a:pt x="97037" y="24476"/>
                  <a:pt x="78890" y="25377"/>
                </a:cubicBezTo>
                <a:cubicBezTo>
                  <a:pt x="77070" y="25468"/>
                  <a:pt x="75284" y="25506"/>
                  <a:pt x="73527" y="25506"/>
                </a:cubicBezTo>
                <a:cubicBezTo>
                  <a:pt x="64901" y="25506"/>
                  <a:pt x="56984" y="24592"/>
                  <a:pt x="49133" y="24592"/>
                </a:cubicBezTo>
                <a:cubicBezTo>
                  <a:pt x="39865" y="24592"/>
                  <a:pt x="30689" y="25865"/>
                  <a:pt x="20549" y="31414"/>
                </a:cubicBezTo>
                <a:cubicBezTo>
                  <a:pt x="3436" y="40788"/>
                  <a:pt x="1" y="54497"/>
                  <a:pt x="3303" y="70576"/>
                </a:cubicBezTo>
                <a:cubicBezTo>
                  <a:pt x="8984" y="98326"/>
                  <a:pt x="32934" y="111248"/>
                  <a:pt x="60420" y="111248"/>
                </a:cubicBezTo>
                <a:cubicBezTo>
                  <a:pt x="72152" y="111248"/>
                  <a:pt x="84528" y="108893"/>
                  <a:pt x="96403" y="104333"/>
                </a:cubicBezTo>
                <a:cubicBezTo>
                  <a:pt x="134030" y="89889"/>
                  <a:pt x="151442" y="56599"/>
                  <a:pt x="142936" y="23308"/>
                </a:cubicBezTo>
                <a:cubicBezTo>
                  <a:pt x="140341" y="13221"/>
                  <a:pt x="133174" y="1"/>
                  <a:pt x="121092" y="1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b="1" i="0" sz="30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11" name="Google Shape;11;p5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867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storytelling.comnetwork.org/theme/content/lesson/2" TargetMode="External"/><Relationship Id="rId10" Type="http://schemas.openxmlformats.org/officeDocument/2006/relationships/hyperlink" Target="https://www.techsoup.ca/community/blog/visualizing-impact-a-picture-is-worth-a-thousand-data-sets" TargetMode="External"/><Relationship Id="rId13" Type="http://schemas.openxmlformats.org/officeDocument/2006/relationships/image" Target="../media/image6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hyperlink" Target="https://books.openedition.org/pum/5983?lang=fr#:~:text=L'%C3%A9valuation%20ax%C3%A9e%20sur%20l'utilisation%20est%20bas%C3%A9e%20sur%20le,fin%2C%20de%20son%20utilisation%20future" TargetMode="External"/><Relationship Id="rId9" Type="http://schemas.openxmlformats.org/officeDocument/2006/relationships/hyperlink" Target="https://www.techsoup.ca/community/blog/visualizing-impact-a-picture-is-worth-a-thousand-data-sets" TargetMode="External"/><Relationship Id="rId14" Type="http://schemas.openxmlformats.org/officeDocument/2006/relationships/image" Target="../media/image1.png"/><Relationship Id="rId5" Type="http://schemas.openxmlformats.org/officeDocument/2006/relationships/hyperlink" Target="https://www.interaction.org/wp-content/uploads/2019/04/2-Use-of-Impact-Evaluation-Results-FRENCH.pdf" TargetMode="External"/><Relationship Id="rId6" Type="http://schemas.openxmlformats.org/officeDocument/2006/relationships/hyperlink" Target="https://tiess.ca/les-strategies-de-distinction-et-dapprentissage/" TargetMode="External"/><Relationship Id="rId7" Type="http://schemas.openxmlformats.org/officeDocument/2006/relationships/hyperlink" Target="https://theonn.ca/wp-content/uploads/2015/12/6-Simple-Tips-For-Communicating-About-Impact.pdf" TargetMode="External"/><Relationship Id="rId8" Type="http://schemas.openxmlformats.org/officeDocument/2006/relationships/hyperlink" Target="https://www.techsoup.ca/community/blog/visualizing-impact-a-picture-is-worth-a-thousand-data-sets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Relationship Id="rId6" Type="http://schemas.openxmlformats.org/officeDocument/2006/relationships/image" Target="../media/image6.png"/><Relationship Id="rId7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/>
          <p:nvPr/>
        </p:nvSpPr>
        <p:spPr>
          <a:xfrm>
            <a:off x="17083057" y="1163699"/>
            <a:ext cx="193311" cy="363087"/>
          </a:xfrm>
          <a:custGeom>
            <a:rect b="b" l="l" r="r" t="t"/>
            <a:pathLst>
              <a:path extrusionOk="0" h="1388" w="739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"/>
          <p:cNvSpPr/>
          <p:nvPr/>
        </p:nvSpPr>
        <p:spPr>
          <a:xfrm>
            <a:off x="16846321" y="1312542"/>
            <a:ext cx="221300" cy="301613"/>
          </a:xfrm>
          <a:custGeom>
            <a:rect b="b" l="l" r="r" t="t"/>
            <a:pathLst>
              <a:path extrusionOk="0" h="1153" w="846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"/>
          <p:cNvSpPr/>
          <p:nvPr/>
        </p:nvSpPr>
        <p:spPr>
          <a:xfrm>
            <a:off x="16478795" y="3526089"/>
            <a:ext cx="155904" cy="71937"/>
          </a:xfrm>
          <a:custGeom>
            <a:rect b="b" l="l" r="r" t="t"/>
            <a:pathLst>
              <a:path extrusionOk="0" fill="none" h="275" w="596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cap="rnd" cmpd="sng" w="9525">
            <a:solidFill>
              <a:srgbClr val="2AB5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"/>
          <p:cNvSpPr/>
          <p:nvPr/>
        </p:nvSpPr>
        <p:spPr>
          <a:xfrm>
            <a:off x="388500" y="5932656"/>
            <a:ext cx="4793100" cy="4117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7942" y="5471186"/>
            <a:ext cx="2927178" cy="116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276" y="5359927"/>
            <a:ext cx="2046666" cy="11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>
            <p:ph type="ctrTitle"/>
          </p:nvPr>
        </p:nvSpPr>
        <p:spPr>
          <a:xfrm>
            <a:off x="320414" y="1933708"/>
            <a:ext cx="51360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0" lang="en" sz="5400">
                <a:latin typeface="Arial Black"/>
                <a:ea typeface="Arial Black"/>
                <a:cs typeface="Arial Black"/>
                <a:sym typeface="Arial Black"/>
              </a:rPr>
              <a:t>CdP Évaluation de Montréal</a:t>
            </a:r>
            <a:br>
              <a:rPr b="0" lang="en" sz="5400"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lang="en" sz="5400">
                <a:latin typeface="Arial Black"/>
                <a:ea typeface="Arial Black"/>
                <a:cs typeface="Arial Black"/>
                <a:sym typeface="Arial Black"/>
              </a:rPr>
              <a:t>en commun</a:t>
            </a:r>
            <a:endParaRPr b="0" sz="54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" name="Google Shape;49;p1"/>
          <p:cNvSpPr txBox="1"/>
          <p:nvPr>
            <p:ph idx="1" type="subTitle"/>
          </p:nvPr>
        </p:nvSpPr>
        <p:spPr>
          <a:xfrm>
            <a:off x="388500" y="4966680"/>
            <a:ext cx="5136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L’utilisation et la diffusion des résultats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842312" y="1450857"/>
            <a:ext cx="6657630" cy="223707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842312" y="1029157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L’évaluation axée sur l’utilisation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Les bonnes questions à se poser: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Pourquoi évalue-t-on?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À quoi l’évaluation va-t-elle servir?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Est-ce qu’on veut être plus efficaces dans nos actions?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Mieux perçus par la population?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Est-ce qu’on souhaite rejoindre une plus grande clientèle?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Quels aspects de l’intervention veut-on améliorer?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Les questions d’évaluation portent-elles sur ce qu’on veut vraiment savoir?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La démarche nous donnera-t-elle des informations que nous pourrons utiliser?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Comment compte-t-on concrètement utiliser les résultats?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842312" y="1450857"/>
            <a:ext cx="6657630" cy="223707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842312" y="1029157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L’évaluation axée sur l’utilisation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Les 5 étapes d’une évaluation axée sur l’utilisation: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4572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/>
              <a:t>Identifier les personnes appelées à utiliser l’évaluation</a:t>
            </a:r>
            <a:endParaRPr/>
          </a:p>
          <a:p>
            <a:pPr indent="-4572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/>
              <a:t>Préciser avec elles les objectifs et les utilisations attendues des résultats</a:t>
            </a:r>
            <a:endParaRPr/>
          </a:p>
          <a:p>
            <a:pPr indent="-4572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/>
              <a:t>Choisir les méthodes </a:t>
            </a:r>
            <a:r>
              <a:rPr lang="en" sz="1600"/>
              <a:t>(les meilleures seront celles qui seront les plus utiles)</a:t>
            </a:r>
            <a:endParaRPr/>
          </a:p>
          <a:p>
            <a:pPr indent="-4572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/>
              <a:t>Analyser et interpréter les données </a:t>
            </a:r>
            <a:r>
              <a:rPr lang="en" sz="1600"/>
              <a:t>(avec les utilisatrices et utilisateurs attendus)</a:t>
            </a:r>
            <a:endParaRPr/>
          </a:p>
          <a:p>
            <a:pPr indent="-457200" lvl="1" marL="1028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/>
              <a:t>Utiliser et diffuser les résultats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842312" y="1450857"/>
            <a:ext cx="6657630" cy="223707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/>
          <p:nvPr/>
        </p:nvSpPr>
        <p:spPr>
          <a:xfrm>
            <a:off x="842312" y="1029157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L’évaluation axée sur l’utilisation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Les grands principes de l’évaluation axée sur l’utilisation: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L’utilisation des résultats est une préoccupation constante, et ce, dès le début de l’évaluation.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Les évaluations visent à répondre aux besoins d’information de personnes précises.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Pour être utile, l’information doit être crédible, pertinente et accessible.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L’information prend toute sa force entre les mains des personnes capables de l’utiliser.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On ne doit pas présumer qu’une demande d’évaluation implique un engagement à l’utiliser.</a:t>
            </a:r>
            <a:endParaRPr sz="1800"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On ne doit pas confondre l’utilisation et la diffusion des résultats.</a:t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6"/>
          <p:cNvSpPr txBox="1"/>
          <p:nvPr>
            <p:ph idx="1" type="subTitle"/>
          </p:nvPr>
        </p:nvSpPr>
        <p:spPr>
          <a:xfrm>
            <a:off x="2011600" y="3288571"/>
            <a:ext cx="51549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SzPts val="14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Utiliser et diffuser les résultats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6"/>
          <p:cNvSpPr/>
          <p:nvPr/>
        </p:nvSpPr>
        <p:spPr>
          <a:xfrm>
            <a:off x="2048812" y="2733555"/>
            <a:ext cx="2898969" cy="38542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96"/>
          <p:cNvSpPr txBox="1"/>
          <p:nvPr/>
        </p:nvSpPr>
        <p:spPr>
          <a:xfrm>
            <a:off x="2048812" y="2179653"/>
            <a:ext cx="102720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Section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15869" y="5803191"/>
            <a:ext cx="933231" cy="47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8"/>
          <p:cNvSpPr/>
          <p:nvPr/>
        </p:nvSpPr>
        <p:spPr>
          <a:xfrm>
            <a:off x="842311" y="1450859"/>
            <a:ext cx="6252551" cy="27946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98"/>
          <p:cNvSpPr txBox="1"/>
          <p:nvPr>
            <p:ph idx="1" type="body"/>
          </p:nvPr>
        </p:nvSpPr>
        <p:spPr>
          <a:xfrm>
            <a:off x="838200" y="1820291"/>
            <a:ext cx="10515600" cy="4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" sz="2300"/>
              <a:t>Diffusion à l’interne: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300"/>
          </a:p>
        </p:txBody>
      </p:sp>
      <p:pic>
        <p:nvPicPr>
          <p:cNvPr id="181" name="Google Shape;181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8"/>
          <p:cNvSpPr txBox="1"/>
          <p:nvPr/>
        </p:nvSpPr>
        <p:spPr>
          <a:xfrm>
            <a:off x="842312" y="1022213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Utiliser et diffuser les résultats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9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39798" y="1928976"/>
            <a:ext cx="4398037" cy="443226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8"/>
          <p:cNvSpPr txBox="1"/>
          <p:nvPr/>
        </p:nvSpPr>
        <p:spPr>
          <a:xfrm>
            <a:off x="8443884" y="6249344"/>
            <a:ext cx="1651933" cy="223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David Bonbright, 2012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/>
          <p:nvPr/>
        </p:nvSpPr>
        <p:spPr>
          <a:xfrm>
            <a:off x="842311" y="1450859"/>
            <a:ext cx="6252551" cy="279468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 txBox="1"/>
          <p:nvPr>
            <p:ph idx="1" type="body"/>
          </p:nvPr>
        </p:nvSpPr>
        <p:spPr>
          <a:xfrm>
            <a:off x="838200" y="1820291"/>
            <a:ext cx="10515600" cy="4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92"/>
              <a:buNone/>
            </a:pPr>
            <a:r>
              <a:rPr lang="en" sz="2000"/>
              <a:t>Diffusion à l’externe – les questions à se poser: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92"/>
              <a:buNone/>
            </a:pPr>
            <a:r>
              <a:t/>
            </a:r>
            <a:endParaRPr sz="20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23"/>
              <a:buChar char="•"/>
            </a:pPr>
            <a:r>
              <a:rPr lang="en" sz="1800"/>
              <a:t>Qu’est-ce que je souhaite communiquer?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23"/>
              <a:buChar char="•"/>
            </a:pPr>
            <a:r>
              <a:rPr lang="en" sz="1800"/>
              <a:t>À qui?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23"/>
              <a:buChar char="•"/>
            </a:pPr>
            <a:r>
              <a:rPr lang="en" sz="1800"/>
              <a:t>Dans quel but?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23"/>
              <a:buChar char="•"/>
            </a:pPr>
            <a:r>
              <a:rPr lang="en" sz="1800"/>
              <a:t>De quelle façon?</a:t>
            </a:r>
            <a:endParaRPr sz="1800"/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0"/>
          <p:cNvSpPr txBox="1"/>
          <p:nvPr/>
        </p:nvSpPr>
        <p:spPr>
          <a:xfrm>
            <a:off x="842312" y="1022213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Utiliser et diffuser les résultats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"/>
          <p:cNvSpPr txBox="1"/>
          <p:nvPr>
            <p:ph idx="1" type="body"/>
          </p:nvPr>
        </p:nvSpPr>
        <p:spPr>
          <a:xfrm>
            <a:off x="631564" y="929041"/>
            <a:ext cx="10515600" cy="4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92"/>
              <a:buNone/>
            </a:pPr>
            <a:r>
              <a:rPr lang="en" sz="2000"/>
              <a:t>Visualisation des données: </a:t>
            </a:r>
            <a:endParaRPr sz="1800"/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59702" y="475419"/>
            <a:ext cx="2872596" cy="580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1"/>
          <p:cNvSpPr txBox="1"/>
          <p:nvPr/>
        </p:nvSpPr>
        <p:spPr>
          <a:xfrm>
            <a:off x="8443884" y="6249344"/>
            <a:ext cx="1651933" cy="2237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techsoup.ca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idx="1" type="body"/>
          </p:nvPr>
        </p:nvSpPr>
        <p:spPr>
          <a:xfrm>
            <a:off x="631564" y="929041"/>
            <a:ext cx="10515600" cy="4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92"/>
              <a:buNone/>
            </a:pPr>
            <a:r>
              <a:rPr lang="en" sz="2000"/>
              <a:t>Mise en récit: </a:t>
            </a:r>
            <a:endParaRPr sz="1800"/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6000" y="1285875"/>
            <a:ext cx="7620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2"/>
          <p:cNvSpPr/>
          <p:nvPr/>
        </p:nvSpPr>
        <p:spPr>
          <a:xfrm>
            <a:off x="842312" y="1450855"/>
            <a:ext cx="4447140" cy="26540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02"/>
          <p:cNvSpPr txBox="1"/>
          <p:nvPr>
            <p:ph idx="1" type="body"/>
          </p:nvPr>
        </p:nvSpPr>
        <p:spPr>
          <a:xfrm>
            <a:off x="838200" y="1904699"/>
            <a:ext cx="10515600" cy="4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sz="2300"/>
          </a:p>
          <a:p>
            <a:pPr indent="-34294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Font typeface="Arial"/>
              <a:buChar char="•"/>
            </a:pPr>
            <a:r>
              <a:rPr lang="en" sz="2300"/>
              <a:t>L’évaluation axée sur l’utilisation (Michael Quinn Patton et Francine LaBossière – Approches et pratiques en évaluation de programmes, 2012): </a:t>
            </a:r>
            <a:r>
              <a:rPr lang="en" sz="2300" u="sng">
                <a:solidFill>
                  <a:schemeClr val="hlink"/>
                </a:solidFill>
                <a:hlinkClick r:id="rId4"/>
              </a:rPr>
              <a:t>https://books.openedition.org/pum/5983?lang=fr#:~:text=L'%C3%A9valuation%20ax%C3%A9e%20sur%20l'utilisation%20est%20bas%C3%A9e%20sur%20le,fin%2C%20de%20son%20utilisation%20future</a:t>
            </a:r>
            <a:r>
              <a:rPr lang="en" sz="2300"/>
              <a:t>  </a:t>
            </a:r>
            <a:endParaRPr sz="2300"/>
          </a:p>
          <a:p>
            <a:pPr indent="-213059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Font typeface="Arial"/>
              <a:buNone/>
            </a:pPr>
            <a:r>
              <a:t/>
            </a:r>
            <a:endParaRPr sz="2300"/>
          </a:p>
          <a:p>
            <a:pPr indent="-34294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Font typeface="Arial"/>
              <a:buChar char="•"/>
            </a:pPr>
            <a:r>
              <a:rPr lang="en" sz="2300"/>
              <a:t>Utilisation des résultats d'évaluation d'impact (David Bonbright, Keystone Accountability - Notes sur l’évaluation d’impact No 4, novembre 2012): </a:t>
            </a:r>
            <a:r>
              <a:rPr lang="en" sz="2300" u="sng">
                <a:solidFill>
                  <a:schemeClr val="hlink"/>
                </a:solidFill>
                <a:hlinkClick r:id="rId5"/>
              </a:rPr>
              <a:t>https://www.interaction.org/wp-content/uploads/2019/04/2-Use-of-Impact-Evaluation-Results-FRENCH.pdf</a:t>
            </a:r>
            <a:r>
              <a:rPr lang="en" sz="2300"/>
              <a:t>  </a:t>
            </a:r>
            <a:endParaRPr sz="2300"/>
          </a:p>
          <a:p>
            <a:pPr indent="-213059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sz="2300"/>
          </a:p>
          <a:p>
            <a:pPr indent="-34294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Char char="•"/>
            </a:pPr>
            <a:r>
              <a:rPr lang="en" sz="2300"/>
              <a:t>Les stratégies de distinction et d’apprentissage: </a:t>
            </a:r>
            <a:r>
              <a:rPr lang="en" sz="2300" u="sng">
                <a:solidFill>
                  <a:schemeClr val="hlink"/>
                </a:solidFill>
                <a:hlinkClick r:id="rId6"/>
              </a:rPr>
              <a:t>https://tiess.ca/les-strategies-de-distinction-et-dapprentissage/</a:t>
            </a:r>
            <a:r>
              <a:rPr lang="en" sz="2300"/>
              <a:t> </a:t>
            </a:r>
            <a:endParaRPr sz="2300"/>
          </a:p>
          <a:p>
            <a:pPr indent="0" lvl="0" marL="1143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sz="2300"/>
          </a:p>
          <a:p>
            <a:pPr indent="0" lvl="0" marL="1143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rPr i="1" lang="en" sz="2300"/>
              <a:t>Liens utiles:</a:t>
            </a:r>
            <a:endParaRPr/>
          </a:p>
          <a:p>
            <a:pPr indent="0" lvl="0" marL="1143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i="1" sz="2300"/>
          </a:p>
          <a:p>
            <a:pPr indent="-34294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Char char="•"/>
            </a:pPr>
            <a:r>
              <a:rPr lang="en" sz="2300"/>
              <a:t>6 Simple Tips For Communicating About Impact: </a:t>
            </a:r>
            <a:r>
              <a:rPr lang="en" sz="2300" u="sng">
                <a:solidFill>
                  <a:schemeClr val="hlink"/>
                </a:solidFill>
                <a:hlinkClick r:id="rId7"/>
              </a:rPr>
              <a:t>https://theonn.ca/wp-content/uploads/2015/12/6-Simple-Tips-For-Communicating-About-Impact.pdf</a:t>
            </a:r>
            <a:r>
              <a:rPr lang="en" sz="2300"/>
              <a:t> </a:t>
            </a:r>
            <a:endParaRPr sz="2300"/>
          </a:p>
          <a:p>
            <a:pPr indent="-213059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sz="2300"/>
          </a:p>
          <a:p>
            <a:pPr indent="-34294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Char char="•"/>
            </a:pPr>
            <a:r>
              <a:rPr lang="en" sz="2300"/>
              <a:t>Visualizing Impact: A Picture Is Worth a Thousand Data Sets: </a:t>
            </a:r>
            <a:r>
              <a:rPr lang="en" sz="2300" u="sng">
                <a:solidFill>
                  <a:schemeClr val="hlink"/>
                </a:solidFill>
                <a:hlinkClick r:id="rId8"/>
              </a:rPr>
              <a:t>https://www.</a:t>
            </a:r>
            <a:r>
              <a:rPr lang="en" sz="2300" u="sng">
                <a:solidFill>
                  <a:schemeClr val="hlink"/>
                </a:solidFill>
                <a:hlinkClick r:id="rId9"/>
              </a:rPr>
              <a:t>techsoup</a:t>
            </a:r>
            <a:r>
              <a:rPr lang="en" sz="2300" u="sng">
                <a:solidFill>
                  <a:schemeClr val="hlink"/>
                </a:solidFill>
                <a:hlinkClick r:id="rId10"/>
              </a:rPr>
              <a:t>.ca/community/blog/visualizing-impact-a-picture-is-worth-a-thousand-data-sets</a:t>
            </a:r>
            <a:r>
              <a:rPr lang="en" sz="2300"/>
              <a:t> </a:t>
            </a:r>
            <a:endParaRPr sz="2300"/>
          </a:p>
          <a:p>
            <a:pPr indent="-213059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sz="2300"/>
          </a:p>
          <a:p>
            <a:pPr indent="-342945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Char char="•"/>
            </a:pPr>
            <a:r>
              <a:rPr lang="en" sz="2300"/>
              <a:t>Telling Stories About Impact: </a:t>
            </a:r>
            <a:r>
              <a:rPr lang="en" sz="2300" u="sng">
                <a:solidFill>
                  <a:schemeClr val="hlink"/>
                </a:solidFill>
                <a:hlinkClick r:id="rId11"/>
              </a:rPr>
              <a:t>https://storytelling.comnetwork.org/theme/content/lesson/2</a:t>
            </a:r>
            <a:r>
              <a:rPr lang="en" sz="2300"/>
              <a:t> </a:t>
            </a:r>
            <a:endParaRPr sz="2300"/>
          </a:p>
          <a:p>
            <a:pPr indent="0" lvl="0" marL="1143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sz="2300"/>
          </a:p>
          <a:p>
            <a:pPr indent="-213059" lvl="0" marL="5715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sz="2300"/>
          </a:p>
          <a:p>
            <a:pPr indent="0" lvl="0" marL="1143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42292"/>
              <a:buNone/>
            </a:pPr>
            <a:r>
              <a:t/>
            </a:r>
            <a:endParaRPr sz="2300"/>
          </a:p>
        </p:txBody>
      </p:sp>
      <p:pic>
        <p:nvPicPr>
          <p:cNvPr id="222" name="Google Shape;222;p10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0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02"/>
          <p:cNvSpPr txBox="1"/>
          <p:nvPr/>
        </p:nvSpPr>
        <p:spPr>
          <a:xfrm>
            <a:off x="838200" y="1031776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Sources et références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3"/>
          <p:cNvSpPr/>
          <p:nvPr/>
        </p:nvSpPr>
        <p:spPr>
          <a:xfrm>
            <a:off x="17083057" y="1163699"/>
            <a:ext cx="193311" cy="363087"/>
          </a:xfrm>
          <a:custGeom>
            <a:rect b="b" l="l" r="r" t="t"/>
            <a:pathLst>
              <a:path extrusionOk="0" h="1388" w="739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3"/>
          <p:cNvSpPr/>
          <p:nvPr/>
        </p:nvSpPr>
        <p:spPr>
          <a:xfrm>
            <a:off x="16846321" y="1312542"/>
            <a:ext cx="221300" cy="301613"/>
          </a:xfrm>
          <a:custGeom>
            <a:rect b="b" l="l" r="r" t="t"/>
            <a:pathLst>
              <a:path extrusionOk="0" h="1153" w="846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3"/>
          <p:cNvSpPr/>
          <p:nvPr/>
        </p:nvSpPr>
        <p:spPr>
          <a:xfrm>
            <a:off x="16478795" y="3526089"/>
            <a:ext cx="155904" cy="71937"/>
          </a:xfrm>
          <a:custGeom>
            <a:rect b="b" l="l" r="r" t="t"/>
            <a:pathLst>
              <a:path extrusionOk="0" fill="none" h="275" w="596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cap="rnd" cmpd="sng" w="9525">
            <a:solidFill>
              <a:srgbClr val="2AB5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3"/>
          <p:cNvSpPr/>
          <p:nvPr/>
        </p:nvSpPr>
        <p:spPr>
          <a:xfrm>
            <a:off x="246080" y="2550180"/>
            <a:ext cx="2440849" cy="34776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27942" y="5471186"/>
            <a:ext cx="2927178" cy="116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276" y="5359927"/>
            <a:ext cx="2046666" cy="1145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3"/>
          <p:cNvSpPr txBox="1"/>
          <p:nvPr/>
        </p:nvSpPr>
        <p:spPr>
          <a:xfrm>
            <a:off x="246075" y="6020675"/>
            <a:ext cx="5702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CRÉDITS: Ce modèle a été créé à partir d’un modèle créé par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Slidesgo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comprenant des icônes de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Flaticon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des infographies et des images par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Freepik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et des illustrations de 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Storyset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03"/>
          <p:cNvSpPr txBox="1"/>
          <p:nvPr>
            <p:ph type="ctrTitle"/>
          </p:nvPr>
        </p:nvSpPr>
        <p:spPr>
          <a:xfrm>
            <a:off x="320414" y="1095508"/>
            <a:ext cx="5136000" cy="26952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0" lang="en" sz="5400">
                <a:latin typeface="Arial Black"/>
                <a:ea typeface="Arial Black"/>
                <a:cs typeface="Arial Black"/>
                <a:sym typeface="Arial Black"/>
              </a:rPr>
              <a:t>Merci !</a:t>
            </a:r>
            <a:br>
              <a:rPr b="0" lang="en" sz="5400">
                <a:latin typeface="Arial Black"/>
                <a:ea typeface="Arial Black"/>
                <a:cs typeface="Arial Black"/>
                <a:sym typeface="Arial Black"/>
              </a:rPr>
            </a:br>
            <a:endParaRPr b="0" sz="540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/>
          <p:nvPr>
            <p:ph idx="1" type="body"/>
          </p:nvPr>
        </p:nvSpPr>
        <p:spPr>
          <a:xfrm>
            <a:off x="2505204" y="1960532"/>
            <a:ext cx="9420095" cy="1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Mise en contexte: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5"/>
              <a:buChar char="•"/>
            </a:pPr>
            <a:r>
              <a:rPr lang="en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Évaluer pour se distinguer ou pour apprendre?</a:t>
            </a: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"/>
          <p:cNvSpPr txBox="1"/>
          <p:nvPr>
            <p:ph idx="1" type="body"/>
          </p:nvPr>
        </p:nvSpPr>
        <p:spPr>
          <a:xfrm>
            <a:off x="2505204" y="3524218"/>
            <a:ext cx="9420095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L’évaluation axée sur l’utilisation: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75"/>
              <a:buChar char="•"/>
            </a:pPr>
            <a:r>
              <a:rPr lang="en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Les étapes et principes d’une évaluation axée sur l’utilisation des résultats</a:t>
            </a:r>
            <a:endParaRPr/>
          </a:p>
        </p:txBody>
      </p:sp>
      <p:sp>
        <p:nvSpPr>
          <p:cNvPr id="56" name="Google Shape;56;p3"/>
          <p:cNvSpPr txBox="1"/>
          <p:nvPr>
            <p:ph idx="1" type="body"/>
          </p:nvPr>
        </p:nvSpPr>
        <p:spPr>
          <a:xfrm>
            <a:off x="2505205" y="5317550"/>
            <a:ext cx="9555720" cy="994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en" sz="24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Utiliser et diffuser les résultats:</a:t>
            </a:r>
            <a:endParaRPr/>
          </a:p>
          <a:p>
            <a:pPr indent="0" lvl="1" marL="45720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75"/>
              <a:buNone/>
            </a:pPr>
            <a:r>
              <a:rPr lang="en" sz="20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Plan d’action ou de communication?</a:t>
            </a:r>
            <a:endParaRPr sz="20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809340" y="1867609"/>
            <a:ext cx="1298800" cy="129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 txBox="1"/>
          <p:nvPr>
            <p:ph type="title"/>
          </p:nvPr>
        </p:nvSpPr>
        <p:spPr>
          <a:xfrm>
            <a:off x="986543" y="1995248"/>
            <a:ext cx="813381" cy="1182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7000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sz="7000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812950" y="3449936"/>
            <a:ext cx="1298800" cy="129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1032812" y="3629536"/>
            <a:ext cx="11812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" sz="7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809343" y="5052449"/>
            <a:ext cx="1298800" cy="12988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1037343" y="5230525"/>
            <a:ext cx="11812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" sz="7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969312" y="1029216"/>
            <a:ext cx="7476188" cy="30464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809340" y="430892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" sz="4400" u="none" cap="none" strike="noStrike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Présentation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3ac279186_0_439"/>
          <p:cNvSpPr txBox="1"/>
          <p:nvPr>
            <p:ph idx="1" type="subTitle"/>
          </p:nvPr>
        </p:nvSpPr>
        <p:spPr>
          <a:xfrm>
            <a:off x="2011600" y="3288571"/>
            <a:ext cx="51549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SzPts val="14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Mise en contexte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133ac279186_0_439"/>
          <p:cNvSpPr/>
          <p:nvPr/>
        </p:nvSpPr>
        <p:spPr>
          <a:xfrm>
            <a:off x="2048812" y="2733555"/>
            <a:ext cx="2898969" cy="38542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33ac279186_0_439"/>
          <p:cNvSpPr txBox="1"/>
          <p:nvPr/>
        </p:nvSpPr>
        <p:spPr>
          <a:xfrm>
            <a:off x="2048812" y="2179653"/>
            <a:ext cx="102720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Section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33ac279186_0_4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133ac279186_0_4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15869" y="5803191"/>
            <a:ext cx="933231" cy="47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57561" y="1655995"/>
            <a:ext cx="7133901" cy="480702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/>
          <p:nvPr/>
        </p:nvSpPr>
        <p:spPr>
          <a:xfrm>
            <a:off x="842311" y="1450857"/>
            <a:ext cx="9185091" cy="25716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842312" y="1029157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Évaluer pour se distinguer ou pour apprendre?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7365067" y="6278610"/>
            <a:ext cx="219496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Dahlab, Mounier et Kemem, 2017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842311" y="1450857"/>
            <a:ext cx="9185091" cy="25716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842312" y="1029157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Évaluer pour se distinguer ou pour apprendre?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89211" y="2046358"/>
            <a:ext cx="8360157" cy="3990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5"/>
          <p:cNvSpPr txBox="1"/>
          <p:nvPr>
            <p:ph idx="1" type="subTitle"/>
          </p:nvPr>
        </p:nvSpPr>
        <p:spPr>
          <a:xfrm>
            <a:off x="2011600" y="3288571"/>
            <a:ext cx="51549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SzPts val="1400"/>
              <a:buNone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L’évaluation axée sur l’utilisation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5"/>
          <p:cNvSpPr/>
          <p:nvPr/>
        </p:nvSpPr>
        <p:spPr>
          <a:xfrm>
            <a:off x="2048812" y="2733555"/>
            <a:ext cx="2898969" cy="385425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5"/>
          <p:cNvSpPr txBox="1"/>
          <p:nvPr/>
        </p:nvSpPr>
        <p:spPr>
          <a:xfrm>
            <a:off x="2048812" y="2179653"/>
            <a:ext cx="102720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Section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15869" y="5803191"/>
            <a:ext cx="933231" cy="47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1"/>
          <p:cNvSpPr/>
          <p:nvPr/>
        </p:nvSpPr>
        <p:spPr>
          <a:xfrm>
            <a:off x="842312" y="1450857"/>
            <a:ext cx="6657630" cy="223707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1"/>
          <p:cNvSpPr txBox="1"/>
          <p:nvPr>
            <p:ph idx="1" type="body"/>
          </p:nvPr>
        </p:nvSpPr>
        <p:spPr>
          <a:xfrm>
            <a:off x="2820318" y="2778780"/>
            <a:ext cx="4902507" cy="1307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555555"/>
                </a:solidFill>
              </a:rPr>
              <a:t>La valeur d’une évaluation est déterminée par l’utilisation qui en est faite.</a:t>
            </a:r>
            <a:endParaRPr i="1" sz="2400">
              <a:solidFill>
                <a:srgbClr val="555555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400"/>
          </a:p>
        </p:txBody>
      </p:sp>
      <p:pic>
        <p:nvPicPr>
          <p:cNvPr id="112" name="Google Shape;112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1"/>
          <p:cNvSpPr txBox="1"/>
          <p:nvPr/>
        </p:nvSpPr>
        <p:spPr>
          <a:xfrm>
            <a:off x="842312" y="1029157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L’évaluation axée sur l’utilisation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842312" y="1450857"/>
            <a:ext cx="6657630" cy="223707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842312" y="1029157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L’évaluation axée sur l’utilisation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2000"/>
              <a:t>Les critiques les plus fréquentes sur les rapports d’évaluation: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L’information arrive trop tard, les décisions ont déjà été prises.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L’évaluation ne répond pas aux bonnes questions.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Le rapport n’informe pas sur ce que l’on voulait savoir.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Le langage n’est pas adapté, le rapport est ennuyeux et difficile à comprendre.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Le rapport est trop volumineux, personne ne le lira.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842312" y="1450857"/>
            <a:ext cx="6657630" cy="223707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>
            <p:ph idx="1" type="body"/>
          </p:nvPr>
        </p:nvSpPr>
        <p:spPr>
          <a:xfrm>
            <a:off x="2820318" y="2778780"/>
            <a:ext cx="4527933" cy="1341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555555"/>
                </a:solidFill>
              </a:rPr>
              <a:t>Dans les faits, ce sont des personnes qui utilisent les résultats d’une évaluation,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400">
                <a:solidFill>
                  <a:srgbClr val="555555"/>
                </a:solidFill>
              </a:rPr>
              <a:t>et non des organisations.</a:t>
            </a:r>
            <a:endParaRPr i="1" sz="2400">
              <a:solidFill>
                <a:srgbClr val="555555"/>
              </a:solidFill>
            </a:endParaRPr>
          </a:p>
          <a:p>
            <a:pPr indent="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2400"/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941" y="672566"/>
            <a:ext cx="801577" cy="78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47299" y="6040901"/>
            <a:ext cx="1999731" cy="844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15869" y="5803191"/>
            <a:ext cx="933230" cy="475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842312" y="1029157"/>
            <a:ext cx="10272000" cy="8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L’évaluation axée sur l’utilisation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keting Management by Slidesgo">
  <a:themeElements>
    <a:clrScheme name="Personnalisé 4">
      <a:dk1>
        <a:srgbClr val="1E1E1E"/>
      </a:dk1>
      <a:lt1>
        <a:srgbClr val="FFFFFF"/>
      </a:lt1>
      <a:dk2>
        <a:srgbClr val="B61237"/>
      </a:dk2>
      <a:lt2>
        <a:srgbClr val="D6D6D6"/>
      </a:lt2>
      <a:accent1>
        <a:srgbClr val="5DC5ED"/>
      </a:accent1>
      <a:accent2>
        <a:srgbClr val="B61237"/>
      </a:accent2>
      <a:accent3>
        <a:srgbClr val="B61237"/>
      </a:accent3>
      <a:accent4>
        <a:srgbClr val="FED34E"/>
      </a:accent4>
      <a:accent5>
        <a:srgbClr val="1E1E1E"/>
      </a:accent5>
      <a:accent6>
        <a:srgbClr val="D6D6D6"/>
      </a:accent6>
      <a:hlink>
        <a:srgbClr val="1E1E1E"/>
      </a:hlink>
      <a:folHlink>
        <a:srgbClr val="B612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2021-12-17T19:33:55Z</dcterms:created>
  <dc:creator>Annie Berube</dc:creator>
</cp:coreProperties>
</file>