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embeddedFontLst>
    <p:embeddedFont>
      <p:font typeface="Alfa Slab One" pitchFamily="2" charset="77"/>
      <p:regular r:id="rId38"/>
    </p:embeddedFont>
    <p:embeddedFont>
      <p:font typeface="Proxima Nova" panose="02000506030000020004" pitchFamily="2" charset="0"/>
      <p:regular r:id="rId39"/>
      <p:bold r:id="rId40"/>
      <p:italic r:id="rId41"/>
      <p:boldItalic r:id="rId42"/>
    </p:embeddedFont>
    <p:embeddedFont>
      <p:font typeface="Roboto" panose="02000000000000000000" pitchFamily="2" charset="0"/>
      <p:regular r:id="rId43"/>
      <p:bold r:id="rId44"/>
      <p:italic r:id="rId45"/>
      <p:boldItalic r:id="rId46"/>
    </p:embeddedFont>
    <p:embeddedFont>
      <p:font typeface="Roboto Black" panose="020F0502020204030204" pitchFamily="34" charset="0"/>
      <p:bold r:id="rId47"/>
      <p:italic r:id="rId48"/>
      <p:boldItalic r:id="rId49"/>
    </p:embeddedFont>
    <p:embeddedFont>
      <p:font typeface="Roboto Light" panose="020F030202020403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9279ab0bde_0_7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9279ab0bde_0_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9279ab0bde_0_8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9279ab0bde_0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9279ab0bde_0_8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9279ab0bde_0_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9279ab0bde_0_8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9279ab0bde_0_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9279ab0bde_0_8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9279ab0bde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9279ab0bde_0_8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9279ab0bde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9279ab0bde_0_8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9279ab0bde_0_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9279ab0bde_0_8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9279ab0bde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9279ab0bde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9279ab0bde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9279ab0bde_0_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9279ab0bde_0_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9279ab0bde_0_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9279ab0bde_0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bb567ac642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bb567ac64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9279ab0bde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9279ab0bde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9279ab0bde_0_9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9279ab0bde_0_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b79c6764b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b79c6764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9279ab0bde_0_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9279ab0bde_0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9279ab0bde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9279ab0bde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fr">
                <a:solidFill>
                  <a:srgbClr val="222222"/>
                </a:solidFill>
                <a:highlight>
                  <a:srgbClr val="FFFFFF"/>
                </a:highlight>
              </a:rPr>
              <a:t>Note : Le plus important n’est pas la </a:t>
            </a:r>
            <a:r>
              <a:rPr lang="fr" i="1">
                <a:solidFill>
                  <a:srgbClr val="222222"/>
                </a:solidFill>
                <a:highlight>
                  <a:srgbClr val="FFFFFF"/>
                </a:highlight>
              </a:rPr>
              <a:t>présence</a:t>
            </a:r>
            <a:r>
              <a:rPr lang="fr">
                <a:solidFill>
                  <a:srgbClr val="222222"/>
                </a:solidFill>
                <a:highlight>
                  <a:srgbClr val="FFFFFF"/>
                </a:highlight>
              </a:rPr>
              <a:t> de techniques/technologies ou non dans le projet, mais la </a:t>
            </a:r>
            <a:r>
              <a:rPr lang="fr" i="1">
                <a:solidFill>
                  <a:srgbClr val="222222"/>
                </a:solidFill>
                <a:highlight>
                  <a:srgbClr val="FFFFFF"/>
                </a:highlight>
              </a:rPr>
              <a:t>croyance</a:t>
            </a:r>
            <a:r>
              <a:rPr lang="fr">
                <a:solidFill>
                  <a:srgbClr val="222222"/>
                </a:solidFill>
                <a:highlight>
                  <a:srgbClr val="FFFFFF"/>
                </a:highlight>
              </a:rPr>
              <a:t> que le changement passe par des leviers/changements plutôt techniques (au sens large) ou de relations sociales. </a:t>
            </a:r>
            <a:endParaRPr>
              <a:solidFill>
                <a:srgbClr val="222222"/>
              </a:solidFill>
              <a:highlight>
                <a:srgbClr val="FFFFFF"/>
              </a:highlight>
            </a:endParaRPr>
          </a:p>
          <a:p>
            <a:pPr marL="457200" lvl="0" indent="0" algn="l" rtl="0">
              <a:lnSpc>
                <a:spcPct val="115000"/>
              </a:lnSpc>
              <a:spcBef>
                <a:spcPts val="1000"/>
              </a:spcBef>
              <a:spcAft>
                <a:spcPts val="100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9279ab0bde_0_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9279ab0bde_0_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9279ab0bde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9279ab0bde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9279ab0bde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9279ab0bde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68b7435299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68b743529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f1c74d37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f1c74d37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b708d02b4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b708d02b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9279ab0bde_0_10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9279ab0bde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9279ab0bde_0_10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29279ab0bde_0_1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b7255994a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b7255994a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9279ab0bde_0_10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9279ab0bde_0_1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Feedback welcome!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9279ab0bde_0_10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9279ab0bde_0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b7255994a1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b7255994a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9279ab0bde_0_7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9279ab0bde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9279ab0bde_0_7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9279ab0bde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9279ab0bde_0_7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9279ab0bde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9279ab0bde_0_7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9279ab0bde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9279ab0bde_0_8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9279ab0bde_0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cxnSp>
        <p:nvCxnSpPr>
          <p:cNvPr id="56" name="Google Shape;56;p14"/>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57" name="Google Shape;57;p14"/>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58" name="Google Shape;58;p14"/>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59" name="Google Shape;5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62" name="Google Shape;6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6" name="Google Shape;6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0" name="Google Shape;70;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1" name="Google Shape;7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7" name="Google Shape;77;p19"/>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8" name="Google Shape;7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81" name="Google Shape;8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21"/>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 name="Google Shape;84;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5" name="Google Shape;85;p21"/>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86" name="Google Shape;86;p21"/>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7" name="Google Shape;87;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88" name="Google Shape;8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22"/>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91" name="Google Shape;9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2"/>
        <p:cNvGrpSpPr/>
        <p:nvPr/>
      </p:nvGrpSpPr>
      <p:grpSpPr>
        <a:xfrm>
          <a:off x="0" y="0"/>
          <a:ext cx="0" cy="0"/>
          <a:chOff x="0" y="0"/>
          <a:chExt cx="0" cy="0"/>
        </a:xfrm>
      </p:grpSpPr>
      <p:sp>
        <p:nvSpPr>
          <p:cNvPr id="93" name="Google Shape;93;p23"/>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11000"/>
              <a:buNone/>
              <a:defRPr sz="11000">
                <a:solidFill>
                  <a:schemeClr val="dk1"/>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94" name="Google Shape;94;p23"/>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5" name="Google Shape;95;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creativecommons.org/licenses/by-nc-sa/4.0/?ref=chooser-v1"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fr"/>
              <a:t>‹n°›</a:t>
            </a:fld>
            <a:endParaRPr/>
          </a:p>
        </p:txBody>
      </p:sp>
      <p:sp>
        <p:nvSpPr>
          <p:cNvPr id="54" name="Google Shape;54;p13"/>
          <p:cNvSpPr txBox="1"/>
          <p:nvPr/>
        </p:nvSpPr>
        <p:spPr>
          <a:xfrm>
            <a:off x="1327150" y="4844075"/>
            <a:ext cx="6999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chemeClr val="dk2"/>
                </a:solidFill>
                <a:latin typeface="Proxima Nova"/>
                <a:ea typeface="Proxima Nova"/>
                <a:cs typeface="Proxima Nova"/>
                <a:sym typeface="Proxima Nova"/>
              </a:rPr>
              <a:t>Pensée critique en transition - Atelier sur les discours de la transition © 2023 by Yann Pezzini is licensed under </a:t>
            </a:r>
            <a:r>
              <a:rPr lang="fr" sz="900">
                <a:solidFill>
                  <a:schemeClr val="dk2"/>
                </a:solidFill>
                <a:uFill>
                  <a:noFill/>
                </a:uFill>
                <a:latin typeface="Proxima Nova"/>
                <a:ea typeface="Proxima Nova"/>
                <a:cs typeface="Proxima Nova"/>
                <a:sym typeface="Proxima Nova"/>
                <a:hlinkClick r:id="rId13">
                  <a:extLst>
                    <a:ext uri="{A12FA001-AC4F-418D-AE19-62706E023703}">
                      <ahyp:hlinkClr xmlns:ahyp="http://schemas.microsoft.com/office/drawing/2018/hyperlinkcolor" val="tx"/>
                    </a:ext>
                  </a:extLst>
                </a:hlinkClick>
              </a:rPr>
              <a:t>CC BY-NC-SA 4.0 </a:t>
            </a:r>
            <a:endParaRPr sz="1100">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sz="1500">
              <a:solidFill>
                <a:schemeClr val="dk2"/>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francetvinfo.fr/replay-radio/entre-les-lignes/sobriete-energetique-le-hold-up-rhetorique-d-emmanuel-macron_5419771.html"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hyperlink" Target="http://creativecommons.org/licenses/by-nc-sa/4.0/?ref=chooser-v1"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mpusdelatransition.org/projets/vision-scientifique"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www.campusdelatransition.org/projets/vision-scientifiqu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mpusdelatransition.org/projets/vision-scientifique"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campusdelatransition.org/" TargetMode="External"/><Relationship Id="rId7"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mailto:yannpezzini.pro@gmail.com" TargetMode="External"/><Relationship Id="rId5" Type="http://schemas.openxmlformats.org/officeDocument/2006/relationships/hyperlink" Target="https://creativecommons.org/licenses/by-nc-sa/4.0/deed.fr" TargetMode="External"/><Relationship Id="rId4" Type="http://schemas.openxmlformats.org/officeDocument/2006/relationships/hyperlink" Target="https://www.campusdelatransition.org/boussol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www.horizonspublics.fr/sites/horizonspublics/files/2021-08/HS%20printemps%202021%20-%20Extrait.pdf"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hyperlink" Target="http://www.vrm.ca/le-discours-de-la-transition-ecologique-dans-le-grand-montreal" TargetMode="External"/><Relationship Id="rId5" Type="http://schemas.openxmlformats.org/officeDocument/2006/relationships/hyperlink" Target="https://chairetransition.esg.uqam.ca/wp-content/uploads/sites/48/2022/11/Quatre-discours-de-la-transition-ecologique-pour-la-region-metropolitaine-de-Montreal.pdf" TargetMode="External"/><Relationship Id="rId4" Type="http://schemas.openxmlformats.org/officeDocument/2006/relationships/hyperlink" Target="https://tiess.ca/wp-content/uploads/2022/05/Transition_Synthese.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5"/>
          <p:cNvSpPr txBox="1">
            <a:spLocks noGrp="1"/>
          </p:cNvSpPr>
          <p:nvPr>
            <p:ph type="ctrTitle"/>
          </p:nvPr>
        </p:nvSpPr>
        <p:spPr>
          <a:xfrm>
            <a:off x="570900" y="1680200"/>
            <a:ext cx="8002200" cy="7299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fr" sz="4600" b="1">
                <a:solidFill>
                  <a:srgbClr val="418FFF"/>
                </a:solidFill>
                <a:latin typeface="Roboto"/>
                <a:ea typeface="Roboto"/>
                <a:cs typeface="Roboto"/>
                <a:sym typeface="Roboto"/>
              </a:rPr>
              <a:t>Pensée critique en Transition</a:t>
            </a:r>
            <a:endParaRPr sz="4600" b="1">
              <a:solidFill>
                <a:srgbClr val="418FFF"/>
              </a:solidFill>
              <a:latin typeface="Roboto"/>
              <a:ea typeface="Roboto"/>
              <a:cs typeface="Roboto"/>
              <a:sym typeface="Roboto"/>
            </a:endParaRPr>
          </a:p>
          <a:p>
            <a:pPr marL="0" lvl="0" indent="0" algn="ctr" rtl="0">
              <a:spcBef>
                <a:spcPts val="0"/>
              </a:spcBef>
              <a:spcAft>
                <a:spcPts val="0"/>
              </a:spcAft>
              <a:buNone/>
            </a:pPr>
            <a:r>
              <a:rPr lang="fr" sz="3266">
                <a:solidFill>
                  <a:srgbClr val="418FFF"/>
                </a:solidFill>
                <a:latin typeface="Roboto"/>
                <a:ea typeface="Roboto"/>
                <a:cs typeface="Roboto"/>
                <a:sym typeface="Roboto"/>
              </a:rPr>
              <a:t>Atelier sur les discours de la transition</a:t>
            </a:r>
            <a:endParaRPr sz="3266">
              <a:solidFill>
                <a:srgbClr val="418FFF"/>
              </a:solidFill>
              <a:latin typeface="Roboto"/>
              <a:ea typeface="Roboto"/>
              <a:cs typeface="Roboto"/>
              <a:sym typeface="Roboto"/>
            </a:endParaRPr>
          </a:p>
        </p:txBody>
      </p:sp>
      <p:sp>
        <p:nvSpPr>
          <p:cNvPr id="103" name="Google Shape;103;p25"/>
          <p:cNvSpPr txBox="1">
            <a:spLocks noGrp="1"/>
          </p:cNvSpPr>
          <p:nvPr>
            <p:ph type="subTitle" idx="1"/>
          </p:nvPr>
        </p:nvSpPr>
        <p:spPr>
          <a:xfrm>
            <a:off x="311700" y="2900711"/>
            <a:ext cx="8520600" cy="8619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00394C"/>
                </a:solidFill>
                <a:latin typeface="Roboto"/>
                <a:ea typeface="Roboto"/>
                <a:cs typeface="Roboto"/>
                <a:sym typeface="Roboto"/>
              </a:rPr>
              <a:t>Par Yann Pezzini</a:t>
            </a:r>
            <a:endParaRPr sz="2200">
              <a:solidFill>
                <a:srgbClr val="00394C"/>
              </a:solidFill>
              <a:latin typeface="Roboto"/>
              <a:ea typeface="Roboto"/>
              <a:cs typeface="Roboto"/>
              <a:sym typeface="Roboto"/>
            </a:endParaRPr>
          </a:p>
          <a:p>
            <a:pPr marL="0" lvl="0" indent="0" algn="ctr" rtl="0">
              <a:spcBef>
                <a:spcPts val="0"/>
              </a:spcBef>
              <a:spcAft>
                <a:spcPts val="0"/>
              </a:spcAft>
              <a:buNone/>
            </a:pPr>
            <a:r>
              <a:rPr lang="fr" sz="2200">
                <a:solidFill>
                  <a:srgbClr val="00394C"/>
                </a:solidFill>
                <a:latin typeface="Roboto"/>
                <a:ea typeface="Roboto"/>
                <a:cs typeface="Roboto"/>
                <a:sym typeface="Roboto"/>
              </a:rPr>
              <a:t>Pour le Campus de la transition écologique</a:t>
            </a:r>
            <a:endParaRPr sz="2200">
              <a:solidFill>
                <a:srgbClr val="00394C"/>
              </a:solidFill>
              <a:latin typeface="Roboto"/>
              <a:ea typeface="Roboto"/>
              <a:cs typeface="Roboto"/>
              <a:sym typeface="Roboto"/>
            </a:endParaRPr>
          </a:p>
        </p:txBody>
      </p:sp>
      <p:pic>
        <p:nvPicPr>
          <p:cNvPr id="104" name="Google Shape;104;p25"/>
          <p:cNvPicPr preferRelativeResize="0"/>
          <p:nvPr/>
        </p:nvPicPr>
        <p:blipFill>
          <a:blip r:embed="rId3">
            <a:alphaModFix/>
          </a:blip>
          <a:stretch>
            <a:fillRect/>
          </a:stretch>
        </p:blipFill>
        <p:spPr>
          <a:xfrm>
            <a:off x="3987674" y="4092499"/>
            <a:ext cx="1462400" cy="563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4"/>
          <p:cNvSpPr txBox="1"/>
          <p:nvPr/>
        </p:nvSpPr>
        <p:spPr>
          <a:xfrm>
            <a:off x="429175" y="1134900"/>
            <a:ext cx="8154600" cy="345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300" b="1">
                <a:solidFill>
                  <a:srgbClr val="00394C"/>
                </a:solidFill>
                <a:latin typeface="Proxima Nova"/>
                <a:ea typeface="Proxima Nova"/>
                <a:cs typeface="Proxima Nova"/>
                <a:sym typeface="Proxima Nova"/>
              </a:rPr>
              <a:t>Les mots de la transition… Nous aident-ils à y voir clair</a:t>
            </a:r>
            <a:r>
              <a:rPr lang="fr" sz="1300">
                <a:solidFill>
                  <a:srgbClr val="00394C"/>
                </a:solidFill>
                <a:latin typeface="Proxima Nova"/>
                <a:ea typeface="Proxima Nova"/>
                <a:cs typeface="Proxima Nova"/>
                <a:sym typeface="Proxima Nova"/>
              </a:rPr>
              <a:t> (notamment dans les choix de société) ?</a:t>
            </a:r>
            <a:r>
              <a:rPr lang="fr" sz="1300" b="1">
                <a:solidFill>
                  <a:srgbClr val="00394C"/>
                </a:solidFill>
                <a:latin typeface="Proxima Nova"/>
                <a:ea typeface="Proxima Nova"/>
                <a:cs typeface="Proxima Nova"/>
                <a:sym typeface="Proxima Nova"/>
              </a:rPr>
              <a:t> Ou nous empêchent-il de le faire </a:t>
            </a:r>
            <a:r>
              <a:rPr lang="fr" sz="1300">
                <a:solidFill>
                  <a:srgbClr val="00394C"/>
                </a:solidFill>
                <a:latin typeface="Proxima Nova"/>
                <a:ea typeface="Proxima Nova"/>
                <a:cs typeface="Proxima Nova"/>
                <a:sym typeface="Proxima Nova"/>
              </a:rPr>
              <a:t>(et d’exercer notre pensée critique et politique) ?</a:t>
            </a:r>
            <a:endParaRPr sz="1300">
              <a:solidFill>
                <a:srgbClr val="00394C"/>
              </a:solidFill>
              <a:latin typeface="Proxima Nova"/>
              <a:ea typeface="Proxima Nova"/>
              <a:cs typeface="Proxima Nova"/>
              <a:sym typeface="Proxima Nova"/>
            </a:endParaRPr>
          </a:p>
          <a:p>
            <a:pPr marL="457200" lvl="0" indent="-311150" algn="l" rtl="0">
              <a:lnSpc>
                <a:spcPct val="115000"/>
              </a:lnSpc>
              <a:spcBef>
                <a:spcPts val="1200"/>
              </a:spcBef>
              <a:spcAft>
                <a:spcPts val="0"/>
              </a:spcAft>
              <a:buClr>
                <a:srgbClr val="00394C"/>
              </a:buClr>
              <a:buSzPts val="1300"/>
              <a:buFont typeface="Proxima Nova"/>
              <a:buChar char="●"/>
            </a:pPr>
            <a:r>
              <a:rPr lang="fr" sz="1300">
                <a:solidFill>
                  <a:srgbClr val="00394C"/>
                </a:solidFill>
                <a:latin typeface="Proxima Nova"/>
                <a:ea typeface="Proxima Nova"/>
                <a:cs typeface="Proxima Nova"/>
                <a:sym typeface="Proxima Nova"/>
              </a:rPr>
              <a:t>Innovation sociale et durable</a:t>
            </a:r>
            <a:endParaRPr sz="1300">
              <a:solidFill>
                <a:srgbClr val="00394C"/>
              </a:solidFill>
              <a:latin typeface="Proxima Nova"/>
              <a:ea typeface="Proxima Nova"/>
              <a:cs typeface="Proxima Nova"/>
              <a:sym typeface="Proxima Nova"/>
            </a:endParaRPr>
          </a:p>
          <a:p>
            <a:pPr marL="457200" lvl="0" indent="-311150" algn="l" rtl="0">
              <a:lnSpc>
                <a:spcPct val="115000"/>
              </a:lnSpc>
              <a:spcBef>
                <a:spcPts val="0"/>
              </a:spcBef>
              <a:spcAft>
                <a:spcPts val="0"/>
              </a:spcAft>
              <a:buClr>
                <a:srgbClr val="00394C"/>
              </a:buClr>
              <a:buSzPts val="1300"/>
              <a:buFont typeface="Proxima Nova"/>
              <a:buChar char="●"/>
            </a:pPr>
            <a:r>
              <a:rPr lang="fr" sz="1300">
                <a:solidFill>
                  <a:srgbClr val="00394C"/>
                </a:solidFill>
                <a:latin typeface="Proxima Nova"/>
                <a:ea typeface="Proxima Nova"/>
                <a:cs typeface="Proxima Nova"/>
                <a:sym typeface="Proxima Nova"/>
              </a:rPr>
              <a:t>Développement inclusif</a:t>
            </a:r>
            <a:endParaRPr sz="1300">
              <a:solidFill>
                <a:srgbClr val="00394C"/>
              </a:solidFill>
              <a:latin typeface="Proxima Nova"/>
              <a:ea typeface="Proxima Nova"/>
              <a:cs typeface="Proxima Nova"/>
              <a:sym typeface="Proxima Nova"/>
            </a:endParaRPr>
          </a:p>
          <a:p>
            <a:pPr marL="457200" lvl="0" indent="-311150" algn="l" rtl="0">
              <a:lnSpc>
                <a:spcPct val="115000"/>
              </a:lnSpc>
              <a:spcBef>
                <a:spcPts val="0"/>
              </a:spcBef>
              <a:spcAft>
                <a:spcPts val="0"/>
              </a:spcAft>
              <a:buClr>
                <a:srgbClr val="00394C"/>
              </a:buClr>
              <a:buSzPts val="1300"/>
              <a:buFont typeface="Proxima Nova"/>
              <a:buChar char="●"/>
            </a:pPr>
            <a:r>
              <a:rPr lang="fr" sz="1300">
                <a:solidFill>
                  <a:srgbClr val="00394C"/>
                </a:solidFill>
                <a:latin typeface="Proxima Nova"/>
                <a:ea typeface="Proxima Nova"/>
                <a:cs typeface="Proxima Nova"/>
                <a:sym typeface="Proxima Nova"/>
              </a:rPr>
              <a:t>Accroître notre résilience</a:t>
            </a:r>
            <a:endParaRPr sz="1300">
              <a:solidFill>
                <a:srgbClr val="00394C"/>
              </a:solidFill>
              <a:latin typeface="Proxima Nova"/>
              <a:ea typeface="Proxima Nova"/>
              <a:cs typeface="Proxima Nova"/>
              <a:sym typeface="Proxima Nova"/>
            </a:endParaRPr>
          </a:p>
          <a:p>
            <a:pPr marL="457200" lvl="0" indent="-311150" algn="l" rtl="0">
              <a:lnSpc>
                <a:spcPct val="115000"/>
              </a:lnSpc>
              <a:spcBef>
                <a:spcPts val="0"/>
              </a:spcBef>
              <a:spcAft>
                <a:spcPts val="0"/>
              </a:spcAft>
              <a:buClr>
                <a:srgbClr val="00394C"/>
              </a:buClr>
              <a:buSzPts val="1300"/>
              <a:buFont typeface="Proxima Nova"/>
              <a:buChar char="●"/>
            </a:pPr>
            <a:r>
              <a:rPr lang="fr" sz="1300">
                <a:solidFill>
                  <a:srgbClr val="00394C"/>
                </a:solidFill>
                <a:latin typeface="Proxima Nova"/>
                <a:ea typeface="Proxima Nova"/>
                <a:cs typeface="Proxima Nova"/>
                <a:sym typeface="Proxima Nova"/>
              </a:rPr>
              <a:t>Promouvoir la </a:t>
            </a:r>
            <a:r>
              <a:rPr lang="fr" sz="1300" u="sng">
                <a:solidFill>
                  <a:srgbClr val="00394C"/>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sobriété</a:t>
            </a:r>
            <a:endParaRPr sz="1300">
              <a:solidFill>
                <a:srgbClr val="00394C"/>
              </a:solidFill>
              <a:latin typeface="Proxima Nova"/>
              <a:ea typeface="Proxima Nova"/>
              <a:cs typeface="Proxima Nova"/>
              <a:sym typeface="Proxima Nova"/>
            </a:endParaRPr>
          </a:p>
          <a:p>
            <a:pPr marL="457200" lvl="0" indent="0" algn="l" rtl="0">
              <a:lnSpc>
                <a:spcPct val="115000"/>
              </a:lnSpc>
              <a:spcBef>
                <a:spcPts val="1200"/>
              </a:spcBef>
              <a:spcAft>
                <a:spcPts val="0"/>
              </a:spcAft>
              <a:buNone/>
            </a:pPr>
            <a:endParaRPr sz="1300">
              <a:solidFill>
                <a:srgbClr val="00394C"/>
              </a:solidFill>
              <a:latin typeface="Proxima Nova"/>
              <a:ea typeface="Proxima Nova"/>
              <a:cs typeface="Proxima Nova"/>
              <a:sym typeface="Proxima Nova"/>
            </a:endParaRPr>
          </a:p>
          <a:p>
            <a:pPr marL="457200" lvl="0" indent="-311150" algn="just" rtl="0">
              <a:spcBef>
                <a:spcPts val="1200"/>
              </a:spcBef>
              <a:spcAft>
                <a:spcPts val="0"/>
              </a:spcAft>
              <a:buClr>
                <a:srgbClr val="00394C"/>
              </a:buClr>
              <a:buSzPts val="1300"/>
              <a:buFont typeface="Proxima Nova"/>
              <a:buChar char="➔"/>
            </a:pPr>
            <a:r>
              <a:rPr lang="fr" sz="1300">
                <a:solidFill>
                  <a:srgbClr val="00394C"/>
                </a:solidFill>
                <a:latin typeface="Proxima Nova"/>
                <a:ea typeface="Proxima Nova"/>
                <a:cs typeface="Proxima Nova"/>
                <a:sym typeface="Proxima Nova"/>
              </a:rPr>
              <a:t>Ça dépend de </a:t>
            </a:r>
            <a:r>
              <a:rPr lang="fr" sz="1300" b="1">
                <a:solidFill>
                  <a:srgbClr val="00394C"/>
                </a:solidFill>
                <a:latin typeface="Proxima Nova"/>
                <a:ea typeface="Proxima Nova"/>
                <a:cs typeface="Proxima Nova"/>
                <a:sym typeface="Proxima Nova"/>
              </a:rPr>
              <a:t>qui</a:t>
            </a:r>
            <a:r>
              <a:rPr lang="fr" sz="1300">
                <a:solidFill>
                  <a:srgbClr val="00394C"/>
                </a:solidFill>
                <a:latin typeface="Proxima Nova"/>
                <a:ea typeface="Proxima Nova"/>
                <a:cs typeface="Proxima Nova"/>
                <a:sym typeface="Proxima Nova"/>
              </a:rPr>
              <a:t> parle et </a:t>
            </a:r>
            <a:r>
              <a:rPr lang="fr" sz="1300" b="1">
                <a:solidFill>
                  <a:srgbClr val="00394C"/>
                </a:solidFill>
                <a:latin typeface="Proxima Nova"/>
                <a:ea typeface="Proxima Nova"/>
                <a:cs typeface="Proxima Nova"/>
                <a:sym typeface="Proxima Nova"/>
              </a:rPr>
              <a:t>pourquoi</a:t>
            </a:r>
            <a:r>
              <a:rPr lang="fr" sz="1300">
                <a:solidFill>
                  <a:srgbClr val="00394C"/>
                </a:solidFill>
                <a:latin typeface="Proxima Nova"/>
                <a:ea typeface="Proxima Nova"/>
                <a:cs typeface="Proxima Nova"/>
                <a:sym typeface="Proxima Nova"/>
              </a:rPr>
              <a:t> cette personne utilise ce mot ! Il n’y a rien de mal avec ces mots en soi. Ce sont des concepts qui, à un moment donné, ont permis d’y voir plus clair. La question est de savoir quel est l’intérêt de la personne d’utiliser ce mot plutôt qu’un autre, et quel effet cela a sur le débat public ? Est-ce que cela permet de nommer clairement les choses et de penser les choix de société que l’on est en train de faire ? Ou est-ce que cela permet de rester vague (ex.: évoquer le changement sans prendre de risque) ?</a:t>
            </a:r>
            <a:endParaRPr sz="1300">
              <a:solidFill>
                <a:srgbClr val="00394C"/>
              </a:solidFill>
              <a:latin typeface="Proxima Nova"/>
              <a:ea typeface="Proxima Nova"/>
              <a:cs typeface="Proxima Nova"/>
              <a:sym typeface="Proxima Nova"/>
            </a:endParaRPr>
          </a:p>
        </p:txBody>
      </p:sp>
      <p:sp>
        <p:nvSpPr>
          <p:cNvPr id="158" name="Google Shape;158;p34"/>
          <p:cNvSpPr txBox="1">
            <a:spLocks noGrp="1"/>
          </p:cNvSpPr>
          <p:nvPr>
            <p:ph type="title"/>
          </p:nvPr>
        </p:nvSpPr>
        <p:spPr>
          <a:xfrm>
            <a:off x="281450" y="431475"/>
            <a:ext cx="9085800" cy="3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r" sz="2300">
                <a:solidFill>
                  <a:srgbClr val="418FFF"/>
                </a:solidFill>
                <a:latin typeface="Roboto Black"/>
                <a:ea typeface="Roboto Black"/>
                <a:cs typeface="Roboto Black"/>
                <a:sym typeface="Roboto Black"/>
              </a:rPr>
              <a:t>Pourquoi parler ensemble des « discours de la transition ?»</a:t>
            </a:r>
            <a:r>
              <a:rPr lang="fr" sz="770">
                <a:solidFill>
                  <a:srgbClr val="00394C"/>
                </a:solidFill>
                <a:latin typeface="Proxima Nova"/>
                <a:ea typeface="Proxima Nova"/>
                <a:cs typeface="Proxima Nova"/>
                <a:sym typeface="Proxima Nova"/>
              </a:rPr>
              <a:t> </a:t>
            </a:r>
            <a:endParaRPr sz="2300">
              <a:solidFill>
                <a:srgbClr val="418FFF"/>
              </a:solidFill>
              <a:latin typeface="Roboto Black"/>
              <a:ea typeface="Roboto Black"/>
              <a:cs typeface="Roboto Black"/>
              <a:sym typeface="Roboto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5"/>
          <p:cNvSpPr txBox="1">
            <a:spLocks noGrp="1"/>
          </p:cNvSpPr>
          <p:nvPr>
            <p:ph type="title"/>
          </p:nvPr>
        </p:nvSpPr>
        <p:spPr>
          <a:xfrm>
            <a:off x="300600" y="314150"/>
            <a:ext cx="85428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solidFill>
                  <a:srgbClr val="418FFF"/>
                </a:solidFill>
                <a:latin typeface="Roboto Black"/>
                <a:ea typeface="Roboto Black"/>
                <a:cs typeface="Roboto Black"/>
                <a:sym typeface="Roboto Black"/>
              </a:rPr>
              <a:t>Comprendre les différents discours de la transition</a:t>
            </a:r>
            <a:endParaRPr>
              <a:solidFill>
                <a:srgbClr val="418FFF"/>
              </a:solidFill>
              <a:latin typeface="Roboto Black"/>
              <a:ea typeface="Roboto Black"/>
              <a:cs typeface="Roboto Black"/>
              <a:sym typeface="Roboto Black"/>
            </a:endParaRPr>
          </a:p>
          <a:p>
            <a:pPr marL="0" lvl="0" indent="0" algn="l" rtl="0">
              <a:spcBef>
                <a:spcPts val="0"/>
              </a:spcBef>
              <a:spcAft>
                <a:spcPts val="0"/>
              </a:spcAft>
              <a:buNone/>
            </a:pPr>
            <a:endParaRPr>
              <a:solidFill>
                <a:srgbClr val="418FFF"/>
              </a:solidFill>
              <a:latin typeface="Roboto Black"/>
              <a:ea typeface="Roboto Black"/>
              <a:cs typeface="Roboto Black"/>
              <a:sym typeface="Roboto Black"/>
            </a:endParaRPr>
          </a:p>
        </p:txBody>
      </p:sp>
      <p:sp>
        <p:nvSpPr>
          <p:cNvPr id="164" name="Google Shape;164;p35"/>
          <p:cNvSpPr txBox="1"/>
          <p:nvPr/>
        </p:nvSpPr>
        <p:spPr>
          <a:xfrm>
            <a:off x="437750" y="1379625"/>
            <a:ext cx="7975800" cy="2043000"/>
          </a:xfrm>
          <a:prstGeom prst="rect">
            <a:avLst/>
          </a:prstGeom>
          <a:noFill/>
          <a:ln>
            <a:noFill/>
          </a:ln>
        </p:spPr>
        <p:txBody>
          <a:bodyPr spcFirstLastPara="1" wrap="square" lIns="91425" tIns="91425" rIns="91425" bIns="91425" anchor="t" anchorCtr="0">
            <a:noAutofit/>
          </a:bodyPr>
          <a:lstStyle/>
          <a:p>
            <a:pPr marL="0" lvl="0" indent="0" algn="just" rtl="0">
              <a:spcBef>
                <a:spcPts val="1000"/>
              </a:spcBef>
              <a:spcAft>
                <a:spcPts val="0"/>
              </a:spcAft>
              <a:buNone/>
            </a:pPr>
            <a:r>
              <a:rPr lang="fr" sz="1300">
                <a:solidFill>
                  <a:srgbClr val="00394C"/>
                </a:solidFill>
                <a:latin typeface="Roboto"/>
                <a:ea typeface="Roboto"/>
                <a:cs typeface="Roboto"/>
                <a:sym typeface="Roboto"/>
              </a:rPr>
              <a:t>Souvent, les discours de transition promeuvent/reposent sur une ou plusieurs de ces </a:t>
            </a:r>
            <a:r>
              <a:rPr lang="fr" sz="1300" b="1">
                <a:solidFill>
                  <a:srgbClr val="00394C"/>
                </a:solidFill>
                <a:latin typeface="Roboto"/>
                <a:ea typeface="Roboto"/>
                <a:cs typeface="Roboto"/>
                <a:sym typeface="Roboto"/>
              </a:rPr>
              <a:t>conciliations</a:t>
            </a:r>
            <a:r>
              <a:rPr lang="fr" sz="1300">
                <a:solidFill>
                  <a:srgbClr val="00394C"/>
                </a:solidFill>
                <a:latin typeface="Roboto"/>
                <a:ea typeface="Roboto"/>
                <a:cs typeface="Roboto"/>
                <a:sym typeface="Roboto"/>
              </a:rPr>
              <a:t> entre économie et écologie* :</a:t>
            </a:r>
            <a:endParaRPr sz="1300">
              <a:solidFill>
                <a:srgbClr val="00394C"/>
              </a:solidFill>
              <a:latin typeface="Roboto"/>
              <a:ea typeface="Roboto"/>
              <a:cs typeface="Roboto"/>
              <a:sym typeface="Roboto"/>
            </a:endParaRPr>
          </a:p>
          <a:p>
            <a:pPr marL="457200" lvl="0" indent="-311150" algn="just" rtl="0">
              <a:spcBef>
                <a:spcPts val="1000"/>
              </a:spcBef>
              <a:spcAft>
                <a:spcPts val="0"/>
              </a:spcAft>
              <a:buClr>
                <a:srgbClr val="00394C"/>
              </a:buClr>
              <a:buSzPts val="1300"/>
              <a:buChar char="●"/>
            </a:pPr>
            <a:r>
              <a:rPr lang="fr" sz="1300">
                <a:solidFill>
                  <a:srgbClr val="00394C"/>
                </a:solidFill>
                <a:latin typeface="Roboto"/>
                <a:ea typeface="Roboto"/>
                <a:cs typeface="Roboto"/>
                <a:sym typeface="Roboto"/>
              </a:rPr>
              <a:t>Une conciliation orchestrée </a:t>
            </a:r>
            <a:r>
              <a:rPr lang="fr" sz="1300" b="1">
                <a:solidFill>
                  <a:srgbClr val="00394C"/>
                </a:solidFill>
                <a:latin typeface="Roboto"/>
                <a:ea typeface="Roboto"/>
                <a:cs typeface="Roboto"/>
                <a:sym typeface="Roboto"/>
              </a:rPr>
              <a:t>technologiquement</a:t>
            </a:r>
            <a:r>
              <a:rPr lang="fr" sz="1300">
                <a:solidFill>
                  <a:srgbClr val="00394C"/>
                </a:solidFill>
                <a:latin typeface="Roboto"/>
                <a:ea typeface="Roboto"/>
                <a:cs typeface="Roboto"/>
                <a:sym typeface="Roboto"/>
              </a:rPr>
              <a:t> (miser sur le progrès technologique)</a:t>
            </a:r>
            <a:endParaRPr sz="1300">
              <a:solidFill>
                <a:srgbClr val="00394C"/>
              </a:solidFill>
              <a:latin typeface="Roboto"/>
              <a:ea typeface="Roboto"/>
              <a:cs typeface="Roboto"/>
              <a:sym typeface="Roboto"/>
            </a:endParaRPr>
          </a:p>
          <a:p>
            <a:pPr marL="457200" lvl="0" indent="-311150" algn="just" rtl="0">
              <a:spcBef>
                <a:spcPts val="1000"/>
              </a:spcBef>
              <a:spcAft>
                <a:spcPts val="0"/>
              </a:spcAft>
              <a:buClr>
                <a:srgbClr val="00394C"/>
              </a:buClr>
              <a:buSzPts val="1300"/>
              <a:buChar char="●"/>
            </a:pPr>
            <a:r>
              <a:rPr lang="fr" sz="1300">
                <a:solidFill>
                  <a:srgbClr val="00394C"/>
                </a:solidFill>
                <a:latin typeface="Roboto"/>
                <a:ea typeface="Roboto"/>
                <a:cs typeface="Roboto"/>
                <a:sym typeface="Roboto"/>
              </a:rPr>
              <a:t>Une conciliation orchestrée </a:t>
            </a:r>
            <a:r>
              <a:rPr lang="fr" sz="1300" b="1">
                <a:solidFill>
                  <a:srgbClr val="00394C"/>
                </a:solidFill>
                <a:latin typeface="Roboto"/>
                <a:ea typeface="Roboto"/>
                <a:cs typeface="Roboto"/>
                <a:sym typeface="Roboto"/>
              </a:rPr>
              <a:t>administrativement</a:t>
            </a:r>
            <a:r>
              <a:rPr lang="fr" sz="1300">
                <a:solidFill>
                  <a:srgbClr val="00394C"/>
                </a:solidFill>
                <a:latin typeface="Roboto"/>
                <a:ea typeface="Roboto"/>
                <a:cs typeface="Roboto"/>
                <a:sym typeface="Roboto"/>
              </a:rPr>
              <a:t> (mécanismes pour “gérer” les problèmes)</a:t>
            </a:r>
            <a:endParaRPr sz="1300">
              <a:solidFill>
                <a:srgbClr val="00394C"/>
              </a:solidFill>
              <a:latin typeface="Roboto"/>
              <a:ea typeface="Roboto"/>
              <a:cs typeface="Roboto"/>
              <a:sym typeface="Roboto"/>
            </a:endParaRPr>
          </a:p>
          <a:p>
            <a:pPr marL="457200" lvl="0" indent="-311150" algn="just" rtl="0">
              <a:spcBef>
                <a:spcPts val="1000"/>
              </a:spcBef>
              <a:spcAft>
                <a:spcPts val="0"/>
              </a:spcAft>
              <a:buClr>
                <a:srgbClr val="00394C"/>
              </a:buClr>
              <a:buSzPts val="1300"/>
              <a:buFont typeface="Proxima Nova"/>
              <a:buChar char="●"/>
            </a:pPr>
            <a:r>
              <a:rPr lang="fr" sz="1300">
                <a:solidFill>
                  <a:srgbClr val="00394C"/>
                </a:solidFill>
                <a:latin typeface="Roboto"/>
                <a:ea typeface="Roboto"/>
                <a:cs typeface="Roboto"/>
                <a:sym typeface="Roboto"/>
              </a:rPr>
              <a:t>Une conciliation </a:t>
            </a:r>
            <a:r>
              <a:rPr lang="fr" sz="1300" b="1">
                <a:solidFill>
                  <a:srgbClr val="00394C"/>
                </a:solidFill>
                <a:latin typeface="Roboto"/>
                <a:ea typeface="Roboto"/>
                <a:cs typeface="Roboto"/>
                <a:sym typeface="Roboto"/>
              </a:rPr>
              <a:t>cosmologique</a:t>
            </a:r>
            <a:r>
              <a:rPr lang="fr" sz="1300">
                <a:solidFill>
                  <a:srgbClr val="00394C"/>
                </a:solidFill>
                <a:latin typeface="Roboto"/>
                <a:ea typeface="Roboto"/>
                <a:cs typeface="Roboto"/>
                <a:sym typeface="Roboto"/>
              </a:rPr>
              <a:t> (actualiser et faire converger les imaginaires)</a:t>
            </a:r>
            <a:endParaRPr sz="1300">
              <a:solidFill>
                <a:srgbClr val="00394C"/>
              </a:solidFill>
              <a:latin typeface="Roboto"/>
              <a:ea typeface="Roboto"/>
              <a:cs typeface="Roboto"/>
              <a:sym typeface="Roboto"/>
            </a:endParaRPr>
          </a:p>
          <a:p>
            <a:pPr marL="457200" lvl="0" indent="-311150" algn="just" rtl="0">
              <a:spcBef>
                <a:spcPts val="1000"/>
              </a:spcBef>
              <a:spcAft>
                <a:spcPts val="0"/>
              </a:spcAft>
              <a:buClr>
                <a:srgbClr val="00394C"/>
              </a:buClr>
              <a:buSzPts val="1300"/>
              <a:buFont typeface="Proxima Nova"/>
              <a:buChar char="●"/>
            </a:pPr>
            <a:r>
              <a:rPr lang="fr" sz="1300">
                <a:solidFill>
                  <a:srgbClr val="00394C"/>
                </a:solidFill>
                <a:latin typeface="Roboto"/>
                <a:ea typeface="Roboto"/>
                <a:cs typeface="Roboto"/>
                <a:sym typeface="Roboto"/>
              </a:rPr>
              <a:t>Une conciliation </a:t>
            </a:r>
            <a:r>
              <a:rPr lang="fr" sz="1300" b="1">
                <a:solidFill>
                  <a:srgbClr val="00394C"/>
                </a:solidFill>
                <a:latin typeface="Roboto"/>
                <a:ea typeface="Roboto"/>
                <a:cs typeface="Roboto"/>
                <a:sym typeface="Roboto"/>
              </a:rPr>
              <a:t>politique</a:t>
            </a:r>
            <a:r>
              <a:rPr lang="fr" sz="1300">
                <a:solidFill>
                  <a:srgbClr val="00394C"/>
                </a:solidFill>
                <a:latin typeface="Roboto"/>
                <a:ea typeface="Roboto"/>
                <a:cs typeface="Roboto"/>
                <a:sym typeface="Roboto"/>
              </a:rPr>
              <a:t> (tout est une affaire de coopération, intérêts convergents)</a:t>
            </a:r>
            <a:endParaRPr sz="1300">
              <a:solidFill>
                <a:srgbClr val="00394C"/>
              </a:solidFill>
              <a:latin typeface="Roboto"/>
              <a:ea typeface="Roboto"/>
              <a:cs typeface="Roboto"/>
              <a:sym typeface="Roboto"/>
            </a:endParaRPr>
          </a:p>
          <a:p>
            <a:pPr marL="0" lvl="0" indent="0" algn="just" rtl="0">
              <a:spcBef>
                <a:spcPts val="1000"/>
              </a:spcBef>
              <a:spcAft>
                <a:spcPts val="0"/>
              </a:spcAft>
              <a:buNone/>
            </a:pPr>
            <a:endParaRPr sz="1300">
              <a:solidFill>
                <a:srgbClr val="00394C"/>
              </a:solidFill>
              <a:latin typeface="Roboto"/>
              <a:ea typeface="Roboto"/>
              <a:cs typeface="Roboto"/>
              <a:sym typeface="Roboto"/>
            </a:endParaRPr>
          </a:p>
          <a:p>
            <a:pPr marL="0" lvl="0" indent="0" algn="just" rtl="0">
              <a:spcBef>
                <a:spcPts val="1000"/>
              </a:spcBef>
              <a:spcAft>
                <a:spcPts val="0"/>
              </a:spcAft>
              <a:buNone/>
            </a:pPr>
            <a:endParaRPr sz="1300">
              <a:solidFill>
                <a:srgbClr val="00394C"/>
              </a:solidFill>
              <a:latin typeface="Roboto"/>
              <a:ea typeface="Roboto"/>
              <a:cs typeface="Roboto"/>
              <a:sym typeface="Roboto"/>
            </a:endParaRPr>
          </a:p>
          <a:p>
            <a:pPr marL="0" lvl="0" indent="0" algn="just" rtl="0">
              <a:spcBef>
                <a:spcPts val="1000"/>
              </a:spcBef>
              <a:spcAft>
                <a:spcPts val="0"/>
              </a:spcAft>
              <a:buNone/>
            </a:pPr>
            <a:r>
              <a:rPr lang="fr" sz="1300">
                <a:solidFill>
                  <a:srgbClr val="00394C"/>
                </a:solidFill>
                <a:latin typeface="Roboto"/>
                <a:ea typeface="Roboto"/>
                <a:cs typeface="Roboto"/>
                <a:sym typeface="Roboto"/>
              </a:rPr>
              <a:t>*Monin, Landivar &amp; Bonnet (2021). Qu’est-ce que la redirection, écologique ? </a:t>
            </a:r>
            <a:r>
              <a:rPr lang="fr" sz="1300" i="1">
                <a:solidFill>
                  <a:srgbClr val="00394C"/>
                </a:solidFill>
                <a:latin typeface="Roboto"/>
                <a:ea typeface="Roboto"/>
                <a:cs typeface="Roboto"/>
                <a:sym typeface="Roboto"/>
              </a:rPr>
              <a:t>Horizons Publics. </a:t>
            </a:r>
            <a:r>
              <a:rPr lang="fr" sz="1300">
                <a:solidFill>
                  <a:srgbClr val="00394C"/>
                </a:solidFill>
                <a:latin typeface="Roboto"/>
                <a:ea typeface="Roboto"/>
                <a:cs typeface="Roboto"/>
                <a:sym typeface="Roboto"/>
              </a:rPr>
              <a:t>Hors-série Printemps 2021. </a:t>
            </a:r>
            <a:endParaRPr sz="1300">
              <a:solidFill>
                <a:srgbClr val="00394C"/>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6"/>
          <p:cNvSpPr txBox="1">
            <a:spLocks noGrp="1"/>
          </p:cNvSpPr>
          <p:nvPr>
            <p:ph type="title"/>
          </p:nvPr>
        </p:nvSpPr>
        <p:spPr>
          <a:xfrm>
            <a:off x="294000" y="326325"/>
            <a:ext cx="35820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a:solidFill>
                  <a:srgbClr val="418FFF"/>
                </a:solidFill>
                <a:latin typeface="Roboto"/>
                <a:ea typeface="Roboto"/>
                <a:cs typeface="Roboto"/>
                <a:sym typeface="Roboto"/>
              </a:rPr>
              <a:t>Comprendre les différents discours de la transition</a:t>
            </a:r>
            <a:endParaRPr b="1">
              <a:solidFill>
                <a:srgbClr val="418FFF"/>
              </a:solidFill>
              <a:latin typeface="Roboto"/>
              <a:ea typeface="Roboto"/>
              <a:cs typeface="Roboto"/>
              <a:sym typeface="Roboto"/>
            </a:endParaRPr>
          </a:p>
          <a:p>
            <a:pPr marL="0" lvl="0" indent="0" algn="l" rtl="0">
              <a:spcBef>
                <a:spcPts val="0"/>
              </a:spcBef>
              <a:spcAft>
                <a:spcPts val="0"/>
              </a:spcAft>
              <a:buNone/>
            </a:pPr>
            <a:endParaRPr b="1">
              <a:solidFill>
                <a:srgbClr val="418FFF"/>
              </a:solidFill>
              <a:latin typeface="Roboto"/>
              <a:ea typeface="Roboto"/>
              <a:cs typeface="Roboto"/>
              <a:sym typeface="Roboto"/>
            </a:endParaRPr>
          </a:p>
        </p:txBody>
      </p:sp>
      <p:pic>
        <p:nvPicPr>
          <p:cNvPr id="170" name="Google Shape;170;p36"/>
          <p:cNvPicPr preferRelativeResize="0"/>
          <p:nvPr/>
        </p:nvPicPr>
        <p:blipFill rotWithShape="1">
          <a:blip r:embed="rId3">
            <a:alphaModFix/>
          </a:blip>
          <a:srcRect t="2085" b="8796"/>
          <a:stretch/>
        </p:blipFill>
        <p:spPr>
          <a:xfrm>
            <a:off x="4629825" y="79475"/>
            <a:ext cx="4514174" cy="5049251"/>
          </a:xfrm>
          <a:prstGeom prst="rect">
            <a:avLst/>
          </a:prstGeom>
          <a:noFill/>
          <a:ln>
            <a:noFill/>
          </a:ln>
        </p:spPr>
      </p:pic>
      <p:sp>
        <p:nvSpPr>
          <p:cNvPr id="171" name="Google Shape;171;p36"/>
          <p:cNvSpPr txBox="1"/>
          <p:nvPr/>
        </p:nvSpPr>
        <p:spPr>
          <a:xfrm>
            <a:off x="355050" y="1925250"/>
            <a:ext cx="3779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000" i="1">
                <a:latin typeface="Roboto Light"/>
                <a:ea typeface="Roboto Light"/>
                <a:cs typeface="Roboto Light"/>
                <a:sym typeface="Roboto Light"/>
              </a:rPr>
              <a:t>Source : Guay-Boutet, C., Martin-Déry, S. et Huot, G. (2021). Économie sociale et transition socioécologique – Quel cadre commun ? Territoires innovants en économie sociale et solidaire.</a:t>
            </a:r>
            <a:endParaRPr sz="1000" i="1">
              <a:latin typeface="Roboto Light"/>
              <a:ea typeface="Roboto Light"/>
              <a:cs typeface="Roboto Light"/>
              <a:sym typeface="Roboto Light"/>
            </a:endParaRPr>
          </a:p>
        </p:txBody>
      </p:sp>
      <p:sp>
        <p:nvSpPr>
          <p:cNvPr id="172" name="Google Shape;172;p36"/>
          <p:cNvSpPr/>
          <p:nvPr/>
        </p:nvSpPr>
        <p:spPr>
          <a:xfrm>
            <a:off x="1325400" y="4924625"/>
            <a:ext cx="3453300" cy="219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173" name="Google Shape;173;p36"/>
          <p:cNvSpPr txBox="1"/>
          <p:nvPr/>
        </p:nvSpPr>
        <p:spPr>
          <a:xfrm>
            <a:off x="243200" y="4851525"/>
            <a:ext cx="4827300" cy="21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a:solidFill>
                  <a:schemeClr val="dk2"/>
                </a:solidFill>
                <a:latin typeface="Proxima Nova"/>
                <a:ea typeface="Proxima Nova"/>
                <a:cs typeface="Proxima Nova"/>
                <a:sym typeface="Proxima Nova"/>
              </a:rPr>
              <a:t>Pensée critique en transition - Atelier sur les discours de la transition © 2023 by Yann Pezzini is licensed under </a:t>
            </a:r>
            <a:r>
              <a:rPr lang="fr" sz="600">
                <a:solidFill>
                  <a:schemeClr val="dk2"/>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CC BY-NC-SA 4.0 </a:t>
            </a:r>
            <a:endParaRPr sz="800">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sz="1500">
              <a:solidFill>
                <a:schemeClr val="dk2"/>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94C"/>
        </a:solidFill>
        <a:effectLst/>
      </p:bgPr>
    </p:bg>
    <p:spTree>
      <p:nvGrpSpPr>
        <p:cNvPr id="1" name="Shape 177"/>
        <p:cNvGrpSpPr/>
        <p:nvPr/>
      </p:nvGrpSpPr>
      <p:grpSpPr>
        <a:xfrm>
          <a:off x="0" y="0"/>
          <a:ext cx="0" cy="0"/>
          <a:chOff x="0" y="0"/>
          <a:chExt cx="0" cy="0"/>
        </a:xfrm>
      </p:grpSpPr>
      <p:sp>
        <p:nvSpPr>
          <p:cNvPr id="178" name="Google Shape;178;p37"/>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fr" sz="7200">
                <a:solidFill>
                  <a:srgbClr val="418FFF"/>
                </a:solidFill>
                <a:latin typeface="Roboto Black"/>
                <a:ea typeface="Roboto Black"/>
                <a:cs typeface="Roboto Black"/>
                <a:sym typeface="Roboto Black"/>
              </a:rPr>
              <a:t>Se positionner dans cet univers </a:t>
            </a:r>
            <a:endParaRPr sz="7200">
              <a:solidFill>
                <a:srgbClr val="418FFF"/>
              </a:solidFill>
              <a:latin typeface="Roboto Black"/>
              <a:ea typeface="Roboto Black"/>
              <a:cs typeface="Roboto Black"/>
              <a:sym typeface="Roboto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8"/>
          <p:cNvSpPr txBox="1"/>
          <p:nvPr/>
        </p:nvSpPr>
        <p:spPr>
          <a:xfrm>
            <a:off x="139525" y="165275"/>
            <a:ext cx="3785100" cy="12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solidFill>
                  <a:srgbClr val="418FFF"/>
                </a:solidFill>
                <a:latin typeface="Roboto Black"/>
                <a:ea typeface="Roboto Black"/>
                <a:cs typeface="Roboto Black"/>
                <a:sym typeface="Roboto Black"/>
              </a:rPr>
              <a:t>Boussole de la transition</a:t>
            </a:r>
            <a:endParaRPr sz="2300">
              <a:solidFill>
                <a:srgbClr val="418FFF"/>
              </a:solidFill>
              <a:latin typeface="Roboto Black"/>
              <a:ea typeface="Roboto Black"/>
              <a:cs typeface="Roboto Black"/>
              <a:sym typeface="Roboto Black"/>
            </a:endParaRPr>
          </a:p>
          <a:p>
            <a:pPr marL="0" lvl="0" indent="0" algn="l" rtl="0">
              <a:spcBef>
                <a:spcPts val="0"/>
              </a:spcBef>
              <a:spcAft>
                <a:spcPts val="0"/>
              </a:spcAft>
              <a:buNone/>
            </a:pPr>
            <a:endParaRPr sz="2200">
              <a:solidFill>
                <a:schemeClr val="dk1"/>
              </a:solidFill>
              <a:latin typeface="Alfa Slab One"/>
              <a:ea typeface="Alfa Slab One"/>
              <a:cs typeface="Alfa Slab One"/>
              <a:sym typeface="Alfa Slab One"/>
            </a:endParaRPr>
          </a:p>
          <a:p>
            <a:pPr marL="0" lvl="0" indent="0" algn="l" rtl="0">
              <a:spcBef>
                <a:spcPts val="0"/>
              </a:spcBef>
              <a:spcAft>
                <a:spcPts val="0"/>
              </a:spcAft>
              <a:buNone/>
            </a:pPr>
            <a:endParaRPr sz="2200">
              <a:solidFill>
                <a:schemeClr val="dk1"/>
              </a:solidFill>
              <a:latin typeface="Alfa Slab One"/>
              <a:ea typeface="Alfa Slab One"/>
              <a:cs typeface="Alfa Slab One"/>
              <a:sym typeface="Alfa Slab One"/>
            </a:endParaRPr>
          </a:p>
        </p:txBody>
      </p:sp>
      <p:grpSp>
        <p:nvGrpSpPr>
          <p:cNvPr id="184" name="Google Shape;184;p38"/>
          <p:cNvGrpSpPr/>
          <p:nvPr/>
        </p:nvGrpSpPr>
        <p:grpSpPr>
          <a:xfrm>
            <a:off x="2140959" y="165282"/>
            <a:ext cx="6738576" cy="4571342"/>
            <a:chOff x="1251932" y="323802"/>
            <a:chExt cx="8975194" cy="6331498"/>
          </a:xfrm>
        </p:grpSpPr>
        <p:sp>
          <p:nvSpPr>
            <p:cNvPr id="185" name="Google Shape;185;p38"/>
            <p:cNvSpPr txBox="1"/>
            <p:nvPr/>
          </p:nvSpPr>
          <p:spPr>
            <a:xfrm>
              <a:off x="8581326" y="3244334"/>
              <a:ext cx="1645800" cy="102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
                  <a:highlight>
                    <a:srgbClr val="CFE2F3"/>
                  </a:highlight>
                  <a:latin typeface="Calibri"/>
                  <a:ea typeface="Calibri"/>
                  <a:cs typeface="Calibri"/>
                  <a:sym typeface="Calibri"/>
                </a:rPr>
                <a:t>Leviers </a:t>
              </a:r>
              <a:r>
                <a:rPr lang="fr" b="1">
                  <a:solidFill>
                    <a:srgbClr val="000000"/>
                  </a:solidFill>
                  <a:highlight>
                    <a:srgbClr val="CFE2F3"/>
                  </a:highlight>
                  <a:latin typeface="Calibri"/>
                  <a:ea typeface="Calibri"/>
                  <a:cs typeface="Calibri"/>
                  <a:sym typeface="Calibri"/>
                </a:rPr>
                <a:t>Technocentrés</a:t>
              </a:r>
              <a:endParaRPr sz="1000">
                <a:highlight>
                  <a:srgbClr val="CFE2F3"/>
                </a:highlight>
              </a:endParaRPr>
            </a:p>
          </p:txBody>
        </p:sp>
        <p:sp>
          <p:nvSpPr>
            <p:cNvPr id="186" name="Google Shape;186;p38"/>
            <p:cNvSpPr txBox="1"/>
            <p:nvPr/>
          </p:nvSpPr>
          <p:spPr>
            <a:xfrm>
              <a:off x="1251932" y="3273733"/>
              <a:ext cx="1523100" cy="724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
                  <a:highlight>
                    <a:srgbClr val="CFE2F3"/>
                  </a:highlight>
                  <a:latin typeface="Calibri"/>
                  <a:ea typeface="Calibri"/>
                  <a:cs typeface="Calibri"/>
                  <a:sym typeface="Calibri"/>
                </a:rPr>
                <a:t>Leviers </a:t>
              </a:r>
              <a:r>
                <a:rPr lang="fr" b="1">
                  <a:solidFill>
                    <a:srgbClr val="000000"/>
                  </a:solidFill>
                  <a:highlight>
                    <a:srgbClr val="CFE2F3"/>
                  </a:highlight>
                  <a:latin typeface="Calibri"/>
                  <a:ea typeface="Calibri"/>
                  <a:cs typeface="Calibri"/>
                  <a:sym typeface="Calibri"/>
                </a:rPr>
                <a:t>Sociocentrés</a:t>
              </a:r>
              <a:endParaRPr sz="1000" b="1">
                <a:highlight>
                  <a:srgbClr val="CFE2F3"/>
                </a:highlight>
              </a:endParaRPr>
            </a:p>
          </p:txBody>
        </p:sp>
        <p:sp>
          <p:nvSpPr>
            <p:cNvPr id="187" name="Google Shape;187;p38"/>
            <p:cNvSpPr txBox="1"/>
            <p:nvPr/>
          </p:nvSpPr>
          <p:spPr>
            <a:xfrm>
              <a:off x="3582460" y="323802"/>
              <a:ext cx="2102100" cy="42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
                  <a:highlight>
                    <a:srgbClr val="D9D2E9"/>
                  </a:highlight>
                  <a:latin typeface="Calibri"/>
                  <a:ea typeface="Calibri"/>
                  <a:cs typeface="Calibri"/>
                  <a:sym typeface="Calibri"/>
                </a:rPr>
                <a:t>Échelle </a:t>
              </a:r>
              <a:r>
                <a:rPr lang="fr" b="1">
                  <a:highlight>
                    <a:srgbClr val="D9D2E9"/>
                  </a:highlight>
                  <a:latin typeface="Calibri"/>
                  <a:ea typeface="Calibri"/>
                  <a:cs typeface="Calibri"/>
                  <a:sym typeface="Calibri"/>
                </a:rPr>
                <a:t>générale</a:t>
              </a:r>
              <a:endParaRPr sz="1000" b="1">
                <a:highlight>
                  <a:srgbClr val="D9D2E9"/>
                </a:highlight>
              </a:endParaRPr>
            </a:p>
          </p:txBody>
        </p:sp>
        <p:sp>
          <p:nvSpPr>
            <p:cNvPr id="188" name="Google Shape;188;p38"/>
            <p:cNvSpPr txBox="1"/>
            <p:nvPr/>
          </p:nvSpPr>
          <p:spPr>
            <a:xfrm>
              <a:off x="5735656" y="6229000"/>
              <a:ext cx="1843500" cy="42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
                  <a:highlight>
                    <a:srgbClr val="D9D2E9"/>
                  </a:highlight>
                  <a:latin typeface="Calibri"/>
                  <a:ea typeface="Calibri"/>
                  <a:cs typeface="Calibri"/>
                  <a:sym typeface="Calibri"/>
                </a:rPr>
                <a:t>Échelle </a:t>
              </a:r>
              <a:r>
                <a:rPr lang="fr" b="1">
                  <a:highlight>
                    <a:srgbClr val="D9D2E9"/>
                  </a:highlight>
                  <a:latin typeface="Calibri"/>
                  <a:ea typeface="Calibri"/>
                  <a:cs typeface="Calibri"/>
                  <a:sym typeface="Calibri"/>
                </a:rPr>
                <a:t>locale</a:t>
              </a:r>
              <a:endParaRPr sz="1000" b="1">
                <a:highlight>
                  <a:srgbClr val="D9D2E9"/>
                </a:highlight>
              </a:endParaRPr>
            </a:p>
          </p:txBody>
        </p:sp>
        <p:sp>
          <p:nvSpPr>
            <p:cNvPr id="189" name="Google Shape;189;p38"/>
            <p:cNvSpPr txBox="1"/>
            <p:nvPr/>
          </p:nvSpPr>
          <p:spPr>
            <a:xfrm>
              <a:off x="8077671" y="1116750"/>
              <a:ext cx="1929900" cy="72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
                  <a:highlight>
                    <a:srgbClr val="FFF2CC"/>
                  </a:highlight>
                  <a:latin typeface="Calibri"/>
                  <a:ea typeface="Calibri"/>
                  <a:cs typeface="Calibri"/>
                  <a:sym typeface="Calibri"/>
                </a:rPr>
                <a:t>Finalité de </a:t>
              </a:r>
              <a:r>
                <a:rPr lang="fr" b="1">
                  <a:solidFill>
                    <a:srgbClr val="000000"/>
                  </a:solidFill>
                  <a:highlight>
                    <a:srgbClr val="FFF2CC"/>
                  </a:highlight>
                  <a:latin typeface="Calibri"/>
                  <a:ea typeface="Calibri"/>
                  <a:cs typeface="Calibri"/>
                  <a:sym typeface="Calibri"/>
                </a:rPr>
                <a:t>Carboneutralité</a:t>
              </a:r>
              <a:endParaRPr sz="1000" b="1">
                <a:highlight>
                  <a:srgbClr val="FFF2CC"/>
                </a:highlight>
              </a:endParaRPr>
            </a:p>
          </p:txBody>
        </p:sp>
        <p:sp>
          <p:nvSpPr>
            <p:cNvPr id="190" name="Google Shape;190;p38"/>
            <p:cNvSpPr txBox="1"/>
            <p:nvPr/>
          </p:nvSpPr>
          <p:spPr>
            <a:xfrm>
              <a:off x="1408642" y="5201768"/>
              <a:ext cx="1843500" cy="724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
                  <a:highlight>
                    <a:srgbClr val="FFF2CC"/>
                  </a:highlight>
                  <a:latin typeface="Calibri"/>
                  <a:ea typeface="Calibri"/>
                  <a:cs typeface="Calibri"/>
                  <a:sym typeface="Calibri"/>
                </a:rPr>
                <a:t>Finalité de </a:t>
              </a:r>
              <a:r>
                <a:rPr lang="fr" b="1">
                  <a:solidFill>
                    <a:srgbClr val="000000"/>
                  </a:solidFill>
                  <a:highlight>
                    <a:srgbClr val="FFF2CC"/>
                  </a:highlight>
                  <a:latin typeface="Calibri"/>
                  <a:ea typeface="Calibri"/>
                  <a:cs typeface="Calibri"/>
                  <a:sym typeface="Calibri"/>
                </a:rPr>
                <a:t>Justice sociale</a:t>
              </a:r>
              <a:endParaRPr sz="1000" b="1">
                <a:highlight>
                  <a:srgbClr val="FFF2CC"/>
                </a:highlight>
              </a:endParaRPr>
            </a:p>
          </p:txBody>
        </p:sp>
        <p:sp>
          <p:nvSpPr>
            <p:cNvPr id="191" name="Google Shape;191;p38"/>
            <p:cNvSpPr txBox="1"/>
            <p:nvPr/>
          </p:nvSpPr>
          <p:spPr>
            <a:xfrm>
              <a:off x="7979628" y="5094606"/>
              <a:ext cx="1576500" cy="42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
                  <a:solidFill>
                    <a:srgbClr val="000000"/>
                  </a:solidFill>
                  <a:highlight>
                    <a:srgbClr val="D9EAD3"/>
                  </a:highlight>
                  <a:latin typeface="Calibri"/>
                  <a:ea typeface="Calibri"/>
                  <a:cs typeface="Calibri"/>
                  <a:sym typeface="Calibri"/>
                </a:rPr>
                <a:t>Écocentré</a:t>
              </a:r>
              <a:endParaRPr sz="1000">
                <a:highlight>
                  <a:srgbClr val="D9EAD3"/>
                </a:highlight>
              </a:endParaRPr>
            </a:p>
          </p:txBody>
        </p:sp>
        <p:sp>
          <p:nvSpPr>
            <p:cNvPr id="192" name="Google Shape;192;p38"/>
            <p:cNvSpPr txBox="1"/>
            <p:nvPr/>
          </p:nvSpPr>
          <p:spPr>
            <a:xfrm>
              <a:off x="1339334" y="1437457"/>
              <a:ext cx="1982100" cy="42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
                  <a:solidFill>
                    <a:srgbClr val="222222"/>
                  </a:solidFill>
                  <a:highlight>
                    <a:srgbClr val="D9EAD3"/>
                  </a:highlight>
                  <a:latin typeface="Calibri"/>
                  <a:ea typeface="Calibri"/>
                  <a:cs typeface="Calibri"/>
                  <a:sym typeface="Calibri"/>
                </a:rPr>
                <a:t>Anthropocentré</a:t>
              </a:r>
              <a:endParaRPr sz="1000">
                <a:solidFill>
                  <a:srgbClr val="222222"/>
                </a:solidFill>
                <a:highlight>
                  <a:srgbClr val="D9EAD3"/>
                </a:highlight>
              </a:endParaRPr>
            </a:p>
          </p:txBody>
        </p:sp>
        <p:grpSp>
          <p:nvGrpSpPr>
            <p:cNvPr id="193" name="Google Shape;193;p38"/>
            <p:cNvGrpSpPr/>
            <p:nvPr/>
          </p:nvGrpSpPr>
          <p:grpSpPr>
            <a:xfrm>
              <a:off x="2787732" y="725393"/>
              <a:ext cx="5793600" cy="5450712"/>
              <a:chOff x="2787732" y="725393"/>
              <a:chExt cx="5793600" cy="5450712"/>
            </a:xfrm>
          </p:grpSpPr>
          <p:cxnSp>
            <p:nvCxnSpPr>
              <p:cNvPr id="194" name="Google Shape;194;p38"/>
              <p:cNvCxnSpPr>
                <a:stCxn id="195" idx="6"/>
                <a:endCxn id="195" idx="1"/>
              </p:cNvCxnSpPr>
              <p:nvPr/>
            </p:nvCxnSpPr>
            <p:spPr>
              <a:xfrm>
                <a:off x="2787732" y="3450749"/>
                <a:ext cx="5793600" cy="0"/>
              </a:xfrm>
              <a:prstGeom prst="straightConnector1">
                <a:avLst/>
              </a:prstGeom>
              <a:noFill/>
              <a:ln w="19050" cap="flat" cmpd="sng">
                <a:solidFill>
                  <a:srgbClr val="A5A5A5"/>
                </a:solidFill>
                <a:prstDash val="solid"/>
                <a:miter lim="800000"/>
                <a:headEnd type="none" w="sm" len="sm"/>
                <a:tailEnd type="none" w="sm" len="sm"/>
              </a:ln>
            </p:spPr>
          </p:cxnSp>
          <p:cxnSp>
            <p:nvCxnSpPr>
              <p:cNvPr id="196" name="Google Shape;196;p38"/>
              <p:cNvCxnSpPr>
                <a:stCxn id="195" idx="5"/>
                <a:endCxn id="195" idx="0"/>
              </p:cNvCxnSpPr>
              <p:nvPr/>
            </p:nvCxnSpPr>
            <p:spPr>
              <a:xfrm rot="10800000" flipH="1">
                <a:off x="3340972" y="1766404"/>
                <a:ext cx="4687200" cy="3368700"/>
              </a:xfrm>
              <a:prstGeom prst="straightConnector1">
                <a:avLst/>
              </a:prstGeom>
              <a:noFill/>
              <a:ln w="19050" cap="flat" cmpd="sng">
                <a:solidFill>
                  <a:srgbClr val="A5A5A5"/>
                </a:solidFill>
                <a:prstDash val="solid"/>
                <a:miter lim="800000"/>
                <a:headEnd type="none" w="sm" len="sm"/>
                <a:tailEnd type="none" w="sm" len="sm"/>
              </a:ln>
            </p:spPr>
          </p:cxnSp>
          <p:cxnSp>
            <p:nvCxnSpPr>
              <p:cNvPr id="197" name="Google Shape;197;p38"/>
              <p:cNvCxnSpPr>
                <a:stCxn id="195" idx="8"/>
                <a:endCxn id="195" idx="3"/>
              </p:cNvCxnSpPr>
              <p:nvPr/>
            </p:nvCxnSpPr>
            <p:spPr>
              <a:xfrm>
                <a:off x="4789372" y="725405"/>
                <a:ext cx="1790400" cy="5450700"/>
              </a:xfrm>
              <a:prstGeom prst="straightConnector1">
                <a:avLst/>
              </a:prstGeom>
              <a:noFill/>
              <a:ln w="19050" cap="flat" cmpd="sng">
                <a:solidFill>
                  <a:srgbClr val="A5A5A5"/>
                </a:solidFill>
                <a:prstDash val="solid"/>
                <a:miter lim="800000"/>
                <a:headEnd type="none" w="sm" len="sm"/>
                <a:tailEnd type="none" w="sm" len="sm"/>
              </a:ln>
            </p:spPr>
          </p:cxnSp>
          <p:cxnSp>
            <p:nvCxnSpPr>
              <p:cNvPr id="198" name="Google Shape;198;p38"/>
              <p:cNvCxnSpPr>
                <a:stCxn id="195" idx="4"/>
                <a:endCxn id="195" idx="9"/>
              </p:cNvCxnSpPr>
              <p:nvPr/>
            </p:nvCxnSpPr>
            <p:spPr>
              <a:xfrm rot="10800000" flipH="1">
                <a:off x="4789372" y="725393"/>
                <a:ext cx="1790400" cy="5450700"/>
              </a:xfrm>
              <a:prstGeom prst="straightConnector1">
                <a:avLst/>
              </a:prstGeom>
              <a:noFill/>
              <a:ln w="19050" cap="flat" cmpd="sng">
                <a:solidFill>
                  <a:srgbClr val="A5A5A5"/>
                </a:solidFill>
                <a:prstDash val="solid"/>
                <a:miter lim="800000"/>
                <a:headEnd type="none" w="sm" len="sm"/>
                <a:tailEnd type="none" w="sm" len="sm"/>
              </a:ln>
            </p:spPr>
          </p:cxnSp>
          <p:sp>
            <p:nvSpPr>
              <p:cNvPr id="195" name="Google Shape;195;p38"/>
              <p:cNvSpPr/>
              <p:nvPr/>
            </p:nvSpPr>
            <p:spPr>
              <a:xfrm>
                <a:off x="2787732" y="725399"/>
                <a:ext cx="5793600" cy="5450700"/>
              </a:xfrm>
              <a:prstGeom prst="decagon">
                <a:avLst>
                  <a:gd name="vf" fmla="val 105146"/>
                </a:avLst>
              </a:prstGeom>
              <a:noFill/>
              <a:ln w="1905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cxnSp>
            <p:nvCxnSpPr>
              <p:cNvPr id="199" name="Google Shape;199;p38"/>
              <p:cNvCxnSpPr>
                <a:stCxn id="195" idx="7"/>
                <a:endCxn id="195" idx="2"/>
              </p:cNvCxnSpPr>
              <p:nvPr/>
            </p:nvCxnSpPr>
            <p:spPr>
              <a:xfrm>
                <a:off x="3340972" y="1766394"/>
                <a:ext cx="4687200" cy="3368700"/>
              </a:xfrm>
              <a:prstGeom prst="straightConnector1">
                <a:avLst/>
              </a:prstGeom>
              <a:noFill/>
              <a:ln w="19050" cap="flat" cmpd="sng">
                <a:solidFill>
                  <a:srgbClr val="27AE60"/>
                </a:solidFill>
                <a:prstDash val="solid"/>
                <a:miter lim="800000"/>
                <a:headEnd type="none" w="sm" len="sm"/>
                <a:tailEnd type="none" w="sm" len="sm"/>
              </a:ln>
            </p:spPr>
          </p:cxnSp>
          <p:sp>
            <p:nvSpPr>
              <p:cNvPr id="200" name="Google Shape;200;p38"/>
              <p:cNvSpPr/>
              <p:nvPr/>
            </p:nvSpPr>
            <p:spPr>
              <a:xfrm>
                <a:off x="4727447" y="2550538"/>
                <a:ext cx="1929900" cy="1815600"/>
              </a:xfrm>
              <a:prstGeom prst="decagon">
                <a:avLst>
                  <a:gd name="vf" fmla="val 105146"/>
                </a:avLst>
              </a:prstGeom>
              <a:noFill/>
              <a:ln w="1905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38"/>
              <p:cNvSpPr/>
              <p:nvPr/>
            </p:nvSpPr>
            <p:spPr>
              <a:xfrm>
                <a:off x="3831450" y="1686963"/>
                <a:ext cx="3736200" cy="3514800"/>
              </a:xfrm>
              <a:prstGeom prst="decagon">
                <a:avLst>
                  <a:gd name="vf" fmla="val 105146"/>
                </a:avLst>
              </a:prstGeom>
              <a:noFill/>
              <a:ln w="1905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grpSp>
        <p:sp>
          <p:nvSpPr>
            <p:cNvPr id="202" name="Google Shape;202;p38"/>
            <p:cNvSpPr txBox="1"/>
            <p:nvPr/>
          </p:nvSpPr>
          <p:spPr>
            <a:xfrm>
              <a:off x="5975561" y="323802"/>
              <a:ext cx="2102100" cy="42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
                  <a:solidFill>
                    <a:srgbClr val="000000"/>
                  </a:solidFill>
                  <a:highlight>
                    <a:schemeClr val="lt2"/>
                  </a:highlight>
                  <a:latin typeface="Calibri"/>
                  <a:ea typeface="Calibri"/>
                  <a:cs typeface="Calibri"/>
                  <a:sym typeface="Calibri"/>
                </a:rPr>
                <a:t>Conciliant</a:t>
              </a:r>
              <a:endParaRPr sz="1000">
                <a:highlight>
                  <a:schemeClr val="lt2"/>
                </a:highlight>
              </a:endParaRPr>
            </a:p>
          </p:txBody>
        </p:sp>
        <p:sp>
          <p:nvSpPr>
            <p:cNvPr id="203" name="Google Shape;203;p38"/>
            <p:cNvSpPr txBox="1"/>
            <p:nvPr/>
          </p:nvSpPr>
          <p:spPr>
            <a:xfrm>
              <a:off x="3711742" y="6200605"/>
              <a:ext cx="1843500" cy="42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
                  <a:solidFill>
                    <a:srgbClr val="000000"/>
                  </a:solidFill>
                  <a:highlight>
                    <a:schemeClr val="lt2"/>
                  </a:highlight>
                  <a:latin typeface="Calibri"/>
                  <a:ea typeface="Calibri"/>
                  <a:cs typeface="Calibri"/>
                  <a:sym typeface="Calibri"/>
                </a:rPr>
                <a:t>Critique</a:t>
              </a:r>
              <a:endParaRPr sz="1000">
                <a:highlight>
                  <a:schemeClr val="lt2"/>
                </a:highlight>
              </a:endParaRPr>
            </a:p>
          </p:txBody>
        </p:sp>
      </p:grpSp>
      <p:sp>
        <p:nvSpPr>
          <p:cNvPr id="204" name="Google Shape;204;p38"/>
          <p:cNvSpPr txBox="1"/>
          <p:nvPr/>
        </p:nvSpPr>
        <p:spPr>
          <a:xfrm>
            <a:off x="176875" y="650750"/>
            <a:ext cx="3365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100" i="1" u="sng">
                <a:solidFill>
                  <a:srgbClr val="00394C"/>
                </a:solidFill>
                <a:latin typeface="Roboto"/>
                <a:ea typeface="Roboto"/>
                <a:cs typeface="Roboto"/>
                <a:sym typeface="Roboto"/>
                <a:hlinkClick r:id="rId3">
                  <a:extLst>
                    <a:ext uri="{A12FA001-AC4F-418D-AE19-62706E023703}">
                      <ahyp:hlinkClr xmlns:ahyp="http://schemas.microsoft.com/office/drawing/2018/hyperlinkcolor" val="tx"/>
                    </a:ext>
                  </a:extLst>
                </a:hlinkClick>
              </a:rPr>
              <a:t>Romdhani et Audet (2022)</a:t>
            </a:r>
            <a:endParaRPr sz="1100" i="1">
              <a:solidFill>
                <a:srgbClr val="00394C"/>
              </a:solidFill>
              <a:latin typeface="Roboto"/>
              <a:ea typeface="Roboto"/>
              <a:cs typeface="Roboto"/>
              <a:sym typeface="Roboto"/>
            </a:endParaRPr>
          </a:p>
          <a:p>
            <a:pPr marL="0" lvl="0" indent="0" algn="l" rtl="0">
              <a:spcBef>
                <a:spcPts val="0"/>
              </a:spcBef>
              <a:spcAft>
                <a:spcPts val="0"/>
              </a:spcAft>
              <a:buNone/>
            </a:pPr>
            <a:r>
              <a:rPr lang="fr" sz="900" i="1">
                <a:solidFill>
                  <a:srgbClr val="00394C"/>
                </a:solidFill>
                <a:latin typeface="Roboto"/>
                <a:ea typeface="Roboto"/>
                <a:cs typeface="Roboto"/>
                <a:sym typeface="Roboto"/>
              </a:rPr>
              <a:t>légèrement adaptée par l’auteur</a:t>
            </a:r>
            <a:endParaRPr sz="900" i="1">
              <a:solidFill>
                <a:srgbClr val="00394C"/>
              </a:solidFill>
              <a:latin typeface="Roboto"/>
              <a:ea typeface="Roboto"/>
              <a:cs typeface="Roboto"/>
              <a:sym typeface="Roboto"/>
            </a:endParaRPr>
          </a:p>
        </p:txBody>
      </p:sp>
      <p:cxnSp>
        <p:nvCxnSpPr>
          <p:cNvPr id="205" name="Google Shape;205;p38"/>
          <p:cNvCxnSpPr>
            <a:stCxn id="195" idx="6"/>
            <a:endCxn id="195" idx="1"/>
          </p:cNvCxnSpPr>
          <p:nvPr/>
        </p:nvCxnSpPr>
        <p:spPr>
          <a:xfrm>
            <a:off x="3294038" y="2422937"/>
            <a:ext cx="4349700" cy="0"/>
          </a:xfrm>
          <a:prstGeom prst="straightConnector1">
            <a:avLst/>
          </a:prstGeom>
          <a:noFill/>
          <a:ln w="19050" cap="flat" cmpd="sng">
            <a:solidFill>
              <a:srgbClr val="4A86E8"/>
            </a:solidFill>
            <a:prstDash val="solid"/>
            <a:round/>
            <a:headEnd type="none" w="med" len="med"/>
            <a:tailEnd type="none" w="med" len="med"/>
          </a:ln>
        </p:spPr>
      </p:cxnSp>
      <p:cxnSp>
        <p:nvCxnSpPr>
          <p:cNvPr id="206" name="Google Shape;206;p38"/>
          <p:cNvCxnSpPr>
            <a:stCxn id="195" idx="5"/>
            <a:endCxn id="195" idx="0"/>
          </p:cNvCxnSpPr>
          <p:nvPr/>
        </p:nvCxnSpPr>
        <p:spPr>
          <a:xfrm rot="10800000" flipH="1">
            <a:off x="3709410" y="1206942"/>
            <a:ext cx="3519000" cy="2432100"/>
          </a:xfrm>
          <a:prstGeom prst="straightConnector1">
            <a:avLst/>
          </a:prstGeom>
          <a:noFill/>
          <a:ln w="19050" cap="flat" cmpd="sng">
            <a:solidFill>
              <a:schemeClr val="accent6"/>
            </a:solidFill>
            <a:prstDash val="solid"/>
            <a:round/>
            <a:headEnd type="none" w="med" len="med"/>
            <a:tailEnd type="none" w="med" len="med"/>
          </a:ln>
        </p:spPr>
      </p:cxnSp>
      <p:cxnSp>
        <p:nvCxnSpPr>
          <p:cNvPr id="207" name="Google Shape;207;p38"/>
          <p:cNvCxnSpPr>
            <a:stCxn id="195" idx="8"/>
            <a:endCxn id="195" idx="3"/>
          </p:cNvCxnSpPr>
          <p:nvPr/>
        </p:nvCxnSpPr>
        <p:spPr>
          <a:xfrm>
            <a:off x="4796869" y="455239"/>
            <a:ext cx="1344300" cy="3935400"/>
          </a:xfrm>
          <a:prstGeom prst="straightConnector1">
            <a:avLst/>
          </a:prstGeom>
          <a:noFill/>
          <a:ln w="19050" cap="flat" cmpd="sng">
            <a:solidFill>
              <a:srgbClr val="8E7CC3"/>
            </a:solidFill>
            <a:prstDash val="solid"/>
            <a:round/>
            <a:headEnd type="none" w="med" len="med"/>
            <a:tailEnd type="none" w="med" len="med"/>
          </a:ln>
        </p:spPr>
      </p:cxnSp>
      <p:cxnSp>
        <p:nvCxnSpPr>
          <p:cNvPr id="208" name="Google Shape;208;p38"/>
          <p:cNvCxnSpPr>
            <a:stCxn id="195" idx="9"/>
            <a:endCxn id="195" idx="4"/>
          </p:cNvCxnSpPr>
          <p:nvPr/>
        </p:nvCxnSpPr>
        <p:spPr>
          <a:xfrm flipH="1">
            <a:off x="4796742" y="455239"/>
            <a:ext cx="1344300" cy="3935400"/>
          </a:xfrm>
          <a:prstGeom prst="straightConnector1">
            <a:avLst/>
          </a:prstGeom>
          <a:noFill/>
          <a:ln w="19050" cap="flat" cmpd="sng">
            <a:solidFill>
              <a:srgbClr val="555555"/>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p:nvPr/>
        </p:nvSpPr>
        <p:spPr>
          <a:xfrm>
            <a:off x="259575" y="157200"/>
            <a:ext cx="7601100" cy="1130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200" b="1">
                <a:solidFill>
                  <a:srgbClr val="418FFF"/>
                </a:solidFill>
                <a:latin typeface="Roboto"/>
                <a:ea typeface="Roboto"/>
                <a:cs typeface="Roboto"/>
                <a:sym typeface="Roboto"/>
              </a:rPr>
              <a:t>Boussole de la transition</a:t>
            </a:r>
            <a:endParaRPr sz="2800" b="1">
              <a:solidFill>
                <a:srgbClr val="418FFF"/>
              </a:solidFill>
              <a:latin typeface="Roboto"/>
              <a:ea typeface="Roboto"/>
              <a:cs typeface="Roboto"/>
              <a:sym typeface="Roboto"/>
            </a:endParaRPr>
          </a:p>
          <a:p>
            <a:pPr marL="0" lvl="0" indent="0" algn="l" rtl="0">
              <a:lnSpc>
                <a:spcPct val="115000"/>
              </a:lnSpc>
              <a:spcBef>
                <a:spcPts val="0"/>
              </a:spcBef>
              <a:spcAft>
                <a:spcPts val="0"/>
              </a:spcAft>
              <a:buNone/>
            </a:pPr>
            <a:r>
              <a:rPr lang="fr" sz="1300">
                <a:solidFill>
                  <a:srgbClr val="00394C"/>
                </a:solidFill>
                <a:latin typeface="Roboto"/>
                <a:ea typeface="Roboto"/>
                <a:cs typeface="Roboto"/>
                <a:sym typeface="Roboto"/>
              </a:rPr>
              <a:t>Le travail de recherche menant à la boussole (Romdhani et Audet, 2022)</a:t>
            </a:r>
            <a:endParaRPr sz="13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endParaRPr sz="8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r>
              <a:rPr lang="fr" sz="1200">
                <a:solidFill>
                  <a:srgbClr val="00394C"/>
                </a:solidFill>
                <a:latin typeface="Roboto"/>
                <a:ea typeface="Roboto"/>
                <a:cs typeface="Roboto"/>
                <a:sym typeface="Roboto"/>
              </a:rPr>
              <a:t>Analyse de quatre documents pour “saisir certaines spécificités et orientations des discours de la transition”</a:t>
            </a:r>
            <a:endParaRPr sz="1200">
              <a:solidFill>
                <a:srgbClr val="00394C"/>
              </a:solidFill>
              <a:latin typeface="Roboto"/>
              <a:ea typeface="Roboto"/>
              <a:cs typeface="Roboto"/>
              <a:sym typeface="Roboto"/>
            </a:endParaRPr>
          </a:p>
        </p:txBody>
      </p:sp>
      <p:pic>
        <p:nvPicPr>
          <p:cNvPr id="214" name="Google Shape;214;p39"/>
          <p:cNvPicPr preferRelativeResize="0"/>
          <p:nvPr/>
        </p:nvPicPr>
        <p:blipFill rotWithShape="1">
          <a:blip r:embed="rId3">
            <a:alphaModFix/>
          </a:blip>
          <a:srcRect/>
          <a:stretch/>
        </p:blipFill>
        <p:spPr>
          <a:xfrm>
            <a:off x="739457" y="1553198"/>
            <a:ext cx="1910064" cy="2535928"/>
          </a:xfrm>
          <a:prstGeom prst="rect">
            <a:avLst/>
          </a:prstGeom>
          <a:noFill/>
          <a:ln w="9525" cap="flat" cmpd="sng">
            <a:solidFill>
              <a:srgbClr val="7F7F7F"/>
            </a:solidFill>
            <a:prstDash val="solid"/>
            <a:round/>
            <a:headEnd type="none" w="sm" len="sm"/>
            <a:tailEnd type="none" w="sm" len="sm"/>
          </a:ln>
        </p:spPr>
      </p:pic>
      <p:pic>
        <p:nvPicPr>
          <p:cNvPr id="215" name="Google Shape;215;p39"/>
          <p:cNvPicPr preferRelativeResize="0"/>
          <p:nvPr/>
        </p:nvPicPr>
        <p:blipFill rotWithShape="1">
          <a:blip r:embed="rId4">
            <a:alphaModFix/>
          </a:blip>
          <a:srcRect/>
          <a:stretch/>
        </p:blipFill>
        <p:spPr>
          <a:xfrm>
            <a:off x="4781026" y="1553198"/>
            <a:ext cx="1899437" cy="2535928"/>
          </a:xfrm>
          <a:prstGeom prst="rect">
            <a:avLst/>
          </a:prstGeom>
          <a:noFill/>
          <a:ln w="9525" cap="flat" cmpd="sng">
            <a:solidFill>
              <a:srgbClr val="000000"/>
            </a:solidFill>
            <a:prstDash val="solid"/>
            <a:miter lim="800000"/>
            <a:headEnd type="none" w="sm" len="sm"/>
            <a:tailEnd type="none" w="sm" len="sm"/>
          </a:ln>
        </p:spPr>
      </p:pic>
      <p:pic>
        <p:nvPicPr>
          <p:cNvPr id="216" name="Google Shape;216;p39"/>
          <p:cNvPicPr preferRelativeResize="0"/>
          <p:nvPr/>
        </p:nvPicPr>
        <p:blipFill rotWithShape="1">
          <a:blip r:embed="rId5">
            <a:alphaModFix/>
          </a:blip>
          <a:srcRect/>
          <a:stretch/>
        </p:blipFill>
        <p:spPr>
          <a:xfrm>
            <a:off x="2759750" y="1553198"/>
            <a:ext cx="1897866" cy="2535930"/>
          </a:xfrm>
          <a:prstGeom prst="rect">
            <a:avLst/>
          </a:prstGeom>
          <a:noFill/>
          <a:ln w="9525" cap="flat" cmpd="sng">
            <a:solidFill>
              <a:srgbClr val="7F7F7F"/>
            </a:solidFill>
            <a:prstDash val="solid"/>
            <a:round/>
            <a:headEnd type="none" w="sm" len="sm"/>
            <a:tailEnd type="none" w="sm" len="sm"/>
          </a:ln>
        </p:spPr>
      </p:pic>
      <p:pic>
        <p:nvPicPr>
          <p:cNvPr id="217" name="Google Shape;217;p39"/>
          <p:cNvPicPr preferRelativeResize="0"/>
          <p:nvPr/>
        </p:nvPicPr>
        <p:blipFill rotWithShape="1">
          <a:blip r:embed="rId6">
            <a:alphaModFix/>
          </a:blip>
          <a:srcRect/>
          <a:stretch/>
        </p:blipFill>
        <p:spPr>
          <a:xfrm>
            <a:off x="6797282" y="1544175"/>
            <a:ext cx="1911468" cy="2544952"/>
          </a:xfrm>
          <a:prstGeom prst="rect">
            <a:avLst/>
          </a:prstGeom>
          <a:noFill/>
          <a:ln w="9525" cap="flat" cmpd="sng">
            <a:solidFill>
              <a:srgbClr val="7F7F7F"/>
            </a:solidFill>
            <a:prstDash val="solid"/>
            <a:round/>
            <a:headEnd type="none" w="sm" len="sm"/>
            <a:tailEnd type="none" w="sm" len="sm"/>
          </a:ln>
        </p:spPr>
      </p:pic>
      <p:sp>
        <p:nvSpPr>
          <p:cNvPr id="218" name="Google Shape;218;p39"/>
          <p:cNvSpPr txBox="1"/>
          <p:nvPr/>
        </p:nvSpPr>
        <p:spPr>
          <a:xfrm>
            <a:off x="669900" y="4144085"/>
            <a:ext cx="19116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
                <a:solidFill>
                  <a:srgbClr val="00394C"/>
                </a:solidFill>
                <a:latin typeface="Roboto"/>
                <a:ea typeface="Roboto"/>
                <a:cs typeface="Roboto"/>
                <a:sym typeface="Roboto"/>
              </a:rPr>
              <a:t>Gouvernement du Québec</a:t>
            </a:r>
            <a:endParaRPr>
              <a:solidFill>
                <a:srgbClr val="00394C"/>
              </a:solidFill>
              <a:latin typeface="Roboto"/>
              <a:ea typeface="Roboto"/>
              <a:cs typeface="Roboto"/>
              <a:sym typeface="Roboto"/>
            </a:endParaRPr>
          </a:p>
          <a:p>
            <a:pPr marL="0" marR="0" lvl="0" indent="0" algn="l" rtl="0">
              <a:spcBef>
                <a:spcPts val="0"/>
              </a:spcBef>
              <a:spcAft>
                <a:spcPts val="0"/>
              </a:spcAft>
              <a:buNone/>
            </a:pPr>
            <a:endParaRPr>
              <a:solidFill>
                <a:srgbClr val="00394C"/>
              </a:solidFill>
              <a:latin typeface="Roboto"/>
              <a:ea typeface="Roboto"/>
              <a:cs typeface="Roboto"/>
              <a:sym typeface="Roboto"/>
            </a:endParaRPr>
          </a:p>
        </p:txBody>
      </p:sp>
      <p:sp>
        <p:nvSpPr>
          <p:cNvPr id="219" name="Google Shape;219;p39"/>
          <p:cNvSpPr txBox="1"/>
          <p:nvPr/>
        </p:nvSpPr>
        <p:spPr>
          <a:xfrm>
            <a:off x="4726212" y="4144082"/>
            <a:ext cx="1677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
                <a:solidFill>
                  <a:srgbClr val="00394C"/>
                </a:solidFill>
                <a:latin typeface="Roboto"/>
                <a:ea typeface="Roboto"/>
                <a:cs typeface="Roboto"/>
                <a:sym typeface="Roboto"/>
              </a:rPr>
              <a:t>Ville de Montréal</a:t>
            </a:r>
            <a:endParaRPr>
              <a:solidFill>
                <a:srgbClr val="00394C"/>
              </a:solidFill>
              <a:latin typeface="Roboto"/>
              <a:ea typeface="Roboto"/>
              <a:cs typeface="Roboto"/>
              <a:sym typeface="Roboto"/>
            </a:endParaRPr>
          </a:p>
          <a:p>
            <a:pPr marL="0" marR="0" lvl="0" indent="0" algn="l" rtl="0">
              <a:spcBef>
                <a:spcPts val="0"/>
              </a:spcBef>
              <a:spcAft>
                <a:spcPts val="0"/>
              </a:spcAft>
              <a:buNone/>
            </a:pPr>
            <a:endParaRPr>
              <a:solidFill>
                <a:srgbClr val="00394C"/>
              </a:solidFill>
              <a:latin typeface="Roboto"/>
              <a:ea typeface="Roboto"/>
              <a:cs typeface="Roboto"/>
              <a:sym typeface="Roboto"/>
            </a:endParaRPr>
          </a:p>
        </p:txBody>
      </p:sp>
      <p:sp>
        <p:nvSpPr>
          <p:cNvPr id="220" name="Google Shape;220;p39"/>
          <p:cNvSpPr txBox="1"/>
          <p:nvPr/>
        </p:nvSpPr>
        <p:spPr>
          <a:xfrm>
            <a:off x="2759751" y="4144075"/>
            <a:ext cx="21225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
                <a:solidFill>
                  <a:srgbClr val="00394C"/>
                </a:solidFill>
                <a:latin typeface="Roboto"/>
                <a:ea typeface="Roboto"/>
                <a:cs typeface="Roboto"/>
                <a:sym typeface="Roboto"/>
              </a:rPr>
              <a:t>Front commun pour la transition énergétique</a:t>
            </a:r>
            <a:endParaRPr>
              <a:solidFill>
                <a:srgbClr val="00394C"/>
              </a:solidFill>
              <a:latin typeface="Roboto"/>
              <a:ea typeface="Roboto"/>
              <a:cs typeface="Roboto"/>
              <a:sym typeface="Roboto"/>
            </a:endParaRPr>
          </a:p>
        </p:txBody>
      </p:sp>
      <p:sp>
        <p:nvSpPr>
          <p:cNvPr id="221" name="Google Shape;221;p39"/>
          <p:cNvSpPr txBox="1"/>
          <p:nvPr/>
        </p:nvSpPr>
        <p:spPr>
          <a:xfrm>
            <a:off x="6797282" y="4144082"/>
            <a:ext cx="16773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
                <a:solidFill>
                  <a:srgbClr val="00394C"/>
                </a:solidFill>
                <a:latin typeface="Roboto"/>
                <a:ea typeface="Roboto"/>
                <a:cs typeface="Roboto"/>
                <a:sym typeface="Roboto"/>
              </a:rPr>
              <a:t>Solon </a:t>
            </a:r>
            <a:endParaRPr>
              <a:solidFill>
                <a:srgbClr val="00394C"/>
              </a:solidFill>
              <a:latin typeface="Roboto"/>
              <a:ea typeface="Roboto"/>
              <a:cs typeface="Roboto"/>
              <a:sym typeface="Roboto"/>
            </a:endParaRPr>
          </a:p>
          <a:p>
            <a:pPr marL="0" marR="0" lvl="0" indent="0" algn="l" rtl="0">
              <a:spcBef>
                <a:spcPts val="0"/>
              </a:spcBef>
              <a:spcAft>
                <a:spcPts val="0"/>
              </a:spcAft>
              <a:buNone/>
            </a:pPr>
            <a:br>
              <a:rPr lang="fr">
                <a:solidFill>
                  <a:srgbClr val="00394C"/>
                </a:solidFill>
                <a:latin typeface="Roboto"/>
                <a:ea typeface="Roboto"/>
                <a:cs typeface="Roboto"/>
                <a:sym typeface="Roboto"/>
              </a:rPr>
            </a:br>
            <a:endParaRPr>
              <a:solidFill>
                <a:srgbClr val="00394C"/>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40"/>
          <p:cNvPicPr preferRelativeResize="0"/>
          <p:nvPr/>
        </p:nvPicPr>
        <p:blipFill>
          <a:blip r:embed="rId3">
            <a:alphaModFix/>
          </a:blip>
          <a:stretch>
            <a:fillRect/>
          </a:stretch>
        </p:blipFill>
        <p:spPr>
          <a:xfrm>
            <a:off x="2593975" y="140325"/>
            <a:ext cx="6705198" cy="4819350"/>
          </a:xfrm>
          <a:prstGeom prst="rect">
            <a:avLst/>
          </a:prstGeom>
          <a:noFill/>
          <a:ln>
            <a:noFill/>
          </a:ln>
        </p:spPr>
      </p:pic>
      <p:sp>
        <p:nvSpPr>
          <p:cNvPr id="227" name="Google Shape;227;p40"/>
          <p:cNvSpPr txBox="1"/>
          <p:nvPr/>
        </p:nvSpPr>
        <p:spPr>
          <a:xfrm>
            <a:off x="234450" y="5458960"/>
            <a:ext cx="36375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 sz="2000" b="1">
                <a:solidFill>
                  <a:srgbClr val="000000"/>
                </a:solidFill>
                <a:latin typeface="Calibri"/>
                <a:ea typeface="Calibri"/>
                <a:cs typeface="Calibri"/>
                <a:sym typeface="Calibri"/>
              </a:rPr>
              <a:t>Gouvernement du Québec</a:t>
            </a:r>
            <a:endParaRPr/>
          </a:p>
          <a:p>
            <a:pPr marL="0" marR="0" lvl="0" indent="0" algn="l" rtl="0">
              <a:spcBef>
                <a:spcPts val="0"/>
              </a:spcBef>
              <a:spcAft>
                <a:spcPts val="0"/>
              </a:spcAft>
              <a:buNone/>
            </a:pPr>
            <a:r>
              <a:rPr lang="fr" sz="2000">
                <a:solidFill>
                  <a:srgbClr val="000000"/>
                </a:solidFill>
                <a:latin typeface="Calibri"/>
                <a:ea typeface="Calibri"/>
                <a:cs typeface="Calibri"/>
                <a:sym typeface="Calibri"/>
              </a:rPr>
              <a:t>2020</a:t>
            </a:r>
            <a:br>
              <a:rPr lang="fr" sz="2000">
                <a:solidFill>
                  <a:srgbClr val="000000"/>
                </a:solidFill>
                <a:latin typeface="Calibri"/>
                <a:ea typeface="Calibri"/>
                <a:cs typeface="Calibri"/>
                <a:sym typeface="Calibri"/>
              </a:rPr>
            </a:br>
            <a:r>
              <a:rPr lang="fr" sz="2000">
                <a:solidFill>
                  <a:srgbClr val="000000"/>
                </a:solidFill>
                <a:latin typeface="Calibri"/>
                <a:ea typeface="Calibri"/>
                <a:cs typeface="Calibri"/>
                <a:sym typeface="Calibri"/>
              </a:rPr>
              <a:t>128 pages</a:t>
            </a:r>
            <a:endParaRPr/>
          </a:p>
        </p:txBody>
      </p:sp>
      <p:sp>
        <p:nvSpPr>
          <p:cNvPr id="228" name="Google Shape;228;p40"/>
          <p:cNvSpPr txBox="1"/>
          <p:nvPr/>
        </p:nvSpPr>
        <p:spPr>
          <a:xfrm>
            <a:off x="6096000" y="5458960"/>
            <a:ext cx="24237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 sz="2000" b="1">
                <a:solidFill>
                  <a:srgbClr val="000000"/>
                </a:solidFill>
                <a:latin typeface="Calibri"/>
                <a:ea typeface="Calibri"/>
                <a:cs typeface="Calibri"/>
                <a:sym typeface="Calibri"/>
              </a:rPr>
              <a:t>Ville de Montréal</a:t>
            </a:r>
            <a:endParaRPr/>
          </a:p>
          <a:p>
            <a:pPr marL="0" marR="0" lvl="0" indent="0" algn="l" rtl="0">
              <a:spcBef>
                <a:spcPts val="0"/>
              </a:spcBef>
              <a:spcAft>
                <a:spcPts val="0"/>
              </a:spcAft>
              <a:buNone/>
            </a:pPr>
            <a:r>
              <a:rPr lang="fr" sz="2000">
                <a:solidFill>
                  <a:srgbClr val="000000"/>
                </a:solidFill>
                <a:latin typeface="Calibri"/>
                <a:ea typeface="Calibri"/>
                <a:cs typeface="Calibri"/>
                <a:sym typeface="Calibri"/>
              </a:rPr>
              <a:t>2020</a:t>
            </a:r>
            <a:br>
              <a:rPr lang="fr" sz="2000">
                <a:solidFill>
                  <a:srgbClr val="000000"/>
                </a:solidFill>
                <a:latin typeface="Calibri"/>
                <a:ea typeface="Calibri"/>
                <a:cs typeface="Calibri"/>
                <a:sym typeface="Calibri"/>
              </a:rPr>
            </a:br>
            <a:r>
              <a:rPr lang="fr" sz="2000">
                <a:solidFill>
                  <a:srgbClr val="000000"/>
                </a:solidFill>
                <a:latin typeface="Calibri"/>
                <a:ea typeface="Calibri"/>
                <a:cs typeface="Calibri"/>
                <a:sym typeface="Calibri"/>
              </a:rPr>
              <a:t>122 pages</a:t>
            </a:r>
            <a:endParaRPr/>
          </a:p>
        </p:txBody>
      </p:sp>
      <p:sp>
        <p:nvSpPr>
          <p:cNvPr id="229" name="Google Shape;229;p40"/>
          <p:cNvSpPr txBox="1"/>
          <p:nvPr/>
        </p:nvSpPr>
        <p:spPr>
          <a:xfrm>
            <a:off x="3254375" y="5458960"/>
            <a:ext cx="31593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 sz="2000" b="1">
                <a:solidFill>
                  <a:srgbClr val="000000"/>
                </a:solidFill>
                <a:latin typeface="Calibri"/>
                <a:ea typeface="Calibri"/>
                <a:cs typeface="Calibri"/>
                <a:sym typeface="Calibri"/>
              </a:rPr>
              <a:t>Front commun pour la transition énergétique</a:t>
            </a:r>
            <a:endParaRPr/>
          </a:p>
          <a:p>
            <a:pPr marL="0" marR="0" lvl="0" indent="0" algn="l" rtl="0">
              <a:spcBef>
                <a:spcPts val="0"/>
              </a:spcBef>
              <a:spcAft>
                <a:spcPts val="0"/>
              </a:spcAft>
              <a:buNone/>
            </a:pPr>
            <a:r>
              <a:rPr lang="fr" sz="2000">
                <a:solidFill>
                  <a:srgbClr val="000000"/>
                </a:solidFill>
                <a:latin typeface="Calibri"/>
                <a:ea typeface="Calibri"/>
                <a:cs typeface="Calibri"/>
                <a:sym typeface="Calibri"/>
              </a:rPr>
              <a:t>2020</a:t>
            </a:r>
            <a:br>
              <a:rPr lang="fr" sz="2000">
                <a:solidFill>
                  <a:srgbClr val="000000"/>
                </a:solidFill>
                <a:latin typeface="Calibri"/>
                <a:ea typeface="Calibri"/>
                <a:cs typeface="Calibri"/>
                <a:sym typeface="Calibri"/>
              </a:rPr>
            </a:br>
            <a:r>
              <a:rPr lang="fr" sz="2000">
                <a:solidFill>
                  <a:srgbClr val="000000"/>
                </a:solidFill>
                <a:latin typeface="Calibri"/>
                <a:ea typeface="Calibri"/>
                <a:cs typeface="Calibri"/>
                <a:sym typeface="Calibri"/>
              </a:rPr>
              <a:t>124 pages</a:t>
            </a:r>
            <a:endParaRPr/>
          </a:p>
        </p:txBody>
      </p:sp>
      <p:sp>
        <p:nvSpPr>
          <p:cNvPr id="230" name="Google Shape;230;p40"/>
          <p:cNvSpPr txBox="1"/>
          <p:nvPr/>
        </p:nvSpPr>
        <p:spPr>
          <a:xfrm>
            <a:off x="9088788" y="5458960"/>
            <a:ext cx="24237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 sz="2000" b="1">
                <a:solidFill>
                  <a:srgbClr val="000000"/>
                </a:solidFill>
                <a:latin typeface="Calibri"/>
                <a:ea typeface="Calibri"/>
                <a:cs typeface="Calibri"/>
                <a:sym typeface="Calibri"/>
              </a:rPr>
              <a:t>Solon et la Chaire</a:t>
            </a:r>
            <a:endParaRPr/>
          </a:p>
          <a:p>
            <a:pPr marL="0" marR="0" lvl="0" indent="0" algn="l" rtl="0">
              <a:spcBef>
                <a:spcPts val="0"/>
              </a:spcBef>
              <a:spcAft>
                <a:spcPts val="0"/>
              </a:spcAft>
              <a:buNone/>
            </a:pPr>
            <a:r>
              <a:rPr lang="fr" sz="2000">
                <a:solidFill>
                  <a:srgbClr val="000000"/>
                </a:solidFill>
                <a:latin typeface="Calibri"/>
                <a:ea typeface="Calibri"/>
                <a:cs typeface="Calibri"/>
                <a:sym typeface="Calibri"/>
              </a:rPr>
              <a:t>2022</a:t>
            </a:r>
            <a:br>
              <a:rPr lang="fr" sz="2000">
                <a:solidFill>
                  <a:srgbClr val="000000"/>
                </a:solidFill>
                <a:latin typeface="Calibri"/>
                <a:ea typeface="Calibri"/>
                <a:cs typeface="Calibri"/>
                <a:sym typeface="Calibri"/>
              </a:rPr>
            </a:br>
            <a:r>
              <a:rPr lang="fr" sz="2000">
                <a:solidFill>
                  <a:srgbClr val="000000"/>
                </a:solidFill>
                <a:latin typeface="Calibri"/>
                <a:ea typeface="Calibri"/>
                <a:cs typeface="Calibri"/>
                <a:sym typeface="Calibri"/>
              </a:rPr>
              <a:t>46 pages</a:t>
            </a:r>
            <a:endParaRPr/>
          </a:p>
        </p:txBody>
      </p:sp>
      <p:sp>
        <p:nvSpPr>
          <p:cNvPr id="231" name="Google Shape;231;p40"/>
          <p:cNvSpPr txBox="1"/>
          <p:nvPr/>
        </p:nvSpPr>
        <p:spPr>
          <a:xfrm>
            <a:off x="139525" y="165275"/>
            <a:ext cx="37851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solidFill>
                  <a:srgbClr val="418FFF"/>
                </a:solidFill>
                <a:latin typeface="Roboto Black"/>
                <a:ea typeface="Roboto Black"/>
                <a:cs typeface="Roboto Black"/>
                <a:sym typeface="Roboto Black"/>
              </a:rPr>
              <a:t>Boussole </a:t>
            </a:r>
            <a:endParaRPr sz="2300">
              <a:solidFill>
                <a:srgbClr val="418FFF"/>
              </a:solidFill>
              <a:latin typeface="Roboto Black"/>
              <a:ea typeface="Roboto Black"/>
              <a:cs typeface="Roboto Black"/>
              <a:sym typeface="Roboto Black"/>
            </a:endParaRPr>
          </a:p>
          <a:p>
            <a:pPr marL="0" lvl="0" indent="0" algn="l" rtl="0">
              <a:spcBef>
                <a:spcPts val="0"/>
              </a:spcBef>
              <a:spcAft>
                <a:spcPts val="0"/>
              </a:spcAft>
              <a:buNone/>
            </a:pPr>
            <a:r>
              <a:rPr lang="fr" sz="2300">
                <a:solidFill>
                  <a:srgbClr val="418FFF"/>
                </a:solidFill>
                <a:latin typeface="Roboto Black"/>
                <a:ea typeface="Roboto Black"/>
                <a:cs typeface="Roboto Black"/>
                <a:sym typeface="Roboto Black"/>
              </a:rPr>
              <a:t>de la transition</a:t>
            </a:r>
            <a:endParaRPr sz="2300">
              <a:solidFill>
                <a:srgbClr val="418FFF"/>
              </a:solidFill>
              <a:latin typeface="Roboto Black"/>
              <a:ea typeface="Roboto Black"/>
              <a:cs typeface="Roboto Black"/>
              <a:sym typeface="Roboto Black"/>
            </a:endParaRPr>
          </a:p>
          <a:p>
            <a:pPr marL="0" lvl="0" indent="0" algn="l" rtl="0">
              <a:spcBef>
                <a:spcPts val="0"/>
              </a:spcBef>
              <a:spcAft>
                <a:spcPts val="0"/>
              </a:spcAft>
              <a:buNone/>
            </a:pPr>
            <a:endParaRPr sz="2200">
              <a:solidFill>
                <a:schemeClr val="dk1"/>
              </a:solidFill>
              <a:latin typeface="Alfa Slab One"/>
              <a:ea typeface="Alfa Slab One"/>
              <a:cs typeface="Alfa Slab One"/>
              <a:sym typeface="Alfa Slab One"/>
            </a:endParaRPr>
          </a:p>
          <a:p>
            <a:pPr marL="0" lvl="0" indent="0" algn="l" rtl="0">
              <a:spcBef>
                <a:spcPts val="0"/>
              </a:spcBef>
              <a:spcAft>
                <a:spcPts val="0"/>
              </a:spcAft>
              <a:buNone/>
            </a:pPr>
            <a:endParaRPr sz="2200">
              <a:solidFill>
                <a:schemeClr val="dk1"/>
              </a:solidFill>
              <a:latin typeface="Alfa Slab One"/>
              <a:ea typeface="Alfa Slab One"/>
              <a:cs typeface="Alfa Slab One"/>
              <a:sym typeface="Alfa Slab One"/>
            </a:endParaRPr>
          </a:p>
        </p:txBody>
      </p:sp>
      <p:sp>
        <p:nvSpPr>
          <p:cNvPr id="232" name="Google Shape;232;p40"/>
          <p:cNvSpPr txBox="1"/>
          <p:nvPr/>
        </p:nvSpPr>
        <p:spPr>
          <a:xfrm>
            <a:off x="139525" y="991375"/>
            <a:ext cx="3365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100" i="1" u="sng">
                <a:solidFill>
                  <a:srgbClr val="00394C"/>
                </a:solidFill>
                <a:latin typeface="Roboto"/>
                <a:ea typeface="Roboto"/>
                <a:cs typeface="Roboto"/>
                <a:sym typeface="Roboto"/>
                <a:hlinkClick r:id="rId4">
                  <a:extLst>
                    <a:ext uri="{A12FA001-AC4F-418D-AE19-62706E023703}">
                      <ahyp:hlinkClr xmlns:ahyp="http://schemas.microsoft.com/office/drawing/2018/hyperlinkcolor" val="tx"/>
                    </a:ext>
                  </a:extLst>
                </a:hlinkClick>
              </a:rPr>
              <a:t>Romdhani et Audet (2022)</a:t>
            </a:r>
            <a:endParaRPr sz="1100" i="1">
              <a:solidFill>
                <a:srgbClr val="00394C"/>
              </a:solidFill>
              <a:latin typeface="Roboto"/>
              <a:ea typeface="Roboto"/>
              <a:cs typeface="Roboto"/>
              <a:sym typeface="Roboto"/>
            </a:endParaRPr>
          </a:p>
          <a:p>
            <a:pPr marL="0" lvl="0" indent="0" algn="l" rtl="0">
              <a:spcBef>
                <a:spcPts val="0"/>
              </a:spcBef>
              <a:spcAft>
                <a:spcPts val="0"/>
              </a:spcAft>
              <a:buNone/>
            </a:pPr>
            <a:endParaRPr sz="900" i="1">
              <a:solidFill>
                <a:srgbClr val="00394C"/>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cxnSp>
        <p:nvCxnSpPr>
          <p:cNvPr id="237" name="Google Shape;237;p41"/>
          <p:cNvCxnSpPr/>
          <p:nvPr/>
        </p:nvCxnSpPr>
        <p:spPr>
          <a:xfrm>
            <a:off x="2094000" y="2822075"/>
            <a:ext cx="5025600" cy="0"/>
          </a:xfrm>
          <a:prstGeom prst="straightConnector1">
            <a:avLst/>
          </a:prstGeom>
          <a:noFill/>
          <a:ln w="38100" cap="flat" cmpd="sng">
            <a:solidFill>
              <a:schemeClr val="accent6"/>
            </a:solidFill>
            <a:prstDash val="solid"/>
            <a:round/>
            <a:headEnd type="triangle" w="med" len="med"/>
            <a:tailEnd type="triangle" w="med" len="med"/>
          </a:ln>
        </p:spPr>
      </p:cxnSp>
      <p:sp>
        <p:nvSpPr>
          <p:cNvPr id="238" name="Google Shape;238;p41"/>
          <p:cNvSpPr txBox="1"/>
          <p:nvPr/>
        </p:nvSpPr>
        <p:spPr>
          <a:xfrm>
            <a:off x="7294200" y="2591225"/>
            <a:ext cx="17547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a:solidFill>
                  <a:srgbClr val="00394C"/>
                </a:solidFill>
                <a:highlight>
                  <a:srgbClr val="FFE599"/>
                </a:highlight>
                <a:latin typeface="Roboto"/>
                <a:ea typeface="Roboto"/>
                <a:cs typeface="Roboto"/>
                <a:sym typeface="Roboto"/>
              </a:rPr>
              <a:t>Justice sociale   </a:t>
            </a:r>
            <a:endParaRPr sz="1800">
              <a:solidFill>
                <a:srgbClr val="00394C"/>
              </a:solidFill>
              <a:highlight>
                <a:srgbClr val="FFE599"/>
              </a:highlight>
              <a:latin typeface="Roboto"/>
              <a:ea typeface="Roboto"/>
              <a:cs typeface="Roboto"/>
              <a:sym typeface="Roboto"/>
            </a:endParaRPr>
          </a:p>
        </p:txBody>
      </p:sp>
      <p:sp>
        <p:nvSpPr>
          <p:cNvPr id="239" name="Google Shape;239;p41"/>
          <p:cNvSpPr txBox="1"/>
          <p:nvPr/>
        </p:nvSpPr>
        <p:spPr>
          <a:xfrm>
            <a:off x="3342550" y="1459425"/>
            <a:ext cx="2766000" cy="78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 sz="1800" b="1">
                <a:solidFill>
                  <a:srgbClr val="00394C"/>
                </a:solidFill>
                <a:latin typeface="Roboto"/>
                <a:ea typeface="Roboto"/>
                <a:cs typeface="Roboto"/>
                <a:sym typeface="Roboto"/>
              </a:rPr>
              <a:t>Finalité</a:t>
            </a:r>
            <a:r>
              <a:rPr lang="fr" sz="1800">
                <a:solidFill>
                  <a:srgbClr val="00394C"/>
                </a:solidFill>
                <a:latin typeface="Roboto"/>
                <a:ea typeface="Roboto"/>
                <a:cs typeface="Roboto"/>
                <a:sym typeface="Roboto"/>
              </a:rPr>
              <a:t> </a:t>
            </a:r>
            <a:endParaRPr sz="1800">
              <a:solidFill>
                <a:srgbClr val="00394C"/>
              </a:solidFill>
              <a:latin typeface="Roboto"/>
              <a:ea typeface="Roboto"/>
              <a:cs typeface="Roboto"/>
              <a:sym typeface="Roboto"/>
            </a:endParaRPr>
          </a:p>
          <a:p>
            <a:pPr marL="0" lvl="0" indent="0" algn="ctr" rtl="0">
              <a:lnSpc>
                <a:spcPct val="115000"/>
              </a:lnSpc>
              <a:spcBef>
                <a:spcPts val="0"/>
              </a:spcBef>
              <a:spcAft>
                <a:spcPts val="0"/>
              </a:spcAft>
              <a:buNone/>
            </a:pPr>
            <a:r>
              <a:rPr lang="fr" sz="1800">
                <a:solidFill>
                  <a:srgbClr val="00394C"/>
                </a:solidFill>
                <a:latin typeface="Roboto"/>
                <a:ea typeface="Roboto"/>
                <a:cs typeface="Roboto"/>
                <a:sym typeface="Roboto"/>
              </a:rPr>
              <a:t>(qu'est-ce qu'on vise) </a:t>
            </a:r>
            <a:endParaRPr sz="2100">
              <a:solidFill>
                <a:srgbClr val="00394C"/>
              </a:solidFill>
              <a:latin typeface="Roboto"/>
              <a:ea typeface="Roboto"/>
              <a:cs typeface="Roboto"/>
              <a:sym typeface="Roboto"/>
            </a:endParaRPr>
          </a:p>
        </p:txBody>
      </p:sp>
      <p:sp>
        <p:nvSpPr>
          <p:cNvPr id="240" name="Google Shape;240;p41"/>
          <p:cNvSpPr txBox="1"/>
          <p:nvPr/>
        </p:nvSpPr>
        <p:spPr>
          <a:xfrm>
            <a:off x="162900" y="2591225"/>
            <a:ext cx="1854900" cy="50318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dirty="0">
                <a:solidFill>
                  <a:srgbClr val="00394C"/>
                </a:solidFill>
                <a:highlight>
                  <a:srgbClr val="FFE599"/>
                </a:highlight>
                <a:latin typeface="Roboto"/>
                <a:ea typeface="Roboto"/>
                <a:cs typeface="Roboto"/>
                <a:sym typeface="Roboto"/>
              </a:rPr>
              <a:t>Carboneutralité</a:t>
            </a:r>
          </a:p>
        </p:txBody>
      </p:sp>
      <p:sp>
        <p:nvSpPr>
          <p:cNvPr id="241" name="Google Shape;241;p41"/>
          <p:cNvSpPr txBox="1"/>
          <p:nvPr/>
        </p:nvSpPr>
        <p:spPr>
          <a:xfrm>
            <a:off x="139525" y="165275"/>
            <a:ext cx="3785100" cy="12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solidFill>
                  <a:srgbClr val="418FFF"/>
                </a:solidFill>
                <a:latin typeface="Roboto Black"/>
                <a:ea typeface="Roboto Black"/>
                <a:cs typeface="Roboto Black"/>
                <a:sym typeface="Roboto Black"/>
              </a:rPr>
              <a:t>Boussole de la transition</a:t>
            </a:r>
            <a:endParaRPr sz="2300">
              <a:solidFill>
                <a:srgbClr val="418FFF"/>
              </a:solidFill>
              <a:latin typeface="Roboto Black"/>
              <a:ea typeface="Roboto Black"/>
              <a:cs typeface="Roboto Black"/>
              <a:sym typeface="Roboto Black"/>
            </a:endParaRPr>
          </a:p>
          <a:p>
            <a:pPr marL="0" lvl="0" indent="0" algn="l" rtl="0">
              <a:spcBef>
                <a:spcPts val="0"/>
              </a:spcBef>
              <a:spcAft>
                <a:spcPts val="0"/>
              </a:spcAft>
              <a:buNone/>
            </a:pPr>
            <a:endParaRPr sz="2200">
              <a:solidFill>
                <a:schemeClr val="dk1"/>
              </a:solidFill>
              <a:latin typeface="Alfa Slab One"/>
              <a:ea typeface="Alfa Slab One"/>
              <a:cs typeface="Alfa Slab One"/>
              <a:sym typeface="Alfa Slab One"/>
            </a:endParaRPr>
          </a:p>
          <a:p>
            <a:pPr marL="0" lvl="0" indent="0" algn="l" rtl="0">
              <a:spcBef>
                <a:spcPts val="0"/>
              </a:spcBef>
              <a:spcAft>
                <a:spcPts val="0"/>
              </a:spcAft>
              <a:buNone/>
            </a:pPr>
            <a:endParaRPr sz="2200">
              <a:solidFill>
                <a:schemeClr val="dk1"/>
              </a:solidFill>
              <a:latin typeface="Alfa Slab One"/>
              <a:ea typeface="Alfa Slab One"/>
              <a:cs typeface="Alfa Slab One"/>
              <a:sym typeface="Alfa Slab On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cxnSp>
        <p:nvCxnSpPr>
          <p:cNvPr id="246" name="Google Shape;246;p42"/>
          <p:cNvCxnSpPr/>
          <p:nvPr/>
        </p:nvCxnSpPr>
        <p:spPr>
          <a:xfrm>
            <a:off x="2094000" y="2822075"/>
            <a:ext cx="5025600" cy="0"/>
          </a:xfrm>
          <a:prstGeom prst="straightConnector1">
            <a:avLst/>
          </a:prstGeom>
          <a:noFill/>
          <a:ln w="38100" cap="flat" cmpd="sng">
            <a:solidFill>
              <a:srgbClr val="4A86E8"/>
            </a:solidFill>
            <a:prstDash val="solid"/>
            <a:round/>
            <a:headEnd type="triangle" w="med" len="med"/>
            <a:tailEnd type="triangle" w="med" len="med"/>
          </a:ln>
        </p:spPr>
      </p:cxnSp>
      <p:sp>
        <p:nvSpPr>
          <p:cNvPr id="247" name="Google Shape;247;p42"/>
          <p:cNvSpPr txBox="1"/>
          <p:nvPr/>
        </p:nvSpPr>
        <p:spPr>
          <a:xfrm>
            <a:off x="7294200" y="2591225"/>
            <a:ext cx="1754700" cy="109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a:solidFill>
                  <a:srgbClr val="00394C"/>
                </a:solidFill>
                <a:highlight>
                  <a:srgbClr val="C9DAF8"/>
                </a:highlight>
                <a:latin typeface="Roboto"/>
                <a:ea typeface="Roboto"/>
                <a:cs typeface="Roboto"/>
                <a:sym typeface="Roboto"/>
              </a:rPr>
              <a:t>Sociocentrés</a:t>
            </a:r>
            <a:r>
              <a:rPr lang="fr" sz="1800">
                <a:solidFill>
                  <a:srgbClr val="00394C"/>
                </a:solidFill>
                <a:latin typeface="Roboto"/>
                <a:ea typeface="Roboto"/>
                <a:cs typeface="Roboto"/>
                <a:sym typeface="Roboto"/>
              </a:rPr>
              <a:t> </a:t>
            </a:r>
            <a:endParaRPr sz="18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rgbClr val="00394C"/>
              </a:solidFill>
              <a:latin typeface="Roboto"/>
              <a:ea typeface="Roboto"/>
              <a:cs typeface="Roboto"/>
              <a:sym typeface="Roboto"/>
            </a:endParaRPr>
          </a:p>
        </p:txBody>
      </p:sp>
      <p:sp>
        <p:nvSpPr>
          <p:cNvPr id="248" name="Google Shape;248;p42"/>
          <p:cNvSpPr txBox="1"/>
          <p:nvPr/>
        </p:nvSpPr>
        <p:spPr>
          <a:xfrm>
            <a:off x="2266038" y="1446125"/>
            <a:ext cx="4611900" cy="78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 sz="1800" b="1">
                <a:solidFill>
                  <a:srgbClr val="00394C"/>
                </a:solidFill>
                <a:latin typeface="Roboto"/>
                <a:ea typeface="Roboto"/>
                <a:cs typeface="Roboto"/>
                <a:sym typeface="Roboto"/>
              </a:rPr>
              <a:t>Leviers </a:t>
            </a:r>
            <a:endParaRPr sz="1800" b="1">
              <a:solidFill>
                <a:srgbClr val="00394C"/>
              </a:solidFill>
              <a:latin typeface="Roboto"/>
              <a:ea typeface="Roboto"/>
              <a:cs typeface="Roboto"/>
              <a:sym typeface="Roboto"/>
            </a:endParaRPr>
          </a:p>
          <a:p>
            <a:pPr marL="0" lvl="0" indent="0" algn="ctr" rtl="0">
              <a:lnSpc>
                <a:spcPct val="115000"/>
              </a:lnSpc>
              <a:spcBef>
                <a:spcPts val="0"/>
              </a:spcBef>
              <a:spcAft>
                <a:spcPts val="0"/>
              </a:spcAft>
              <a:buNone/>
            </a:pPr>
            <a:r>
              <a:rPr lang="fr" sz="1800">
                <a:solidFill>
                  <a:srgbClr val="00394C"/>
                </a:solidFill>
                <a:latin typeface="Roboto"/>
                <a:ea typeface="Roboto"/>
                <a:cs typeface="Roboto"/>
                <a:sym typeface="Roboto"/>
              </a:rPr>
              <a:t>(sur quoi on mise pour transformer) </a:t>
            </a:r>
            <a:endParaRPr sz="2100">
              <a:solidFill>
                <a:srgbClr val="00394C"/>
              </a:solidFill>
              <a:latin typeface="Roboto"/>
              <a:ea typeface="Roboto"/>
              <a:cs typeface="Roboto"/>
              <a:sym typeface="Roboto"/>
            </a:endParaRPr>
          </a:p>
        </p:txBody>
      </p:sp>
      <p:sp>
        <p:nvSpPr>
          <p:cNvPr id="249" name="Google Shape;249;p42"/>
          <p:cNvSpPr txBox="1"/>
          <p:nvPr/>
        </p:nvSpPr>
        <p:spPr>
          <a:xfrm>
            <a:off x="248225" y="2591225"/>
            <a:ext cx="1854900" cy="109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a:solidFill>
                  <a:srgbClr val="00394C"/>
                </a:solidFill>
                <a:highlight>
                  <a:srgbClr val="C9DAF8"/>
                </a:highlight>
                <a:latin typeface="Roboto"/>
                <a:ea typeface="Roboto"/>
                <a:cs typeface="Roboto"/>
                <a:sym typeface="Roboto"/>
              </a:rPr>
              <a:t>Technocentrés</a:t>
            </a:r>
            <a:endParaRPr sz="1800">
              <a:solidFill>
                <a:srgbClr val="00394C"/>
              </a:solidFill>
              <a:highlight>
                <a:srgbClr val="C9DAF8"/>
              </a:highlight>
              <a:latin typeface="Roboto"/>
              <a:ea typeface="Roboto"/>
              <a:cs typeface="Roboto"/>
              <a:sym typeface="Roboto"/>
            </a:endParaRPr>
          </a:p>
          <a:p>
            <a:pPr marL="0" lvl="0" indent="0" algn="l" rtl="0">
              <a:lnSpc>
                <a:spcPct val="115000"/>
              </a:lnSpc>
              <a:spcBef>
                <a:spcPts val="0"/>
              </a:spcBef>
              <a:spcAft>
                <a:spcPts val="0"/>
              </a:spcAft>
              <a:buNone/>
            </a:pPr>
            <a:endParaRPr sz="18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rgbClr val="00394C"/>
              </a:solidFill>
              <a:latin typeface="Roboto"/>
              <a:ea typeface="Roboto"/>
              <a:cs typeface="Roboto"/>
              <a:sym typeface="Roboto"/>
            </a:endParaRPr>
          </a:p>
        </p:txBody>
      </p:sp>
      <p:sp>
        <p:nvSpPr>
          <p:cNvPr id="250" name="Google Shape;250;p42"/>
          <p:cNvSpPr txBox="1"/>
          <p:nvPr/>
        </p:nvSpPr>
        <p:spPr>
          <a:xfrm>
            <a:off x="6517500" y="3160275"/>
            <a:ext cx="2467300" cy="1104888"/>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None/>
            </a:pPr>
            <a:r>
              <a:rPr lang="fr" sz="1300">
                <a:solidFill>
                  <a:srgbClr val="00394C"/>
                </a:solidFill>
                <a:latin typeface="Roboto"/>
                <a:ea typeface="Roboto"/>
                <a:cs typeface="Roboto"/>
                <a:sym typeface="Roboto"/>
              </a:rPr>
              <a:t>(On mise sur la transformation des modes d’organisation sociale / relations sociales / rapports de pouvoir)</a:t>
            </a:r>
            <a:endParaRPr sz="1300">
              <a:solidFill>
                <a:srgbClr val="00394C"/>
              </a:solidFill>
              <a:latin typeface="Roboto"/>
              <a:ea typeface="Roboto"/>
              <a:cs typeface="Roboto"/>
              <a:sym typeface="Roboto"/>
            </a:endParaRPr>
          </a:p>
        </p:txBody>
      </p:sp>
      <p:sp>
        <p:nvSpPr>
          <p:cNvPr id="251" name="Google Shape;251;p42"/>
          <p:cNvSpPr txBox="1"/>
          <p:nvPr/>
        </p:nvSpPr>
        <p:spPr>
          <a:xfrm>
            <a:off x="248225" y="3160275"/>
            <a:ext cx="2631600" cy="644762"/>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None/>
            </a:pPr>
            <a:r>
              <a:rPr lang="fr" sz="1300" dirty="0">
                <a:solidFill>
                  <a:srgbClr val="00394C"/>
                </a:solidFill>
                <a:latin typeface="Roboto"/>
                <a:ea typeface="Roboto"/>
                <a:cs typeface="Roboto"/>
                <a:sym typeface="Roboto"/>
              </a:rPr>
              <a:t>(On mise sur les techniques &amp; technologies)</a:t>
            </a:r>
            <a:endParaRPr sz="1300" dirty="0">
              <a:solidFill>
                <a:srgbClr val="00394C"/>
              </a:solidFill>
              <a:latin typeface="Roboto"/>
              <a:ea typeface="Roboto"/>
              <a:cs typeface="Roboto"/>
              <a:sym typeface="Roboto"/>
            </a:endParaRPr>
          </a:p>
        </p:txBody>
      </p:sp>
      <p:sp>
        <p:nvSpPr>
          <p:cNvPr id="252" name="Google Shape;252;p42"/>
          <p:cNvSpPr txBox="1"/>
          <p:nvPr/>
        </p:nvSpPr>
        <p:spPr>
          <a:xfrm>
            <a:off x="139525" y="165275"/>
            <a:ext cx="3785100" cy="12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solidFill>
                  <a:srgbClr val="418FFF"/>
                </a:solidFill>
                <a:latin typeface="Roboto Black"/>
                <a:ea typeface="Roboto Black"/>
                <a:cs typeface="Roboto Black"/>
                <a:sym typeface="Roboto Black"/>
              </a:rPr>
              <a:t>Boussole de la transition</a:t>
            </a:r>
            <a:endParaRPr sz="2300">
              <a:solidFill>
                <a:srgbClr val="418FFF"/>
              </a:solidFill>
              <a:latin typeface="Roboto Black"/>
              <a:ea typeface="Roboto Black"/>
              <a:cs typeface="Roboto Black"/>
              <a:sym typeface="Roboto Black"/>
            </a:endParaRPr>
          </a:p>
          <a:p>
            <a:pPr marL="0" lvl="0" indent="0" algn="l" rtl="0">
              <a:spcBef>
                <a:spcPts val="0"/>
              </a:spcBef>
              <a:spcAft>
                <a:spcPts val="0"/>
              </a:spcAft>
              <a:buNone/>
            </a:pPr>
            <a:endParaRPr sz="2200">
              <a:solidFill>
                <a:schemeClr val="dk1"/>
              </a:solidFill>
              <a:latin typeface="Alfa Slab One"/>
              <a:ea typeface="Alfa Slab One"/>
              <a:cs typeface="Alfa Slab One"/>
              <a:sym typeface="Alfa Slab One"/>
            </a:endParaRPr>
          </a:p>
          <a:p>
            <a:pPr marL="0" lvl="0" indent="0" algn="l" rtl="0">
              <a:spcBef>
                <a:spcPts val="0"/>
              </a:spcBef>
              <a:spcAft>
                <a:spcPts val="0"/>
              </a:spcAft>
              <a:buNone/>
            </a:pPr>
            <a:endParaRPr sz="2200">
              <a:solidFill>
                <a:schemeClr val="dk1"/>
              </a:solidFill>
              <a:latin typeface="Alfa Slab One"/>
              <a:ea typeface="Alfa Slab One"/>
              <a:cs typeface="Alfa Slab One"/>
              <a:sym typeface="Alfa Slab On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cxnSp>
        <p:nvCxnSpPr>
          <p:cNvPr id="257" name="Google Shape;257;p43"/>
          <p:cNvCxnSpPr/>
          <p:nvPr/>
        </p:nvCxnSpPr>
        <p:spPr>
          <a:xfrm>
            <a:off x="2094000" y="2822075"/>
            <a:ext cx="5025600" cy="0"/>
          </a:xfrm>
          <a:prstGeom prst="straightConnector1">
            <a:avLst/>
          </a:prstGeom>
          <a:noFill/>
          <a:ln w="38100" cap="flat" cmpd="sng">
            <a:solidFill>
              <a:srgbClr val="8E7CC3"/>
            </a:solidFill>
            <a:prstDash val="solid"/>
            <a:round/>
            <a:headEnd type="triangle" w="med" len="med"/>
            <a:tailEnd type="triangle" w="med" len="med"/>
          </a:ln>
        </p:spPr>
      </p:cxnSp>
      <p:sp>
        <p:nvSpPr>
          <p:cNvPr id="258" name="Google Shape;258;p43"/>
          <p:cNvSpPr txBox="1"/>
          <p:nvPr/>
        </p:nvSpPr>
        <p:spPr>
          <a:xfrm>
            <a:off x="7294200" y="2591225"/>
            <a:ext cx="1754700" cy="141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a:solidFill>
                  <a:srgbClr val="00394C"/>
                </a:solidFill>
                <a:highlight>
                  <a:srgbClr val="D9D2E9"/>
                </a:highlight>
                <a:latin typeface="Roboto"/>
                <a:ea typeface="Roboto"/>
                <a:cs typeface="Roboto"/>
                <a:sym typeface="Roboto"/>
              </a:rPr>
              <a:t>Localisé</a:t>
            </a:r>
            <a:r>
              <a:rPr lang="fr" sz="1800">
                <a:solidFill>
                  <a:srgbClr val="00394C"/>
                </a:solidFill>
                <a:latin typeface="Roboto"/>
                <a:ea typeface="Roboto"/>
                <a:cs typeface="Roboto"/>
                <a:sym typeface="Roboto"/>
              </a:rPr>
              <a:t>, </a:t>
            </a:r>
            <a:r>
              <a:rPr lang="fr" sz="1800">
                <a:solidFill>
                  <a:srgbClr val="00394C"/>
                </a:solidFill>
                <a:highlight>
                  <a:srgbClr val="D9D2E9"/>
                </a:highlight>
                <a:latin typeface="Roboto"/>
                <a:ea typeface="Roboto"/>
                <a:cs typeface="Roboto"/>
                <a:sym typeface="Roboto"/>
              </a:rPr>
              <a:t>Émergent</a:t>
            </a:r>
            <a:endParaRPr sz="1800">
              <a:solidFill>
                <a:srgbClr val="00394C"/>
              </a:solidFill>
              <a:highlight>
                <a:srgbClr val="D9D2E9"/>
              </a:highlight>
              <a:latin typeface="Roboto"/>
              <a:ea typeface="Roboto"/>
              <a:cs typeface="Roboto"/>
              <a:sym typeface="Roboto"/>
            </a:endParaRPr>
          </a:p>
          <a:p>
            <a:pPr marL="0" lvl="0" indent="0" algn="l" rtl="0">
              <a:lnSpc>
                <a:spcPct val="115000"/>
              </a:lnSpc>
              <a:spcBef>
                <a:spcPts val="0"/>
              </a:spcBef>
              <a:spcAft>
                <a:spcPts val="0"/>
              </a:spcAft>
              <a:buNone/>
            </a:pPr>
            <a:endParaRPr sz="18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rgbClr val="00394C"/>
              </a:solidFill>
              <a:latin typeface="Roboto"/>
              <a:ea typeface="Roboto"/>
              <a:cs typeface="Roboto"/>
              <a:sym typeface="Roboto"/>
            </a:endParaRPr>
          </a:p>
        </p:txBody>
      </p:sp>
      <p:sp>
        <p:nvSpPr>
          <p:cNvPr id="259" name="Google Shape;259;p43"/>
          <p:cNvSpPr txBox="1"/>
          <p:nvPr/>
        </p:nvSpPr>
        <p:spPr>
          <a:xfrm>
            <a:off x="2266038" y="1446125"/>
            <a:ext cx="4611900" cy="78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 sz="1800" b="1">
                <a:solidFill>
                  <a:srgbClr val="00394C"/>
                </a:solidFill>
                <a:latin typeface="Roboto"/>
                <a:ea typeface="Roboto"/>
                <a:cs typeface="Roboto"/>
                <a:sym typeface="Roboto"/>
              </a:rPr>
              <a:t>Échelle </a:t>
            </a:r>
            <a:endParaRPr sz="1800" b="1">
              <a:solidFill>
                <a:srgbClr val="00394C"/>
              </a:solidFill>
              <a:latin typeface="Roboto"/>
              <a:ea typeface="Roboto"/>
              <a:cs typeface="Roboto"/>
              <a:sym typeface="Roboto"/>
            </a:endParaRPr>
          </a:p>
          <a:p>
            <a:pPr marL="0" lvl="0" indent="0" algn="ctr" rtl="0">
              <a:lnSpc>
                <a:spcPct val="115000"/>
              </a:lnSpc>
              <a:spcBef>
                <a:spcPts val="0"/>
              </a:spcBef>
              <a:spcAft>
                <a:spcPts val="0"/>
              </a:spcAft>
              <a:buNone/>
            </a:pPr>
            <a:r>
              <a:rPr lang="fr" sz="1800">
                <a:solidFill>
                  <a:srgbClr val="00394C"/>
                </a:solidFill>
                <a:latin typeface="Roboto"/>
                <a:ea typeface="Roboto"/>
                <a:cs typeface="Roboto"/>
                <a:sym typeface="Roboto"/>
              </a:rPr>
              <a:t>(sur laquelle on mise pour transformer) </a:t>
            </a:r>
            <a:endParaRPr sz="2100">
              <a:solidFill>
                <a:srgbClr val="00394C"/>
              </a:solidFill>
              <a:latin typeface="Roboto"/>
              <a:ea typeface="Roboto"/>
              <a:cs typeface="Roboto"/>
              <a:sym typeface="Roboto"/>
            </a:endParaRPr>
          </a:p>
        </p:txBody>
      </p:sp>
      <p:sp>
        <p:nvSpPr>
          <p:cNvPr id="260" name="Google Shape;260;p43"/>
          <p:cNvSpPr txBox="1"/>
          <p:nvPr/>
        </p:nvSpPr>
        <p:spPr>
          <a:xfrm>
            <a:off x="338350" y="2591225"/>
            <a:ext cx="1854900" cy="146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a:solidFill>
                  <a:srgbClr val="00394C"/>
                </a:solidFill>
                <a:highlight>
                  <a:srgbClr val="D9D2E9"/>
                </a:highlight>
                <a:latin typeface="Roboto"/>
                <a:ea typeface="Roboto"/>
                <a:cs typeface="Roboto"/>
                <a:sym typeface="Roboto"/>
              </a:rPr>
              <a:t>Généralisé</a:t>
            </a:r>
            <a:r>
              <a:rPr lang="fr" sz="1800">
                <a:solidFill>
                  <a:srgbClr val="00394C"/>
                </a:solidFill>
                <a:latin typeface="Roboto"/>
                <a:ea typeface="Roboto"/>
                <a:cs typeface="Roboto"/>
                <a:sym typeface="Roboto"/>
              </a:rPr>
              <a:t>,</a:t>
            </a:r>
            <a:endParaRPr sz="18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r>
              <a:rPr lang="fr" sz="1800">
                <a:solidFill>
                  <a:srgbClr val="00394C"/>
                </a:solidFill>
                <a:highlight>
                  <a:srgbClr val="D9D2E9"/>
                </a:highlight>
                <a:latin typeface="Roboto"/>
                <a:ea typeface="Roboto"/>
                <a:cs typeface="Roboto"/>
                <a:sym typeface="Roboto"/>
              </a:rPr>
              <a:t>Planifié</a:t>
            </a:r>
            <a:endParaRPr sz="1800">
              <a:solidFill>
                <a:srgbClr val="00394C"/>
              </a:solidFill>
              <a:highlight>
                <a:srgbClr val="D9D2E9"/>
              </a:highlight>
              <a:latin typeface="Roboto"/>
              <a:ea typeface="Roboto"/>
              <a:cs typeface="Roboto"/>
              <a:sym typeface="Roboto"/>
            </a:endParaRPr>
          </a:p>
          <a:p>
            <a:pPr marL="0" lvl="0" indent="0" algn="l" rtl="0">
              <a:lnSpc>
                <a:spcPct val="115000"/>
              </a:lnSpc>
              <a:spcBef>
                <a:spcPts val="0"/>
              </a:spcBef>
              <a:spcAft>
                <a:spcPts val="0"/>
              </a:spcAft>
              <a:buNone/>
            </a:pPr>
            <a:endParaRPr sz="18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endParaRPr sz="2100">
              <a:solidFill>
                <a:srgbClr val="00394C"/>
              </a:solidFill>
              <a:latin typeface="Roboto"/>
              <a:ea typeface="Roboto"/>
              <a:cs typeface="Roboto"/>
              <a:sym typeface="Roboto"/>
            </a:endParaRPr>
          </a:p>
        </p:txBody>
      </p:sp>
      <p:sp>
        <p:nvSpPr>
          <p:cNvPr id="261" name="Google Shape;261;p43"/>
          <p:cNvSpPr txBox="1"/>
          <p:nvPr/>
        </p:nvSpPr>
        <p:spPr>
          <a:xfrm>
            <a:off x="6431300" y="3497025"/>
            <a:ext cx="2463000" cy="874825"/>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None/>
            </a:pPr>
            <a:r>
              <a:rPr lang="fr" sz="1300">
                <a:solidFill>
                  <a:srgbClr val="00394C"/>
                </a:solidFill>
                <a:latin typeface="Roboto"/>
                <a:ea typeface="Roboto"/>
                <a:cs typeface="Roboto"/>
                <a:sym typeface="Roboto"/>
              </a:rPr>
              <a:t>(On mise sur la spécificité du milieu de vie et des relations dans ce milieu)</a:t>
            </a:r>
            <a:endParaRPr sz="1300">
              <a:solidFill>
                <a:srgbClr val="00394C"/>
              </a:solidFill>
              <a:latin typeface="Roboto"/>
              <a:ea typeface="Roboto"/>
              <a:cs typeface="Roboto"/>
              <a:sym typeface="Roboto"/>
            </a:endParaRPr>
          </a:p>
        </p:txBody>
      </p:sp>
      <p:sp>
        <p:nvSpPr>
          <p:cNvPr id="262" name="Google Shape;262;p43"/>
          <p:cNvSpPr txBox="1"/>
          <p:nvPr/>
        </p:nvSpPr>
        <p:spPr>
          <a:xfrm>
            <a:off x="394600" y="3592300"/>
            <a:ext cx="2612700" cy="874825"/>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None/>
            </a:pPr>
            <a:r>
              <a:rPr lang="fr" sz="1300">
                <a:solidFill>
                  <a:srgbClr val="00394C"/>
                </a:solidFill>
                <a:latin typeface="Roboto"/>
                <a:ea typeface="Roboto"/>
                <a:cs typeface="Roboto"/>
                <a:sym typeface="Roboto"/>
              </a:rPr>
              <a:t>(On mise sur un plan applicable à l’ensemble du territoire ou sur la réplicabilité des solutions) </a:t>
            </a:r>
            <a:endParaRPr sz="1300">
              <a:solidFill>
                <a:srgbClr val="00394C"/>
              </a:solidFill>
              <a:latin typeface="Roboto"/>
              <a:ea typeface="Roboto"/>
              <a:cs typeface="Roboto"/>
              <a:sym typeface="Roboto"/>
            </a:endParaRPr>
          </a:p>
        </p:txBody>
      </p:sp>
      <p:sp>
        <p:nvSpPr>
          <p:cNvPr id="263" name="Google Shape;263;p43"/>
          <p:cNvSpPr txBox="1"/>
          <p:nvPr/>
        </p:nvSpPr>
        <p:spPr>
          <a:xfrm>
            <a:off x="139525" y="165275"/>
            <a:ext cx="3785100" cy="12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solidFill>
                  <a:srgbClr val="418FFF"/>
                </a:solidFill>
                <a:latin typeface="Roboto Black"/>
                <a:ea typeface="Roboto Black"/>
                <a:cs typeface="Roboto Black"/>
                <a:sym typeface="Roboto Black"/>
              </a:rPr>
              <a:t>Boussole de la transition</a:t>
            </a:r>
            <a:endParaRPr sz="2300">
              <a:solidFill>
                <a:srgbClr val="418FFF"/>
              </a:solidFill>
              <a:latin typeface="Roboto Black"/>
              <a:ea typeface="Roboto Black"/>
              <a:cs typeface="Roboto Black"/>
              <a:sym typeface="Roboto Black"/>
            </a:endParaRPr>
          </a:p>
          <a:p>
            <a:pPr marL="0" lvl="0" indent="0" algn="l" rtl="0">
              <a:spcBef>
                <a:spcPts val="0"/>
              </a:spcBef>
              <a:spcAft>
                <a:spcPts val="0"/>
              </a:spcAft>
              <a:buNone/>
            </a:pPr>
            <a:endParaRPr sz="2200">
              <a:solidFill>
                <a:schemeClr val="dk1"/>
              </a:solidFill>
              <a:latin typeface="Alfa Slab One"/>
              <a:ea typeface="Alfa Slab One"/>
              <a:cs typeface="Alfa Slab One"/>
              <a:sym typeface="Alfa Slab One"/>
            </a:endParaRPr>
          </a:p>
          <a:p>
            <a:pPr marL="0" lvl="0" indent="0" algn="l" rtl="0">
              <a:spcBef>
                <a:spcPts val="0"/>
              </a:spcBef>
              <a:spcAft>
                <a:spcPts val="0"/>
              </a:spcAft>
              <a:buNone/>
            </a:pPr>
            <a:endParaRPr sz="2200">
              <a:solidFill>
                <a:schemeClr val="dk1"/>
              </a:solidFill>
              <a:latin typeface="Alfa Slab One"/>
              <a:ea typeface="Alfa Slab One"/>
              <a:cs typeface="Alfa Slab One"/>
              <a:sym typeface="Alfa Slab On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94C"/>
        </a:solidFill>
        <a:effectLst/>
      </p:bgPr>
    </p:bg>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fr" sz="7200">
                <a:solidFill>
                  <a:srgbClr val="418FFF"/>
                </a:solidFill>
                <a:latin typeface="Roboto Black"/>
                <a:ea typeface="Roboto Black"/>
                <a:cs typeface="Roboto Black"/>
                <a:sym typeface="Roboto Black"/>
              </a:rPr>
              <a:t>Introduction</a:t>
            </a:r>
            <a:endParaRPr sz="7200">
              <a:solidFill>
                <a:srgbClr val="418FFF"/>
              </a:solidFill>
              <a:latin typeface="Roboto Black"/>
              <a:ea typeface="Roboto Black"/>
              <a:cs typeface="Roboto Black"/>
              <a:sym typeface="Roboto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cxnSp>
        <p:nvCxnSpPr>
          <p:cNvPr id="268" name="Google Shape;268;p44"/>
          <p:cNvCxnSpPr/>
          <p:nvPr/>
        </p:nvCxnSpPr>
        <p:spPr>
          <a:xfrm>
            <a:off x="2393775" y="2822075"/>
            <a:ext cx="4725900" cy="0"/>
          </a:xfrm>
          <a:prstGeom prst="straightConnector1">
            <a:avLst/>
          </a:prstGeom>
          <a:noFill/>
          <a:ln w="38100" cap="flat" cmpd="sng">
            <a:solidFill>
              <a:srgbClr val="27AE60"/>
            </a:solidFill>
            <a:prstDash val="solid"/>
            <a:round/>
            <a:headEnd type="triangle" w="med" len="med"/>
            <a:tailEnd type="triangle" w="med" len="med"/>
          </a:ln>
        </p:spPr>
      </p:cxnSp>
      <p:sp>
        <p:nvSpPr>
          <p:cNvPr id="269" name="Google Shape;269;p44"/>
          <p:cNvSpPr txBox="1"/>
          <p:nvPr/>
        </p:nvSpPr>
        <p:spPr>
          <a:xfrm>
            <a:off x="7294200" y="2591225"/>
            <a:ext cx="17547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a:solidFill>
                  <a:srgbClr val="00394C"/>
                </a:solidFill>
                <a:highlight>
                  <a:srgbClr val="D9EAD3"/>
                </a:highlight>
                <a:latin typeface="Roboto"/>
                <a:ea typeface="Roboto"/>
                <a:cs typeface="Roboto"/>
                <a:sym typeface="Roboto"/>
              </a:rPr>
              <a:t>Écocentré</a:t>
            </a:r>
            <a:endParaRPr sz="1800">
              <a:solidFill>
                <a:srgbClr val="00394C"/>
              </a:solidFill>
              <a:highlight>
                <a:srgbClr val="D9EAD3"/>
              </a:highlight>
              <a:latin typeface="Roboto"/>
              <a:ea typeface="Roboto"/>
              <a:cs typeface="Roboto"/>
              <a:sym typeface="Roboto"/>
            </a:endParaRPr>
          </a:p>
        </p:txBody>
      </p:sp>
      <p:sp>
        <p:nvSpPr>
          <p:cNvPr id="270" name="Google Shape;270;p44"/>
          <p:cNvSpPr txBox="1"/>
          <p:nvPr/>
        </p:nvSpPr>
        <p:spPr>
          <a:xfrm>
            <a:off x="2266038" y="1446125"/>
            <a:ext cx="46119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 sz="1800" b="1">
                <a:solidFill>
                  <a:srgbClr val="00394C"/>
                </a:solidFill>
                <a:latin typeface="Roboto"/>
                <a:ea typeface="Roboto"/>
                <a:cs typeface="Roboto"/>
                <a:sym typeface="Roboto"/>
              </a:rPr>
              <a:t>Rapport à la nature / au vivant</a:t>
            </a:r>
            <a:endParaRPr sz="2100">
              <a:solidFill>
                <a:srgbClr val="00394C"/>
              </a:solidFill>
              <a:latin typeface="Roboto"/>
              <a:ea typeface="Roboto"/>
              <a:cs typeface="Roboto"/>
              <a:sym typeface="Roboto"/>
            </a:endParaRPr>
          </a:p>
        </p:txBody>
      </p:sp>
      <p:sp>
        <p:nvSpPr>
          <p:cNvPr id="271" name="Google Shape;271;p44"/>
          <p:cNvSpPr txBox="1"/>
          <p:nvPr/>
        </p:nvSpPr>
        <p:spPr>
          <a:xfrm>
            <a:off x="338350" y="2591225"/>
            <a:ext cx="2410200" cy="1068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a:solidFill>
                  <a:srgbClr val="00394C"/>
                </a:solidFill>
                <a:highlight>
                  <a:srgbClr val="D9EAD3"/>
                </a:highlight>
                <a:latin typeface="Roboto"/>
                <a:ea typeface="Roboto"/>
                <a:cs typeface="Roboto"/>
                <a:sym typeface="Roboto"/>
              </a:rPr>
              <a:t>Anthropocentré</a:t>
            </a:r>
            <a:endParaRPr sz="1800">
              <a:solidFill>
                <a:srgbClr val="00394C"/>
              </a:solidFill>
              <a:highlight>
                <a:srgbClr val="D9EAD3"/>
              </a:highlight>
              <a:latin typeface="Roboto"/>
              <a:ea typeface="Roboto"/>
              <a:cs typeface="Roboto"/>
              <a:sym typeface="Roboto"/>
            </a:endParaRPr>
          </a:p>
          <a:p>
            <a:pPr marL="0" lvl="0" indent="0" algn="l" rtl="0">
              <a:lnSpc>
                <a:spcPct val="115000"/>
              </a:lnSpc>
              <a:spcBef>
                <a:spcPts val="0"/>
              </a:spcBef>
              <a:spcAft>
                <a:spcPts val="0"/>
              </a:spcAft>
              <a:buNone/>
            </a:pPr>
            <a:endParaRPr sz="18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endParaRPr sz="1600">
              <a:solidFill>
                <a:srgbClr val="00394C"/>
              </a:solidFill>
              <a:latin typeface="Roboto"/>
              <a:ea typeface="Roboto"/>
              <a:cs typeface="Roboto"/>
              <a:sym typeface="Roboto"/>
            </a:endParaRPr>
          </a:p>
        </p:txBody>
      </p:sp>
      <p:sp>
        <p:nvSpPr>
          <p:cNvPr id="272" name="Google Shape;272;p44"/>
          <p:cNvSpPr txBox="1"/>
          <p:nvPr/>
        </p:nvSpPr>
        <p:spPr>
          <a:xfrm>
            <a:off x="6312900" y="3118750"/>
            <a:ext cx="2736000" cy="1104888"/>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None/>
            </a:pPr>
            <a:r>
              <a:rPr lang="fr" sz="1300" dirty="0">
                <a:solidFill>
                  <a:srgbClr val="00394C"/>
                </a:solidFill>
                <a:latin typeface="Proxima Nova"/>
                <a:ea typeface="Proxima Nova"/>
                <a:cs typeface="Proxima Nova"/>
                <a:sym typeface="Proxima Nova"/>
              </a:rPr>
              <a:t>(Arguments centrés sur la valeur intrinsèque des écosystème/des milieux vivants et des relations qui les constituent)</a:t>
            </a:r>
            <a:endParaRPr sz="1300" dirty="0">
              <a:solidFill>
                <a:srgbClr val="00394C"/>
              </a:solidFill>
              <a:latin typeface="Proxima Nova"/>
              <a:ea typeface="Proxima Nova"/>
              <a:cs typeface="Proxima Nova"/>
              <a:sym typeface="Proxima Nova"/>
            </a:endParaRPr>
          </a:p>
        </p:txBody>
      </p:sp>
      <p:sp>
        <p:nvSpPr>
          <p:cNvPr id="273" name="Google Shape;273;p44"/>
          <p:cNvSpPr txBox="1"/>
          <p:nvPr/>
        </p:nvSpPr>
        <p:spPr>
          <a:xfrm>
            <a:off x="338350" y="3178725"/>
            <a:ext cx="3000000" cy="644762"/>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None/>
            </a:pPr>
            <a:r>
              <a:rPr lang="fr" sz="1300" dirty="0">
                <a:solidFill>
                  <a:srgbClr val="00394C"/>
                </a:solidFill>
                <a:latin typeface="Roboto"/>
                <a:ea typeface="Roboto"/>
                <a:cs typeface="Roboto"/>
                <a:sym typeface="Roboto"/>
              </a:rPr>
              <a:t>(Arguments centrés sur les bénéfices pour les êtres humains)</a:t>
            </a:r>
            <a:endParaRPr sz="1300" dirty="0">
              <a:solidFill>
                <a:srgbClr val="00394C"/>
              </a:solidFill>
              <a:latin typeface="Roboto"/>
              <a:ea typeface="Roboto"/>
              <a:cs typeface="Roboto"/>
              <a:sym typeface="Roboto"/>
            </a:endParaRPr>
          </a:p>
        </p:txBody>
      </p:sp>
      <p:sp>
        <p:nvSpPr>
          <p:cNvPr id="274" name="Google Shape;274;p44"/>
          <p:cNvSpPr txBox="1"/>
          <p:nvPr/>
        </p:nvSpPr>
        <p:spPr>
          <a:xfrm>
            <a:off x="139525" y="165275"/>
            <a:ext cx="3785100" cy="12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solidFill>
                  <a:srgbClr val="418FFF"/>
                </a:solidFill>
                <a:latin typeface="Roboto Black"/>
                <a:ea typeface="Roboto Black"/>
                <a:cs typeface="Roboto Black"/>
                <a:sym typeface="Roboto Black"/>
              </a:rPr>
              <a:t>Boussole de la transition</a:t>
            </a:r>
            <a:endParaRPr sz="2300">
              <a:solidFill>
                <a:srgbClr val="418FFF"/>
              </a:solidFill>
              <a:latin typeface="Roboto Black"/>
              <a:ea typeface="Roboto Black"/>
              <a:cs typeface="Roboto Black"/>
              <a:sym typeface="Roboto Black"/>
            </a:endParaRPr>
          </a:p>
          <a:p>
            <a:pPr marL="0" lvl="0" indent="0" algn="l" rtl="0">
              <a:spcBef>
                <a:spcPts val="0"/>
              </a:spcBef>
              <a:spcAft>
                <a:spcPts val="0"/>
              </a:spcAft>
              <a:buNone/>
            </a:pPr>
            <a:endParaRPr sz="2200">
              <a:solidFill>
                <a:schemeClr val="dk1"/>
              </a:solidFill>
              <a:latin typeface="Alfa Slab One"/>
              <a:ea typeface="Alfa Slab One"/>
              <a:cs typeface="Alfa Slab One"/>
              <a:sym typeface="Alfa Slab One"/>
            </a:endParaRPr>
          </a:p>
          <a:p>
            <a:pPr marL="0" lvl="0" indent="0" algn="l" rtl="0">
              <a:spcBef>
                <a:spcPts val="0"/>
              </a:spcBef>
              <a:spcAft>
                <a:spcPts val="0"/>
              </a:spcAft>
              <a:buNone/>
            </a:pPr>
            <a:endParaRPr sz="2200">
              <a:solidFill>
                <a:schemeClr val="dk1"/>
              </a:solidFill>
              <a:latin typeface="Alfa Slab One"/>
              <a:ea typeface="Alfa Slab One"/>
              <a:cs typeface="Alfa Slab One"/>
              <a:sym typeface="Alfa Slab On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cxnSp>
        <p:nvCxnSpPr>
          <p:cNvPr id="279" name="Google Shape;279;p45"/>
          <p:cNvCxnSpPr/>
          <p:nvPr/>
        </p:nvCxnSpPr>
        <p:spPr>
          <a:xfrm>
            <a:off x="2094000" y="2822075"/>
            <a:ext cx="5025600" cy="0"/>
          </a:xfrm>
          <a:prstGeom prst="straightConnector1">
            <a:avLst/>
          </a:prstGeom>
          <a:noFill/>
          <a:ln w="38100" cap="flat" cmpd="sng">
            <a:solidFill>
              <a:srgbClr val="555555"/>
            </a:solidFill>
            <a:prstDash val="solid"/>
            <a:round/>
            <a:headEnd type="triangle" w="med" len="med"/>
            <a:tailEnd type="triangle" w="med" len="med"/>
          </a:ln>
        </p:spPr>
      </p:cxnSp>
      <p:sp>
        <p:nvSpPr>
          <p:cNvPr id="280" name="Google Shape;280;p45"/>
          <p:cNvSpPr txBox="1"/>
          <p:nvPr/>
        </p:nvSpPr>
        <p:spPr>
          <a:xfrm>
            <a:off x="7294200" y="2591225"/>
            <a:ext cx="1754700" cy="461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 sz="1800">
                <a:solidFill>
                  <a:srgbClr val="00394C"/>
                </a:solidFill>
                <a:highlight>
                  <a:srgbClr val="CCCCCC"/>
                </a:highlight>
                <a:latin typeface="Roboto"/>
                <a:ea typeface="Roboto"/>
                <a:cs typeface="Roboto"/>
                <a:sym typeface="Roboto"/>
              </a:rPr>
              <a:t>Critique</a:t>
            </a:r>
            <a:r>
              <a:rPr lang="fr" sz="1800">
                <a:solidFill>
                  <a:srgbClr val="00394C"/>
                </a:solidFill>
                <a:latin typeface="Roboto"/>
                <a:ea typeface="Roboto"/>
                <a:cs typeface="Roboto"/>
                <a:sym typeface="Roboto"/>
              </a:rPr>
              <a:t> </a:t>
            </a:r>
            <a:endParaRPr sz="1800">
              <a:solidFill>
                <a:srgbClr val="00394C"/>
              </a:solidFill>
              <a:latin typeface="Roboto"/>
              <a:ea typeface="Roboto"/>
              <a:cs typeface="Roboto"/>
              <a:sym typeface="Roboto"/>
            </a:endParaRPr>
          </a:p>
        </p:txBody>
      </p:sp>
      <p:sp>
        <p:nvSpPr>
          <p:cNvPr id="281" name="Google Shape;281;p45"/>
          <p:cNvSpPr txBox="1"/>
          <p:nvPr/>
        </p:nvSpPr>
        <p:spPr>
          <a:xfrm>
            <a:off x="2266038" y="1446125"/>
            <a:ext cx="46119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 sz="1800" b="1">
                <a:solidFill>
                  <a:srgbClr val="00394C"/>
                </a:solidFill>
                <a:latin typeface="Roboto"/>
                <a:ea typeface="Roboto"/>
                <a:cs typeface="Roboto"/>
                <a:sym typeface="Roboto"/>
              </a:rPr>
              <a:t>Rapport au capitalisme </a:t>
            </a:r>
            <a:endParaRPr sz="2100">
              <a:solidFill>
                <a:srgbClr val="00394C"/>
              </a:solidFill>
              <a:latin typeface="Roboto"/>
              <a:ea typeface="Roboto"/>
              <a:cs typeface="Roboto"/>
              <a:sym typeface="Roboto"/>
            </a:endParaRPr>
          </a:p>
        </p:txBody>
      </p:sp>
      <p:sp>
        <p:nvSpPr>
          <p:cNvPr id="282" name="Google Shape;282;p45"/>
          <p:cNvSpPr txBox="1"/>
          <p:nvPr/>
        </p:nvSpPr>
        <p:spPr>
          <a:xfrm>
            <a:off x="338350" y="2591225"/>
            <a:ext cx="2274300" cy="13644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 sz="1800">
                <a:solidFill>
                  <a:srgbClr val="00394C"/>
                </a:solidFill>
                <a:highlight>
                  <a:srgbClr val="CCCCCC"/>
                </a:highlight>
                <a:latin typeface="Roboto"/>
                <a:ea typeface="Roboto"/>
                <a:cs typeface="Roboto"/>
                <a:sym typeface="Roboto"/>
              </a:rPr>
              <a:t>Conciliant</a:t>
            </a:r>
            <a:r>
              <a:rPr lang="fr" sz="1800">
                <a:solidFill>
                  <a:srgbClr val="00394C"/>
                </a:solidFill>
                <a:latin typeface="Roboto"/>
                <a:ea typeface="Roboto"/>
                <a:cs typeface="Roboto"/>
                <a:sym typeface="Roboto"/>
              </a:rPr>
              <a:t> </a:t>
            </a:r>
            <a:endParaRPr sz="1800">
              <a:solidFill>
                <a:srgbClr val="00394C"/>
              </a:solidFill>
              <a:latin typeface="Roboto"/>
              <a:ea typeface="Roboto"/>
              <a:cs typeface="Roboto"/>
              <a:sym typeface="Roboto"/>
            </a:endParaRPr>
          </a:p>
          <a:p>
            <a:pPr marL="0" lvl="0" indent="0" algn="just" rtl="0">
              <a:lnSpc>
                <a:spcPct val="115000"/>
              </a:lnSpc>
              <a:spcBef>
                <a:spcPts val="0"/>
              </a:spcBef>
              <a:spcAft>
                <a:spcPts val="0"/>
              </a:spcAft>
              <a:buNone/>
            </a:pPr>
            <a:endParaRPr sz="1800">
              <a:solidFill>
                <a:srgbClr val="00394C"/>
              </a:solidFill>
              <a:latin typeface="Roboto"/>
              <a:ea typeface="Roboto"/>
              <a:cs typeface="Roboto"/>
              <a:sym typeface="Roboto"/>
            </a:endParaRPr>
          </a:p>
          <a:p>
            <a:pPr marL="0" lvl="0" indent="0" algn="just" rtl="0">
              <a:lnSpc>
                <a:spcPct val="115000"/>
              </a:lnSpc>
              <a:spcBef>
                <a:spcPts val="0"/>
              </a:spcBef>
              <a:spcAft>
                <a:spcPts val="0"/>
              </a:spcAft>
              <a:buNone/>
            </a:pPr>
            <a:endParaRPr sz="1500">
              <a:solidFill>
                <a:srgbClr val="00394C"/>
              </a:solidFill>
              <a:latin typeface="Roboto"/>
              <a:ea typeface="Roboto"/>
              <a:cs typeface="Roboto"/>
              <a:sym typeface="Roboto"/>
            </a:endParaRPr>
          </a:p>
          <a:p>
            <a:pPr marL="0" lvl="0" indent="0" algn="just" rtl="0">
              <a:lnSpc>
                <a:spcPct val="115000"/>
              </a:lnSpc>
              <a:spcBef>
                <a:spcPts val="0"/>
              </a:spcBef>
              <a:spcAft>
                <a:spcPts val="0"/>
              </a:spcAft>
              <a:buNone/>
            </a:pPr>
            <a:endParaRPr sz="1800">
              <a:solidFill>
                <a:srgbClr val="00394C"/>
              </a:solidFill>
              <a:latin typeface="Roboto"/>
              <a:ea typeface="Roboto"/>
              <a:cs typeface="Roboto"/>
              <a:sym typeface="Roboto"/>
            </a:endParaRPr>
          </a:p>
        </p:txBody>
      </p:sp>
      <p:sp>
        <p:nvSpPr>
          <p:cNvPr id="283" name="Google Shape;283;p45"/>
          <p:cNvSpPr txBox="1"/>
          <p:nvPr/>
        </p:nvSpPr>
        <p:spPr>
          <a:xfrm>
            <a:off x="5742000" y="3279325"/>
            <a:ext cx="3147558" cy="87482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 sz="1300" b="1" dirty="0">
                <a:solidFill>
                  <a:srgbClr val="00394C"/>
                </a:solidFill>
                <a:latin typeface="Roboto"/>
                <a:ea typeface="Roboto"/>
                <a:cs typeface="Roboto"/>
                <a:sym typeface="Roboto"/>
              </a:rPr>
              <a:t>Renoncer</a:t>
            </a:r>
            <a:r>
              <a:rPr lang="fr" sz="1300" dirty="0">
                <a:solidFill>
                  <a:srgbClr val="00394C"/>
                </a:solidFill>
                <a:latin typeface="Roboto"/>
                <a:ea typeface="Roboto"/>
                <a:cs typeface="Roboto"/>
                <a:sym typeface="Roboto"/>
              </a:rPr>
              <a:t> (à une certaine vision du progrès, par ex.) et </a:t>
            </a:r>
            <a:r>
              <a:rPr lang="fr" sz="1300" b="1" dirty="0">
                <a:solidFill>
                  <a:srgbClr val="00394C"/>
                </a:solidFill>
                <a:latin typeface="Roboto"/>
                <a:ea typeface="Roboto"/>
                <a:cs typeface="Roboto"/>
                <a:sym typeface="Roboto"/>
              </a:rPr>
              <a:t>bifurquer</a:t>
            </a:r>
            <a:r>
              <a:rPr lang="fr" sz="1300" dirty="0">
                <a:solidFill>
                  <a:srgbClr val="00394C"/>
                </a:solidFill>
                <a:latin typeface="Roboto"/>
                <a:ea typeface="Roboto"/>
                <a:cs typeface="Roboto"/>
                <a:sym typeface="Roboto"/>
              </a:rPr>
              <a:t> vers un autre système (post-croissance, par ex.)</a:t>
            </a:r>
            <a:endParaRPr sz="1300" dirty="0">
              <a:solidFill>
                <a:srgbClr val="00394C"/>
              </a:solidFill>
              <a:latin typeface="Roboto"/>
              <a:ea typeface="Roboto"/>
              <a:cs typeface="Roboto"/>
              <a:sym typeface="Roboto"/>
            </a:endParaRPr>
          </a:p>
        </p:txBody>
      </p:sp>
      <p:sp>
        <p:nvSpPr>
          <p:cNvPr id="284" name="Google Shape;284;p45"/>
          <p:cNvSpPr txBox="1"/>
          <p:nvPr/>
        </p:nvSpPr>
        <p:spPr>
          <a:xfrm>
            <a:off x="338350" y="3279325"/>
            <a:ext cx="2881928" cy="644762"/>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 sz="1300" b="1" dirty="0">
                <a:solidFill>
                  <a:srgbClr val="00394C"/>
                </a:solidFill>
                <a:latin typeface="Roboto"/>
                <a:ea typeface="Roboto"/>
                <a:cs typeface="Roboto"/>
                <a:sym typeface="Roboto"/>
              </a:rPr>
              <a:t>concilier</a:t>
            </a:r>
            <a:r>
              <a:rPr lang="fr" sz="1300" dirty="0">
                <a:solidFill>
                  <a:srgbClr val="00394C"/>
                </a:solidFill>
                <a:latin typeface="Roboto"/>
                <a:ea typeface="Roboto"/>
                <a:cs typeface="Roboto"/>
                <a:sym typeface="Roboto"/>
              </a:rPr>
              <a:t> (écologie et croissance, par ex.) et </a:t>
            </a:r>
            <a:r>
              <a:rPr lang="fr" sz="1300" b="1" dirty="0">
                <a:solidFill>
                  <a:srgbClr val="00394C"/>
                </a:solidFill>
                <a:latin typeface="Roboto"/>
                <a:ea typeface="Roboto"/>
                <a:cs typeface="Roboto"/>
                <a:sym typeface="Roboto"/>
              </a:rPr>
              <a:t>améliorer</a:t>
            </a:r>
            <a:r>
              <a:rPr lang="fr" sz="1300" dirty="0">
                <a:solidFill>
                  <a:srgbClr val="00394C"/>
                </a:solidFill>
                <a:latin typeface="Roboto"/>
                <a:ea typeface="Roboto"/>
                <a:cs typeface="Roboto"/>
                <a:sym typeface="Roboto"/>
              </a:rPr>
              <a:t> le système actuel</a:t>
            </a:r>
            <a:endParaRPr sz="1300" dirty="0">
              <a:solidFill>
                <a:srgbClr val="00394C"/>
              </a:solidFill>
              <a:latin typeface="Roboto"/>
              <a:ea typeface="Roboto"/>
              <a:cs typeface="Roboto"/>
              <a:sym typeface="Roboto"/>
            </a:endParaRPr>
          </a:p>
        </p:txBody>
      </p:sp>
      <p:sp>
        <p:nvSpPr>
          <p:cNvPr id="285" name="Google Shape;285;p45"/>
          <p:cNvSpPr txBox="1"/>
          <p:nvPr/>
        </p:nvSpPr>
        <p:spPr>
          <a:xfrm>
            <a:off x="139525" y="165275"/>
            <a:ext cx="3785100" cy="12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solidFill>
                  <a:srgbClr val="418FFF"/>
                </a:solidFill>
                <a:latin typeface="Roboto Black"/>
                <a:ea typeface="Roboto Black"/>
                <a:cs typeface="Roboto Black"/>
                <a:sym typeface="Roboto Black"/>
              </a:rPr>
              <a:t>Boussole de la transition</a:t>
            </a:r>
            <a:endParaRPr sz="2300">
              <a:solidFill>
                <a:srgbClr val="418FFF"/>
              </a:solidFill>
              <a:latin typeface="Roboto Black"/>
              <a:ea typeface="Roboto Black"/>
              <a:cs typeface="Roboto Black"/>
              <a:sym typeface="Roboto Black"/>
            </a:endParaRPr>
          </a:p>
          <a:p>
            <a:pPr marL="0" lvl="0" indent="0" algn="l" rtl="0">
              <a:spcBef>
                <a:spcPts val="0"/>
              </a:spcBef>
              <a:spcAft>
                <a:spcPts val="0"/>
              </a:spcAft>
              <a:buNone/>
            </a:pPr>
            <a:endParaRPr sz="2200">
              <a:solidFill>
                <a:schemeClr val="dk1"/>
              </a:solidFill>
              <a:latin typeface="Alfa Slab One"/>
              <a:ea typeface="Alfa Slab One"/>
              <a:cs typeface="Alfa Slab One"/>
              <a:sym typeface="Alfa Slab One"/>
            </a:endParaRPr>
          </a:p>
          <a:p>
            <a:pPr marL="0" lvl="0" indent="0" algn="l" rtl="0">
              <a:spcBef>
                <a:spcPts val="0"/>
              </a:spcBef>
              <a:spcAft>
                <a:spcPts val="0"/>
              </a:spcAft>
              <a:buNone/>
            </a:pPr>
            <a:endParaRPr sz="2200">
              <a:solidFill>
                <a:schemeClr val="dk1"/>
              </a:solidFill>
              <a:latin typeface="Alfa Slab One"/>
              <a:ea typeface="Alfa Slab One"/>
              <a:cs typeface="Alfa Slab One"/>
              <a:sym typeface="Alfa Slab On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6"/>
          <p:cNvSpPr txBox="1"/>
          <p:nvPr/>
        </p:nvSpPr>
        <p:spPr>
          <a:xfrm>
            <a:off x="298125" y="1161075"/>
            <a:ext cx="8240400" cy="173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a:solidFill>
                  <a:srgbClr val="00394C"/>
                </a:solidFill>
                <a:latin typeface="Roboto"/>
                <a:ea typeface="Roboto"/>
                <a:cs typeface="Roboto"/>
                <a:sym typeface="Roboto"/>
              </a:rPr>
              <a:t>Place au jeu! Petits exercices pour penser les axes de la boussole.</a:t>
            </a:r>
            <a:endParaRPr sz="18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r>
              <a:rPr lang="fr" sz="1800" i="1">
                <a:solidFill>
                  <a:srgbClr val="00394C"/>
                </a:solidFill>
                <a:latin typeface="Roboto"/>
                <a:ea typeface="Roboto"/>
                <a:cs typeface="Roboto"/>
                <a:sym typeface="Roboto"/>
              </a:rPr>
              <a:t>C’est normal qu’il y ait certains post-it qui soient plus difficiles à placer ; et/ou qu’il y ait plusieurs interprétations possibles! Le but est simplement de stimuler la réflexion.</a:t>
            </a:r>
            <a:endParaRPr sz="1800" i="1">
              <a:solidFill>
                <a:srgbClr val="00394C"/>
              </a:solidFill>
              <a:latin typeface="Roboto"/>
              <a:ea typeface="Roboto"/>
              <a:cs typeface="Roboto"/>
              <a:sym typeface="Roboto"/>
            </a:endParaRPr>
          </a:p>
        </p:txBody>
      </p:sp>
      <p:sp>
        <p:nvSpPr>
          <p:cNvPr id="291" name="Google Shape;291;p46"/>
          <p:cNvSpPr txBox="1"/>
          <p:nvPr/>
        </p:nvSpPr>
        <p:spPr>
          <a:xfrm>
            <a:off x="139525" y="165275"/>
            <a:ext cx="3785100" cy="12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solidFill>
                  <a:srgbClr val="418FFF"/>
                </a:solidFill>
                <a:latin typeface="Roboto Black"/>
                <a:ea typeface="Roboto Black"/>
                <a:cs typeface="Roboto Black"/>
                <a:sym typeface="Roboto Black"/>
              </a:rPr>
              <a:t>Boussole de la transition</a:t>
            </a:r>
            <a:endParaRPr sz="2300">
              <a:solidFill>
                <a:srgbClr val="418FFF"/>
              </a:solidFill>
              <a:latin typeface="Roboto Black"/>
              <a:ea typeface="Roboto Black"/>
              <a:cs typeface="Roboto Black"/>
              <a:sym typeface="Roboto Black"/>
            </a:endParaRPr>
          </a:p>
          <a:p>
            <a:pPr marL="0" lvl="0" indent="0" algn="l" rtl="0">
              <a:spcBef>
                <a:spcPts val="0"/>
              </a:spcBef>
              <a:spcAft>
                <a:spcPts val="0"/>
              </a:spcAft>
              <a:buNone/>
            </a:pPr>
            <a:endParaRPr sz="2200">
              <a:solidFill>
                <a:schemeClr val="dk1"/>
              </a:solidFill>
              <a:latin typeface="Roboto"/>
              <a:ea typeface="Roboto"/>
              <a:cs typeface="Roboto"/>
              <a:sym typeface="Roboto"/>
            </a:endParaRPr>
          </a:p>
          <a:p>
            <a:pPr marL="0" lvl="0" indent="0" algn="l" rtl="0">
              <a:spcBef>
                <a:spcPts val="0"/>
              </a:spcBef>
              <a:spcAft>
                <a:spcPts val="0"/>
              </a:spcAft>
              <a:buNone/>
            </a:pPr>
            <a:endParaRPr sz="2200">
              <a:solidFill>
                <a:schemeClr val="dk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7"/>
          <p:cNvSpPr/>
          <p:nvPr/>
        </p:nvSpPr>
        <p:spPr>
          <a:xfrm>
            <a:off x="1343724" y="3944005"/>
            <a:ext cx="1124756" cy="754234"/>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lt1"/>
                </a:solidFill>
                <a:latin typeface="Roboto"/>
                <a:ea typeface="Roboto"/>
                <a:cs typeface="Roboto"/>
                <a:sym typeface="Roboto"/>
              </a:rPr>
              <a:t>Développer l’économie verte</a:t>
            </a:r>
            <a:endParaRPr sz="1100">
              <a:solidFill>
                <a:schemeClr val="lt1"/>
              </a:solidFill>
              <a:latin typeface="Roboto"/>
              <a:ea typeface="Roboto"/>
              <a:cs typeface="Roboto"/>
              <a:sym typeface="Roboto"/>
            </a:endParaRPr>
          </a:p>
        </p:txBody>
      </p:sp>
      <p:sp>
        <p:nvSpPr>
          <p:cNvPr id="297" name="Google Shape;297;p47"/>
          <p:cNvSpPr/>
          <p:nvPr/>
        </p:nvSpPr>
        <p:spPr>
          <a:xfrm>
            <a:off x="5683100" y="3919200"/>
            <a:ext cx="1248889" cy="754234"/>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lt1"/>
                </a:solidFill>
                <a:latin typeface="Roboto"/>
                <a:ea typeface="Roboto"/>
                <a:cs typeface="Roboto"/>
                <a:sym typeface="Roboto"/>
              </a:rPr>
              <a:t>Interdire des hydrocarbures</a:t>
            </a:r>
            <a:endParaRPr sz="1100">
              <a:solidFill>
                <a:schemeClr val="lt1"/>
              </a:solidFill>
              <a:latin typeface="Roboto"/>
              <a:ea typeface="Roboto"/>
              <a:cs typeface="Roboto"/>
              <a:sym typeface="Roboto"/>
            </a:endParaRPr>
          </a:p>
        </p:txBody>
      </p:sp>
      <p:sp>
        <p:nvSpPr>
          <p:cNvPr id="298" name="Google Shape;298;p47"/>
          <p:cNvSpPr/>
          <p:nvPr/>
        </p:nvSpPr>
        <p:spPr>
          <a:xfrm>
            <a:off x="129000" y="3019050"/>
            <a:ext cx="1008718" cy="754234"/>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dirty="0">
                <a:solidFill>
                  <a:schemeClr val="lt1"/>
                </a:solidFill>
                <a:latin typeface="Roboto"/>
                <a:ea typeface="Roboto"/>
                <a:cs typeface="Roboto"/>
                <a:sym typeface="Roboto"/>
              </a:rPr>
              <a:t>Créer des aires protégées</a:t>
            </a:r>
            <a:endParaRPr sz="1100" dirty="0">
              <a:solidFill>
                <a:schemeClr val="lt1"/>
              </a:solidFill>
              <a:latin typeface="Roboto"/>
              <a:ea typeface="Roboto"/>
              <a:cs typeface="Roboto"/>
              <a:sym typeface="Roboto"/>
            </a:endParaRPr>
          </a:p>
        </p:txBody>
      </p:sp>
      <p:sp>
        <p:nvSpPr>
          <p:cNvPr id="299" name="Google Shape;299;p47"/>
          <p:cNvSpPr/>
          <p:nvPr/>
        </p:nvSpPr>
        <p:spPr>
          <a:xfrm>
            <a:off x="7152150" y="3874950"/>
            <a:ext cx="1578382" cy="832222"/>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lt1"/>
                </a:solidFill>
                <a:latin typeface="Roboto"/>
                <a:ea typeface="Roboto"/>
                <a:cs typeface="Roboto"/>
                <a:sym typeface="Roboto"/>
              </a:rPr>
              <a:t>Réduire les polluants et nuisances dans les villes</a:t>
            </a:r>
            <a:endParaRPr sz="1100">
              <a:solidFill>
                <a:schemeClr val="lt1"/>
              </a:solidFill>
              <a:latin typeface="Roboto"/>
              <a:ea typeface="Roboto"/>
              <a:cs typeface="Roboto"/>
              <a:sym typeface="Roboto"/>
            </a:endParaRPr>
          </a:p>
        </p:txBody>
      </p:sp>
      <p:sp>
        <p:nvSpPr>
          <p:cNvPr id="300" name="Google Shape;300;p47"/>
          <p:cNvSpPr/>
          <p:nvPr/>
        </p:nvSpPr>
        <p:spPr>
          <a:xfrm>
            <a:off x="129001" y="3944000"/>
            <a:ext cx="1008718" cy="754234"/>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lt1"/>
                </a:solidFill>
                <a:latin typeface="Roboto"/>
                <a:ea typeface="Roboto"/>
                <a:cs typeface="Roboto"/>
                <a:sym typeface="Roboto"/>
              </a:rPr>
              <a:t>Promouvoir la sobriété</a:t>
            </a:r>
            <a:endParaRPr sz="1100">
              <a:solidFill>
                <a:schemeClr val="lt1"/>
              </a:solidFill>
              <a:latin typeface="Roboto"/>
              <a:ea typeface="Roboto"/>
              <a:cs typeface="Roboto"/>
              <a:sym typeface="Roboto"/>
            </a:endParaRPr>
          </a:p>
        </p:txBody>
      </p:sp>
      <p:sp>
        <p:nvSpPr>
          <p:cNvPr id="301" name="Google Shape;301;p47"/>
          <p:cNvSpPr/>
          <p:nvPr/>
        </p:nvSpPr>
        <p:spPr>
          <a:xfrm>
            <a:off x="2687459" y="3899742"/>
            <a:ext cx="1248889" cy="832222"/>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lt1"/>
                </a:solidFill>
                <a:latin typeface="Roboto"/>
                <a:ea typeface="Roboto"/>
                <a:cs typeface="Roboto"/>
                <a:sym typeface="Roboto"/>
              </a:rPr>
              <a:t>Renforcer l’inclusion et la participation</a:t>
            </a:r>
            <a:endParaRPr sz="1100">
              <a:solidFill>
                <a:schemeClr val="lt1"/>
              </a:solidFill>
              <a:latin typeface="Roboto"/>
              <a:ea typeface="Roboto"/>
              <a:cs typeface="Roboto"/>
              <a:sym typeface="Roboto"/>
            </a:endParaRPr>
          </a:p>
        </p:txBody>
      </p:sp>
      <p:sp>
        <p:nvSpPr>
          <p:cNvPr id="302" name="Google Shape;302;p47"/>
          <p:cNvSpPr/>
          <p:nvPr/>
        </p:nvSpPr>
        <p:spPr>
          <a:xfrm>
            <a:off x="4247938" y="3899750"/>
            <a:ext cx="1124756" cy="832222"/>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lt1"/>
                </a:solidFill>
                <a:latin typeface="Roboto"/>
                <a:ea typeface="Roboto"/>
                <a:cs typeface="Roboto"/>
                <a:sym typeface="Roboto"/>
              </a:rPr>
              <a:t>Renforcer les liens de solidarité</a:t>
            </a:r>
            <a:endParaRPr sz="1100">
              <a:solidFill>
                <a:schemeClr val="lt1"/>
              </a:solidFill>
              <a:latin typeface="Roboto"/>
              <a:ea typeface="Roboto"/>
              <a:cs typeface="Roboto"/>
              <a:sym typeface="Roboto"/>
            </a:endParaRPr>
          </a:p>
        </p:txBody>
      </p:sp>
      <p:sp>
        <p:nvSpPr>
          <p:cNvPr id="303" name="Google Shape;303;p47"/>
          <p:cNvSpPr/>
          <p:nvPr/>
        </p:nvSpPr>
        <p:spPr>
          <a:xfrm>
            <a:off x="7152150" y="2941062"/>
            <a:ext cx="1578382" cy="832222"/>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dirty="0">
                <a:solidFill>
                  <a:schemeClr val="lt1"/>
                </a:solidFill>
                <a:latin typeface="Roboto"/>
                <a:ea typeface="Roboto"/>
                <a:cs typeface="Roboto"/>
                <a:sym typeface="Roboto"/>
              </a:rPr>
              <a:t>Renforcer la résilience des </a:t>
            </a:r>
            <a:r>
              <a:rPr lang="fr" sz="1100" dirty="0" err="1">
                <a:solidFill>
                  <a:schemeClr val="lt1"/>
                </a:solidFill>
                <a:latin typeface="Roboto"/>
                <a:ea typeface="Roboto"/>
                <a:cs typeface="Roboto"/>
                <a:sym typeface="Roboto"/>
              </a:rPr>
              <a:t>citoyen.ne.s</a:t>
            </a:r>
            <a:r>
              <a:rPr lang="fr" sz="1100" dirty="0">
                <a:solidFill>
                  <a:schemeClr val="lt1"/>
                </a:solidFill>
                <a:latin typeface="Roboto"/>
                <a:ea typeface="Roboto"/>
                <a:cs typeface="Roboto"/>
                <a:sym typeface="Roboto"/>
              </a:rPr>
              <a:t> face aux changements climatiques </a:t>
            </a:r>
            <a:endParaRPr sz="1100" dirty="0">
              <a:solidFill>
                <a:schemeClr val="lt1"/>
              </a:solidFill>
              <a:latin typeface="Roboto"/>
              <a:ea typeface="Roboto"/>
              <a:cs typeface="Roboto"/>
              <a:sym typeface="Roboto"/>
            </a:endParaRPr>
          </a:p>
        </p:txBody>
      </p:sp>
      <p:cxnSp>
        <p:nvCxnSpPr>
          <p:cNvPr id="304" name="Google Shape;304;p47"/>
          <p:cNvCxnSpPr/>
          <p:nvPr/>
        </p:nvCxnSpPr>
        <p:spPr>
          <a:xfrm>
            <a:off x="2060100" y="2340900"/>
            <a:ext cx="5025600" cy="0"/>
          </a:xfrm>
          <a:prstGeom prst="straightConnector1">
            <a:avLst/>
          </a:prstGeom>
          <a:noFill/>
          <a:ln w="38100" cap="flat" cmpd="sng">
            <a:solidFill>
              <a:schemeClr val="accent6"/>
            </a:solidFill>
            <a:prstDash val="solid"/>
            <a:round/>
            <a:headEnd type="triangle" w="med" len="med"/>
            <a:tailEnd type="triangle" w="med" len="med"/>
          </a:ln>
        </p:spPr>
      </p:cxnSp>
      <p:sp>
        <p:nvSpPr>
          <p:cNvPr id="305" name="Google Shape;305;p47"/>
          <p:cNvSpPr txBox="1"/>
          <p:nvPr/>
        </p:nvSpPr>
        <p:spPr>
          <a:xfrm>
            <a:off x="7260300" y="2110050"/>
            <a:ext cx="17547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a:solidFill>
                  <a:srgbClr val="00394C"/>
                </a:solidFill>
                <a:highlight>
                  <a:srgbClr val="FFE599"/>
                </a:highlight>
                <a:latin typeface="Roboto"/>
                <a:ea typeface="Roboto"/>
                <a:cs typeface="Roboto"/>
                <a:sym typeface="Roboto"/>
              </a:rPr>
              <a:t>Justice sociale   </a:t>
            </a:r>
            <a:endParaRPr sz="1800">
              <a:solidFill>
                <a:srgbClr val="00394C"/>
              </a:solidFill>
              <a:highlight>
                <a:srgbClr val="FFE599"/>
              </a:highlight>
              <a:latin typeface="Roboto"/>
              <a:ea typeface="Roboto"/>
              <a:cs typeface="Roboto"/>
              <a:sym typeface="Roboto"/>
            </a:endParaRPr>
          </a:p>
        </p:txBody>
      </p:sp>
      <p:sp>
        <p:nvSpPr>
          <p:cNvPr id="306" name="Google Shape;306;p47"/>
          <p:cNvSpPr txBox="1"/>
          <p:nvPr/>
        </p:nvSpPr>
        <p:spPr>
          <a:xfrm>
            <a:off x="3308650" y="978250"/>
            <a:ext cx="2550300" cy="78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 sz="1800" b="1">
                <a:solidFill>
                  <a:srgbClr val="00394C"/>
                </a:solidFill>
                <a:latin typeface="Roboto"/>
                <a:ea typeface="Roboto"/>
                <a:cs typeface="Roboto"/>
                <a:sym typeface="Roboto"/>
              </a:rPr>
              <a:t>Finalité</a:t>
            </a:r>
            <a:r>
              <a:rPr lang="fr" sz="1800">
                <a:solidFill>
                  <a:srgbClr val="00394C"/>
                </a:solidFill>
                <a:latin typeface="Roboto"/>
                <a:ea typeface="Roboto"/>
                <a:cs typeface="Roboto"/>
                <a:sym typeface="Roboto"/>
              </a:rPr>
              <a:t> </a:t>
            </a:r>
            <a:endParaRPr sz="1800">
              <a:solidFill>
                <a:srgbClr val="00394C"/>
              </a:solidFill>
              <a:latin typeface="Roboto"/>
              <a:ea typeface="Roboto"/>
              <a:cs typeface="Roboto"/>
              <a:sym typeface="Roboto"/>
            </a:endParaRPr>
          </a:p>
          <a:p>
            <a:pPr marL="0" lvl="0" indent="0" algn="ctr" rtl="0">
              <a:lnSpc>
                <a:spcPct val="115000"/>
              </a:lnSpc>
              <a:spcBef>
                <a:spcPts val="0"/>
              </a:spcBef>
              <a:spcAft>
                <a:spcPts val="0"/>
              </a:spcAft>
              <a:buNone/>
            </a:pPr>
            <a:r>
              <a:rPr lang="fr" sz="1800">
                <a:solidFill>
                  <a:srgbClr val="00394C"/>
                </a:solidFill>
                <a:latin typeface="Roboto"/>
                <a:ea typeface="Roboto"/>
                <a:cs typeface="Roboto"/>
                <a:sym typeface="Roboto"/>
              </a:rPr>
              <a:t>(qu'est-ce qu'on vise) </a:t>
            </a:r>
            <a:endParaRPr sz="2100">
              <a:solidFill>
                <a:srgbClr val="00394C"/>
              </a:solidFill>
              <a:latin typeface="Roboto"/>
              <a:ea typeface="Roboto"/>
              <a:cs typeface="Roboto"/>
              <a:sym typeface="Roboto"/>
            </a:endParaRPr>
          </a:p>
        </p:txBody>
      </p:sp>
      <p:sp>
        <p:nvSpPr>
          <p:cNvPr id="307" name="Google Shape;307;p47"/>
          <p:cNvSpPr txBox="1"/>
          <p:nvPr/>
        </p:nvSpPr>
        <p:spPr>
          <a:xfrm>
            <a:off x="129000" y="2110050"/>
            <a:ext cx="18549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a:solidFill>
                  <a:srgbClr val="00394C"/>
                </a:solidFill>
                <a:highlight>
                  <a:srgbClr val="FFE599"/>
                </a:highlight>
                <a:latin typeface="Roboto"/>
                <a:ea typeface="Roboto"/>
                <a:cs typeface="Roboto"/>
                <a:sym typeface="Roboto"/>
              </a:rPr>
              <a:t>Carboneutralité</a:t>
            </a:r>
            <a:endParaRPr sz="2100">
              <a:solidFill>
                <a:srgbClr val="00394C"/>
              </a:solidFill>
              <a:highlight>
                <a:srgbClr val="FFE599"/>
              </a:highlight>
              <a:latin typeface="Roboto"/>
              <a:ea typeface="Roboto"/>
              <a:cs typeface="Roboto"/>
              <a:sym typeface="Roboto"/>
            </a:endParaRPr>
          </a:p>
        </p:txBody>
      </p:sp>
      <p:sp>
        <p:nvSpPr>
          <p:cNvPr id="308" name="Google Shape;308;p47"/>
          <p:cNvSpPr txBox="1"/>
          <p:nvPr/>
        </p:nvSpPr>
        <p:spPr>
          <a:xfrm>
            <a:off x="139525" y="165275"/>
            <a:ext cx="3785100" cy="12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solidFill>
                  <a:srgbClr val="418FFF"/>
                </a:solidFill>
                <a:latin typeface="Roboto Black"/>
                <a:ea typeface="Roboto Black"/>
                <a:cs typeface="Roboto Black"/>
                <a:sym typeface="Roboto Black"/>
              </a:rPr>
              <a:t>Boussole de la transition</a:t>
            </a:r>
            <a:endParaRPr sz="2300">
              <a:solidFill>
                <a:srgbClr val="418FFF"/>
              </a:solidFill>
              <a:latin typeface="Roboto Black"/>
              <a:ea typeface="Roboto Black"/>
              <a:cs typeface="Roboto Black"/>
              <a:sym typeface="Roboto Black"/>
            </a:endParaRPr>
          </a:p>
          <a:p>
            <a:pPr marL="0" lvl="0" indent="0" algn="l" rtl="0">
              <a:spcBef>
                <a:spcPts val="0"/>
              </a:spcBef>
              <a:spcAft>
                <a:spcPts val="0"/>
              </a:spcAft>
              <a:buNone/>
            </a:pPr>
            <a:endParaRPr sz="2200">
              <a:solidFill>
                <a:schemeClr val="dk1"/>
              </a:solidFill>
              <a:latin typeface="Roboto"/>
              <a:ea typeface="Roboto"/>
              <a:cs typeface="Roboto"/>
              <a:sym typeface="Roboto"/>
            </a:endParaRPr>
          </a:p>
          <a:p>
            <a:pPr marL="0" lvl="0" indent="0" algn="l" rtl="0">
              <a:spcBef>
                <a:spcPts val="0"/>
              </a:spcBef>
              <a:spcAft>
                <a:spcPts val="0"/>
              </a:spcAft>
              <a:buNone/>
            </a:pPr>
            <a:endParaRPr sz="2200">
              <a:solidFill>
                <a:schemeClr val="dk1"/>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8"/>
          <p:cNvSpPr/>
          <p:nvPr/>
        </p:nvSpPr>
        <p:spPr>
          <a:xfrm>
            <a:off x="125825" y="3983361"/>
            <a:ext cx="1157758" cy="797814"/>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rgbClr val="FFFFFF"/>
                </a:solidFill>
                <a:latin typeface="Roboto"/>
                <a:ea typeface="Roboto"/>
                <a:cs typeface="Roboto"/>
                <a:sym typeface="Roboto"/>
              </a:rPr>
              <a:t>Transformer nos imaginaires collectifs </a:t>
            </a:r>
            <a:endParaRPr sz="1100">
              <a:solidFill>
                <a:srgbClr val="FFFFFF"/>
              </a:solidFill>
              <a:latin typeface="Roboto"/>
              <a:ea typeface="Roboto"/>
              <a:cs typeface="Roboto"/>
              <a:sym typeface="Roboto"/>
            </a:endParaRPr>
          </a:p>
        </p:txBody>
      </p:sp>
      <p:sp>
        <p:nvSpPr>
          <p:cNvPr id="314" name="Google Shape;314;p48"/>
          <p:cNvSpPr/>
          <p:nvPr/>
        </p:nvSpPr>
        <p:spPr>
          <a:xfrm>
            <a:off x="3026426" y="3951798"/>
            <a:ext cx="1307774" cy="739051"/>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rgbClr val="FFFFFF"/>
                </a:solidFill>
                <a:latin typeface="Roboto"/>
                <a:ea typeface="Roboto"/>
                <a:cs typeface="Roboto"/>
                <a:sym typeface="Roboto"/>
              </a:rPr>
              <a:t>Inciter à des comportements responsables</a:t>
            </a:r>
            <a:endParaRPr sz="1100">
              <a:solidFill>
                <a:srgbClr val="FFFFFF"/>
              </a:solidFill>
              <a:latin typeface="Roboto"/>
              <a:ea typeface="Roboto"/>
              <a:cs typeface="Roboto"/>
              <a:sym typeface="Roboto"/>
            </a:endParaRPr>
          </a:p>
        </p:txBody>
      </p:sp>
      <p:sp>
        <p:nvSpPr>
          <p:cNvPr id="315" name="Google Shape;315;p48"/>
          <p:cNvSpPr/>
          <p:nvPr/>
        </p:nvSpPr>
        <p:spPr>
          <a:xfrm>
            <a:off x="4669925" y="3969811"/>
            <a:ext cx="1157758" cy="739051"/>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rgbClr val="FFFFFF"/>
                </a:solidFill>
                <a:latin typeface="Roboto"/>
                <a:ea typeface="Roboto"/>
                <a:cs typeface="Roboto"/>
                <a:sym typeface="Roboto"/>
              </a:rPr>
              <a:t>Optimiser les processus</a:t>
            </a:r>
            <a:endParaRPr sz="1100">
              <a:solidFill>
                <a:srgbClr val="FFFFFF"/>
              </a:solidFill>
              <a:latin typeface="Roboto"/>
              <a:ea typeface="Roboto"/>
              <a:cs typeface="Roboto"/>
              <a:sym typeface="Roboto"/>
            </a:endParaRPr>
          </a:p>
        </p:txBody>
      </p:sp>
      <p:sp>
        <p:nvSpPr>
          <p:cNvPr id="316" name="Google Shape;316;p48"/>
          <p:cNvSpPr/>
          <p:nvPr/>
        </p:nvSpPr>
        <p:spPr>
          <a:xfrm>
            <a:off x="1553925" y="3965336"/>
            <a:ext cx="1157758" cy="797814"/>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rgbClr val="FFFFFF"/>
                </a:solidFill>
                <a:latin typeface="Roboto"/>
                <a:ea typeface="Roboto"/>
                <a:cs typeface="Roboto"/>
                <a:sym typeface="Roboto"/>
              </a:rPr>
              <a:t>Investir dans l'électrification et l’efficacité énergétique</a:t>
            </a:r>
            <a:endParaRPr sz="1100">
              <a:solidFill>
                <a:srgbClr val="FFFFFF"/>
              </a:solidFill>
              <a:latin typeface="Roboto"/>
              <a:ea typeface="Roboto"/>
              <a:cs typeface="Roboto"/>
              <a:sym typeface="Roboto"/>
            </a:endParaRPr>
          </a:p>
        </p:txBody>
      </p:sp>
      <p:sp>
        <p:nvSpPr>
          <p:cNvPr id="317" name="Google Shape;317;p48"/>
          <p:cNvSpPr/>
          <p:nvPr/>
        </p:nvSpPr>
        <p:spPr>
          <a:xfrm>
            <a:off x="6098025" y="3969811"/>
            <a:ext cx="1157758" cy="739051"/>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rgbClr val="FFFFFF"/>
                </a:solidFill>
                <a:latin typeface="Roboto"/>
                <a:ea typeface="Roboto"/>
                <a:cs typeface="Roboto"/>
                <a:sym typeface="Roboto"/>
              </a:rPr>
              <a:t>Créer des assemblées citoyennes</a:t>
            </a:r>
            <a:endParaRPr sz="1100">
              <a:solidFill>
                <a:srgbClr val="FFFFFF"/>
              </a:solidFill>
              <a:latin typeface="Roboto"/>
              <a:ea typeface="Roboto"/>
              <a:cs typeface="Roboto"/>
              <a:sym typeface="Roboto"/>
            </a:endParaRPr>
          </a:p>
        </p:txBody>
      </p:sp>
      <p:sp>
        <p:nvSpPr>
          <p:cNvPr id="318" name="Google Shape;318;p48"/>
          <p:cNvSpPr/>
          <p:nvPr/>
        </p:nvSpPr>
        <p:spPr>
          <a:xfrm>
            <a:off x="7526125" y="3933798"/>
            <a:ext cx="1307774" cy="739051"/>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dirty="0">
                <a:solidFill>
                  <a:srgbClr val="FFFFFF"/>
                </a:solidFill>
                <a:latin typeface="Roboto"/>
                <a:ea typeface="Roboto"/>
                <a:cs typeface="Roboto"/>
                <a:sym typeface="Roboto"/>
              </a:rPr>
              <a:t>Briser l’isolement et renforcer les liens</a:t>
            </a:r>
            <a:endParaRPr sz="1100" dirty="0">
              <a:solidFill>
                <a:srgbClr val="FFFFFF"/>
              </a:solidFill>
              <a:latin typeface="Roboto"/>
              <a:ea typeface="Roboto"/>
              <a:cs typeface="Roboto"/>
              <a:sym typeface="Roboto"/>
            </a:endParaRPr>
          </a:p>
        </p:txBody>
      </p:sp>
      <p:cxnSp>
        <p:nvCxnSpPr>
          <p:cNvPr id="319" name="Google Shape;319;p48"/>
          <p:cNvCxnSpPr/>
          <p:nvPr/>
        </p:nvCxnSpPr>
        <p:spPr>
          <a:xfrm>
            <a:off x="2060100" y="2393450"/>
            <a:ext cx="5025600" cy="0"/>
          </a:xfrm>
          <a:prstGeom prst="straightConnector1">
            <a:avLst/>
          </a:prstGeom>
          <a:noFill/>
          <a:ln w="38100" cap="flat" cmpd="sng">
            <a:solidFill>
              <a:srgbClr val="4A86E8"/>
            </a:solidFill>
            <a:prstDash val="solid"/>
            <a:round/>
            <a:headEnd type="triangle" w="med" len="med"/>
            <a:tailEnd type="triangle" w="med" len="med"/>
          </a:ln>
        </p:spPr>
      </p:cxnSp>
      <p:sp>
        <p:nvSpPr>
          <p:cNvPr id="320" name="Google Shape;320;p48"/>
          <p:cNvSpPr txBox="1"/>
          <p:nvPr/>
        </p:nvSpPr>
        <p:spPr>
          <a:xfrm>
            <a:off x="7161900" y="2162600"/>
            <a:ext cx="19305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a:solidFill>
                  <a:srgbClr val="00394C"/>
                </a:solidFill>
                <a:highlight>
                  <a:srgbClr val="C9DAF8"/>
                </a:highlight>
                <a:latin typeface="Roboto"/>
                <a:ea typeface="Roboto"/>
                <a:cs typeface="Roboto"/>
                <a:sym typeface="Roboto"/>
              </a:rPr>
              <a:t>Sociocentrés</a:t>
            </a:r>
            <a:r>
              <a:rPr lang="fr" sz="1800">
                <a:solidFill>
                  <a:srgbClr val="00394C"/>
                </a:solidFill>
                <a:latin typeface="Roboto"/>
                <a:ea typeface="Roboto"/>
                <a:cs typeface="Roboto"/>
                <a:sym typeface="Roboto"/>
              </a:rPr>
              <a:t> </a:t>
            </a:r>
            <a:endParaRPr sz="1800">
              <a:solidFill>
                <a:srgbClr val="00394C"/>
              </a:solidFill>
              <a:latin typeface="Roboto"/>
              <a:ea typeface="Roboto"/>
              <a:cs typeface="Roboto"/>
              <a:sym typeface="Roboto"/>
            </a:endParaRPr>
          </a:p>
          <a:p>
            <a:pPr marL="0" lvl="0" indent="0" algn="l" rtl="0">
              <a:spcBef>
                <a:spcPts val="0"/>
              </a:spcBef>
              <a:spcAft>
                <a:spcPts val="0"/>
              </a:spcAft>
              <a:buNone/>
            </a:pPr>
            <a:endParaRPr sz="1600">
              <a:solidFill>
                <a:srgbClr val="00394C"/>
              </a:solidFill>
              <a:latin typeface="Roboto"/>
              <a:ea typeface="Roboto"/>
              <a:cs typeface="Roboto"/>
              <a:sym typeface="Roboto"/>
            </a:endParaRPr>
          </a:p>
          <a:p>
            <a:pPr marL="0" lvl="0" indent="0" algn="l" rtl="0">
              <a:spcBef>
                <a:spcPts val="0"/>
              </a:spcBef>
              <a:spcAft>
                <a:spcPts val="0"/>
              </a:spcAft>
              <a:buNone/>
            </a:pPr>
            <a:r>
              <a:rPr lang="fr" sz="1300">
                <a:solidFill>
                  <a:srgbClr val="00394C"/>
                </a:solidFill>
                <a:latin typeface="Roboto"/>
                <a:ea typeface="Roboto"/>
                <a:cs typeface="Roboto"/>
                <a:sym typeface="Roboto"/>
              </a:rPr>
              <a:t>(Organisation sociale, relations sociales)</a:t>
            </a:r>
            <a:endParaRPr sz="1300">
              <a:solidFill>
                <a:srgbClr val="00394C"/>
              </a:solidFill>
              <a:latin typeface="Roboto"/>
              <a:ea typeface="Roboto"/>
              <a:cs typeface="Roboto"/>
              <a:sym typeface="Roboto"/>
            </a:endParaRPr>
          </a:p>
        </p:txBody>
      </p:sp>
      <p:sp>
        <p:nvSpPr>
          <p:cNvPr id="321" name="Google Shape;321;p48"/>
          <p:cNvSpPr txBox="1"/>
          <p:nvPr/>
        </p:nvSpPr>
        <p:spPr>
          <a:xfrm>
            <a:off x="2232138" y="1017500"/>
            <a:ext cx="4611900" cy="1145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 sz="1800" b="1">
                <a:solidFill>
                  <a:srgbClr val="00394C"/>
                </a:solidFill>
                <a:latin typeface="Roboto"/>
                <a:ea typeface="Roboto"/>
                <a:cs typeface="Roboto"/>
                <a:sym typeface="Roboto"/>
              </a:rPr>
              <a:t>Leviers </a:t>
            </a:r>
            <a:endParaRPr sz="1800" b="1">
              <a:solidFill>
                <a:srgbClr val="00394C"/>
              </a:solidFill>
              <a:latin typeface="Roboto"/>
              <a:ea typeface="Roboto"/>
              <a:cs typeface="Roboto"/>
              <a:sym typeface="Roboto"/>
            </a:endParaRPr>
          </a:p>
          <a:p>
            <a:pPr marL="0" lvl="0" indent="0" algn="ctr" rtl="0">
              <a:lnSpc>
                <a:spcPct val="115000"/>
              </a:lnSpc>
              <a:spcBef>
                <a:spcPts val="0"/>
              </a:spcBef>
              <a:spcAft>
                <a:spcPts val="0"/>
              </a:spcAft>
              <a:buNone/>
            </a:pPr>
            <a:r>
              <a:rPr lang="fr" sz="1800">
                <a:solidFill>
                  <a:srgbClr val="00394C"/>
                </a:solidFill>
                <a:latin typeface="Roboto"/>
                <a:ea typeface="Roboto"/>
                <a:cs typeface="Roboto"/>
                <a:sym typeface="Roboto"/>
              </a:rPr>
              <a:t>(sur quoi on mise pour transformer) </a:t>
            </a:r>
            <a:endParaRPr sz="1800">
              <a:solidFill>
                <a:srgbClr val="00394C"/>
              </a:solidFill>
              <a:latin typeface="Roboto"/>
              <a:ea typeface="Roboto"/>
              <a:cs typeface="Roboto"/>
              <a:sym typeface="Roboto"/>
            </a:endParaRPr>
          </a:p>
          <a:p>
            <a:pPr marL="0" lvl="0" indent="0" algn="ctr" rtl="0">
              <a:lnSpc>
                <a:spcPct val="115000"/>
              </a:lnSpc>
              <a:spcBef>
                <a:spcPts val="0"/>
              </a:spcBef>
              <a:spcAft>
                <a:spcPts val="0"/>
              </a:spcAft>
              <a:buNone/>
            </a:pPr>
            <a:endParaRPr sz="2100">
              <a:solidFill>
                <a:srgbClr val="00394C"/>
              </a:solidFill>
              <a:latin typeface="Roboto"/>
              <a:ea typeface="Roboto"/>
              <a:cs typeface="Roboto"/>
              <a:sym typeface="Roboto"/>
            </a:endParaRPr>
          </a:p>
        </p:txBody>
      </p:sp>
      <p:sp>
        <p:nvSpPr>
          <p:cNvPr id="322" name="Google Shape;322;p48"/>
          <p:cNvSpPr txBox="1"/>
          <p:nvPr/>
        </p:nvSpPr>
        <p:spPr>
          <a:xfrm>
            <a:off x="129000" y="2162600"/>
            <a:ext cx="1854900" cy="11387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dirty="0" err="1">
                <a:solidFill>
                  <a:srgbClr val="00394C"/>
                </a:solidFill>
                <a:highlight>
                  <a:srgbClr val="C9DAF8"/>
                </a:highlight>
                <a:latin typeface="Roboto"/>
                <a:ea typeface="Roboto"/>
                <a:cs typeface="Roboto"/>
                <a:sym typeface="Roboto"/>
              </a:rPr>
              <a:t>Technocentrés</a:t>
            </a:r>
            <a:endParaRPr sz="1800" dirty="0">
              <a:solidFill>
                <a:srgbClr val="00394C"/>
              </a:solidFill>
              <a:highlight>
                <a:srgbClr val="C9DAF8"/>
              </a:highlight>
              <a:latin typeface="Roboto"/>
              <a:ea typeface="Roboto"/>
              <a:cs typeface="Roboto"/>
              <a:sym typeface="Roboto"/>
            </a:endParaRPr>
          </a:p>
          <a:p>
            <a:pPr marL="0" lvl="0" indent="0" algn="l" rtl="0">
              <a:spcBef>
                <a:spcPts val="0"/>
              </a:spcBef>
              <a:spcAft>
                <a:spcPts val="0"/>
              </a:spcAft>
              <a:buNone/>
            </a:pPr>
            <a:endParaRPr sz="1800" dirty="0">
              <a:solidFill>
                <a:srgbClr val="00394C"/>
              </a:solidFill>
              <a:latin typeface="Roboto"/>
              <a:ea typeface="Roboto"/>
              <a:cs typeface="Roboto"/>
              <a:sym typeface="Roboto"/>
            </a:endParaRPr>
          </a:p>
          <a:p>
            <a:pPr marL="0" lvl="0" indent="0" algn="l" rtl="0">
              <a:spcBef>
                <a:spcPts val="0"/>
              </a:spcBef>
              <a:spcAft>
                <a:spcPts val="0"/>
              </a:spcAft>
              <a:buNone/>
            </a:pPr>
            <a:r>
              <a:rPr lang="fr" sz="1300" dirty="0">
                <a:solidFill>
                  <a:srgbClr val="00394C"/>
                </a:solidFill>
                <a:latin typeface="Roboto"/>
                <a:ea typeface="Roboto"/>
                <a:cs typeface="Roboto"/>
                <a:sym typeface="Roboto"/>
              </a:rPr>
              <a:t>(Techniques &amp; technologies)</a:t>
            </a:r>
            <a:endParaRPr sz="1600" dirty="0">
              <a:solidFill>
                <a:srgbClr val="00394C"/>
              </a:solidFill>
              <a:latin typeface="Roboto"/>
              <a:ea typeface="Roboto"/>
              <a:cs typeface="Roboto"/>
              <a:sym typeface="Roboto"/>
            </a:endParaRPr>
          </a:p>
        </p:txBody>
      </p:sp>
      <p:sp>
        <p:nvSpPr>
          <p:cNvPr id="323" name="Google Shape;323;p48"/>
          <p:cNvSpPr txBox="1"/>
          <p:nvPr/>
        </p:nvSpPr>
        <p:spPr>
          <a:xfrm>
            <a:off x="139525" y="165275"/>
            <a:ext cx="3785100" cy="12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solidFill>
                  <a:srgbClr val="418FFF"/>
                </a:solidFill>
                <a:latin typeface="Roboto Black"/>
                <a:ea typeface="Roboto Black"/>
                <a:cs typeface="Roboto Black"/>
                <a:sym typeface="Roboto Black"/>
              </a:rPr>
              <a:t>Boussole de la transition</a:t>
            </a:r>
            <a:endParaRPr sz="2300">
              <a:solidFill>
                <a:srgbClr val="418FFF"/>
              </a:solidFill>
              <a:latin typeface="Roboto Black"/>
              <a:ea typeface="Roboto Black"/>
              <a:cs typeface="Roboto Black"/>
              <a:sym typeface="Roboto Black"/>
            </a:endParaRPr>
          </a:p>
          <a:p>
            <a:pPr marL="0" lvl="0" indent="0" algn="l" rtl="0">
              <a:spcBef>
                <a:spcPts val="0"/>
              </a:spcBef>
              <a:spcAft>
                <a:spcPts val="0"/>
              </a:spcAft>
              <a:buNone/>
            </a:pPr>
            <a:endParaRPr sz="2200">
              <a:solidFill>
                <a:schemeClr val="dk1"/>
              </a:solidFill>
              <a:latin typeface="Roboto"/>
              <a:ea typeface="Roboto"/>
              <a:cs typeface="Roboto"/>
              <a:sym typeface="Roboto"/>
            </a:endParaRPr>
          </a:p>
          <a:p>
            <a:pPr marL="0" lvl="0" indent="0" algn="l" rtl="0">
              <a:spcBef>
                <a:spcPts val="0"/>
              </a:spcBef>
              <a:spcAft>
                <a:spcPts val="0"/>
              </a:spcAft>
              <a:buNone/>
            </a:pPr>
            <a:endParaRPr sz="2200">
              <a:solidFill>
                <a:schemeClr val="dk1"/>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9"/>
          <p:cNvSpPr/>
          <p:nvPr/>
        </p:nvSpPr>
        <p:spPr>
          <a:xfrm>
            <a:off x="232277" y="3953798"/>
            <a:ext cx="1489125" cy="681813"/>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dirty="0">
                <a:solidFill>
                  <a:schemeClr val="lt1"/>
                </a:solidFill>
                <a:latin typeface="Roboto"/>
                <a:ea typeface="Roboto"/>
                <a:cs typeface="Roboto"/>
                <a:sym typeface="Roboto"/>
              </a:rPr>
              <a:t>Concevoir/modifier une politique publique</a:t>
            </a:r>
            <a:endParaRPr sz="1100" dirty="0">
              <a:solidFill>
                <a:schemeClr val="lt1"/>
              </a:solidFill>
              <a:latin typeface="Roboto"/>
              <a:ea typeface="Roboto"/>
              <a:cs typeface="Roboto"/>
              <a:sym typeface="Roboto"/>
            </a:endParaRPr>
          </a:p>
        </p:txBody>
      </p:sp>
      <p:sp>
        <p:nvSpPr>
          <p:cNvPr id="329" name="Google Shape;329;p49"/>
          <p:cNvSpPr/>
          <p:nvPr/>
        </p:nvSpPr>
        <p:spPr>
          <a:xfrm>
            <a:off x="3104586" y="3953798"/>
            <a:ext cx="1650236" cy="714937"/>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dirty="0">
                <a:solidFill>
                  <a:schemeClr val="lt1"/>
                </a:solidFill>
                <a:latin typeface="Roboto"/>
                <a:ea typeface="Roboto"/>
                <a:cs typeface="Roboto"/>
                <a:sym typeface="Roboto"/>
              </a:rPr>
              <a:t>Mettre en place les « bonnes pratiques » validées par les experts  </a:t>
            </a:r>
            <a:endParaRPr sz="1100" dirty="0">
              <a:solidFill>
                <a:schemeClr val="lt1"/>
              </a:solidFill>
              <a:latin typeface="Roboto"/>
              <a:ea typeface="Roboto"/>
              <a:cs typeface="Roboto"/>
              <a:sym typeface="Roboto"/>
            </a:endParaRPr>
          </a:p>
        </p:txBody>
      </p:sp>
      <p:sp>
        <p:nvSpPr>
          <p:cNvPr id="330" name="Google Shape;330;p49"/>
          <p:cNvSpPr/>
          <p:nvPr/>
        </p:nvSpPr>
        <p:spPr>
          <a:xfrm>
            <a:off x="4853066" y="3953798"/>
            <a:ext cx="1464067" cy="714937"/>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dirty="0">
                <a:solidFill>
                  <a:schemeClr val="lt1"/>
                </a:solidFill>
                <a:latin typeface="Roboto"/>
                <a:ea typeface="Roboto"/>
                <a:cs typeface="Roboto"/>
                <a:sym typeface="Roboto"/>
              </a:rPr>
              <a:t>Développer un plan de développement territorial</a:t>
            </a:r>
            <a:endParaRPr sz="1100" dirty="0">
              <a:solidFill>
                <a:schemeClr val="lt1"/>
              </a:solidFill>
              <a:latin typeface="Roboto"/>
              <a:ea typeface="Roboto"/>
              <a:cs typeface="Roboto"/>
              <a:sym typeface="Roboto"/>
            </a:endParaRPr>
          </a:p>
        </p:txBody>
      </p:sp>
      <p:sp>
        <p:nvSpPr>
          <p:cNvPr id="331" name="Google Shape;331;p49"/>
          <p:cNvSpPr/>
          <p:nvPr/>
        </p:nvSpPr>
        <p:spPr>
          <a:xfrm>
            <a:off x="8151323" y="3940228"/>
            <a:ext cx="813212" cy="714939"/>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dirty="0">
                <a:solidFill>
                  <a:schemeClr val="lt1"/>
                </a:solidFill>
                <a:latin typeface="Roboto"/>
                <a:ea typeface="Roboto"/>
                <a:cs typeface="Roboto"/>
                <a:sym typeface="Roboto"/>
              </a:rPr>
              <a:t>Bloquer un projet industriel</a:t>
            </a:r>
            <a:endParaRPr sz="1100" dirty="0">
              <a:solidFill>
                <a:schemeClr val="lt1"/>
              </a:solidFill>
              <a:latin typeface="Roboto"/>
              <a:ea typeface="Roboto"/>
              <a:cs typeface="Roboto"/>
              <a:sym typeface="Roboto"/>
            </a:endParaRPr>
          </a:p>
        </p:txBody>
      </p:sp>
      <p:sp>
        <p:nvSpPr>
          <p:cNvPr id="332" name="Google Shape;332;p49"/>
          <p:cNvSpPr/>
          <p:nvPr/>
        </p:nvSpPr>
        <p:spPr>
          <a:xfrm>
            <a:off x="6383208" y="3946526"/>
            <a:ext cx="1689822" cy="689085"/>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dirty="0">
                <a:solidFill>
                  <a:schemeClr val="lt1"/>
                </a:solidFill>
                <a:latin typeface="Roboto"/>
                <a:ea typeface="Roboto"/>
                <a:cs typeface="Roboto"/>
                <a:sym typeface="Roboto"/>
              </a:rPr>
              <a:t>Renforcer le pouvoir d’agir et/ou l’autonomie des </a:t>
            </a:r>
            <a:r>
              <a:rPr lang="fr" sz="1100" dirty="0" err="1">
                <a:solidFill>
                  <a:schemeClr val="lt1"/>
                </a:solidFill>
                <a:latin typeface="Roboto"/>
                <a:ea typeface="Roboto"/>
                <a:cs typeface="Roboto"/>
                <a:sym typeface="Roboto"/>
              </a:rPr>
              <a:t>citoyen.ne.s</a:t>
            </a:r>
            <a:endParaRPr sz="1100" dirty="0">
              <a:solidFill>
                <a:schemeClr val="lt1"/>
              </a:solidFill>
              <a:latin typeface="Roboto"/>
              <a:ea typeface="Roboto"/>
              <a:cs typeface="Roboto"/>
              <a:sym typeface="Roboto"/>
            </a:endParaRPr>
          </a:p>
        </p:txBody>
      </p:sp>
      <p:cxnSp>
        <p:nvCxnSpPr>
          <p:cNvPr id="333" name="Google Shape;333;p49"/>
          <p:cNvCxnSpPr/>
          <p:nvPr/>
        </p:nvCxnSpPr>
        <p:spPr>
          <a:xfrm>
            <a:off x="2097650" y="2150075"/>
            <a:ext cx="5025600" cy="0"/>
          </a:xfrm>
          <a:prstGeom prst="straightConnector1">
            <a:avLst/>
          </a:prstGeom>
          <a:noFill/>
          <a:ln w="38100" cap="flat" cmpd="sng">
            <a:solidFill>
              <a:srgbClr val="8E7CC3"/>
            </a:solidFill>
            <a:prstDash val="solid"/>
            <a:round/>
            <a:headEnd type="triangle" w="med" len="med"/>
            <a:tailEnd type="triangle" w="med" len="med"/>
          </a:ln>
        </p:spPr>
      </p:cxnSp>
      <p:sp>
        <p:nvSpPr>
          <p:cNvPr id="334" name="Google Shape;334;p49"/>
          <p:cNvSpPr txBox="1"/>
          <p:nvPr/>
        </p:nvSpPr>
        <p:spPr>
          <a:xfrm>
            <a:off x="7297850" y="1919225"/>
            <a:ext cx="1641600" cy="1249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a:solidFill>
                  <a:srgbClr val="00394C"/>
                </a:solidFill>
                <a:highlight>
                  <a:srgbClr val="D9D2E9"/>
                </a:highlight>
                <a:latin typeface="Roboto"/>
                <a:ea typeface="Roboto"/>
                <a:cs typeface="Roboto"/>
                <a:sym typeface="Roboto"/>
              </a:rPr>
              <a:t>Localisé</a:t>
            </a:r>
            <a:r>
              <a:rPr lang="fr" sz="1800">
                <a:solidFill>
                  <a:srgbClr val="00394C"/>
                </a:solidFill>
                <a:latin typeface="Roboto"/>
                <a:ea typeface="Roboto"/>
                <a:cs typeface="Roboto"/>
                <a:sym typeface="Roboto"/>
              </a:rPr>
              <a:t>, </a:t>
            </a:r>
            <a:r>
              <a:rPr lang="fr" sz="1800">
                <a:solidFill>
                  <a:srgbClr val="00394C"/>
                </a:solidFill>
                <a:highlight>
                  <a:srgbClr val="D9D2E9"/>
                </a:highlight>
                <a:latin typeface="Roboto"/>
                <a:ea typeface="Roboto"/>
                <a:cs typeface="Roboto"/>
                <a:sym typeface="Roboto"/>
              </a:rPr>
              <a:t>Émergent</a:t>
            </a:r>
            <a:endParaRPr sz="1800">
              <a:solidFill>
                <a:srgbClr val="00394C"/>
              </a:solidFill>
              <a:highlight>
                <a:srgbClr val="D9D2E9"/>
              </a:highlight>
              <a:latin typeface="Roboto"/>
              <a:ea typeface="Roboto"/>
              <a:cs typeface="Roboto"/>
              <a:sym typeface="Roboto"/>
            </a:endParaRPr>
          </a:p>
          <a:p>
            <a:pPr marL="0" lvl="0" indent="0" algn="l" rtl="0">
              <a:lnSpc>
                <a:spcPct val="115000"/>
              </a:lnSpc>
              <a:spcBef>
                <a:spcPts val="0"/>
              </a:spcBef>
              <a:spcAft>
                <a:spcPts val="0"/>
              </a:spcAft>
              <a:buNone/>
            </a:pPr>
            <a:endParaRPr sz="12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endParaRPr>
              <a:solidFill>
                <a:srgbClr val="00394C"/>
              </a:solidFill>
              <a:latin typeface="Roboto"/>
              <a:ea typeface="Roboto"/>
              <a:cs typeface="Roboto"/>
              <a:sym typeface="Roboto"/>
            </a:endParaRPr>
          </a:p>
        </p:txBody>
      </p:sp>
      <p:sp>
        <p:nvSpPr>
          <p:cNvPr id="335" name="Google Shape;335;p49"/>
          <p:cNvSpPr txBox="1"/>
          <p:nvPr/>
        </p:nvSpPr>
        <p:spPr>
          <a:xfrm>
            <a:off x="2269688" y="774125"/>
            <a:ext cx="4611900" cy="78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 sz="1800" b="1">
                <a:solidFill>
                  <a:srgbClr val="00394C"/>
                </a:solidFill>
                <a:latin typeface="Roboto"/>
                <a:ea typeface="Roboto"/>
                <a:cs typeface="Roboto"/>
                <a:sym typeface="Roboto"/>
              </a:rPr>
              <a:t>Échelle </a:t>
            </a:r>
            <a:endParaRPr sz="1800" b="1">
              <a:solidFill>
                <a:srgbClr val="00394C"/>
              </a:solidFill>
              <a:latin typeface="Roboto"/>
              <a:ea typeface="Roboto"/>
              <a:cs typeface="Roboto"/>
              <a:sym typeface="Roboto"/>
            </a:endParaRPr>
          </a:p>
          <a:p>
            <a:pPr marL="0" lvl="0" indent="0" algn="ctr" rtl="0">
              <a:lnSpc>
                <a:spcPct val="115000"/>
              </a:lnSpc>
              <a:spcBef>
                <a:spcPts val="0"/>
              </a:spcBef>
              <a:spcAft>
                <a:spcPts val="0"/>
              </a:spcAft>
              <a:buNone/>
            </a:pPr>
            <a:r>
              <a:rPr lang="fr" sz="1800">
                <a:solidFill>
                  <a:srgbClr val="00394C"/>
                </a:solidFill>
                <a:latin typeface="Roboto"/>
                <a:ea typeface="Roboto"/>
                <a:cs typeface="Roboto"/>
                <a:sym typeface="Roboto"/>
              </a:rPr>
              <a:t>(sur laquelle on mise pour transformer) </a:t>
            </a:r>
            <a:endParaRPr sz="2100">
              <a:solidFill>
                <a:srgbClr val="00394C"/>
              </a:solidFill>
              <a:latin typeface="Roboto"/>
              <a:ea typeface="Roboto"/>
              <a:cs typeface="Roboto"/>
              <a:sym typeface="Roboto"/>
            </a:endParaRPr>
          </a:p>
        </p:txBody>
      </p:sp>
      <p:sp>
        <p:nvSpPr>
          <p:cNvPr id="336" name="Google Shape;336;p49"/>
          <p:cNvSpPr txBox="1"/>
          <p:nvPr/>
        </p:nvSpPr>
        <p:spPr>
          <a:xfrm>
            <a:off x="342000" y="1919225"/>
            <a:ext cx="18549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a:solidFill>
                  <a:srgbClr val="00394C"/>
                </a:solidFill>
                <a:highlight>
                  <a:srgbClr val="D9D2E9"/>
                </a:highlight>
                <a:latin typeface="Roboto"/>
                <a:ea typeface="Roboto"/>
                <a:cs typeface="Roboto"/>
                <a:sym typeface="Roboto"/>
              </a:rPr>
              <a:t>Généralisé</a:t>
            </a:r>
            <a:r>
              <a:rPr lang="fr" sz="1800">
                <a:solidFill>
                  <a:srgbClr val="00394C"/>
                </a:solidFill>
                <a:latin typeface="Roboto"/>
                <a:ea typeface="Roboto"/>
                <a:cs typeface="Roboto"/>
                <a:sym typeface="Roboto"/>
              </a:rPr>
              <a:t>,</a:t>
            </a:r>
            <a:endParaRPr sz="18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r>
              <a:rPr lang="fr" sz="1800">
                <a:solidFill>
                  <a:srgbClr val="00394C"/>
                </a:solidFill>
                <a:highlight>
                  <a:srgbClr val="D9D2E9"/>
                </a:highlight>
                <a:latin typeface="Roboto"/>
                <a:ea typeface="Roboto"/>
                <a:cs typeface="Roboto"/>
                <a:sym typeface="Roboto"/>
              </a:rPr>
              <a:t>Planifié</a:t>
            </a:r>
            <a:endParaRPr sz="1700">
              <a:solidFill>
                <a:srgbClr val="00394C"/>
              </a:solidFill>
              <a:latin typeface="Roboto"/>
              <a:ea typeface="Roboto"/>
              <a:cs typeface="Roboto"/>
              <a:sym typeface="Roboto"/>
            </a:endParaRPr>
          </a:p>
        </p:txBody>
      </p:sp>
      <p:sp>
        <p:nvSpPr>
          <p:cNvPr id="337" name="Google Shape;337;p49"/>
          <p:cNvSpPr txBox="1"/>
          <p:nvPr/>
        </p:nvSpPr>
        <p:spPr>
          <a:xfrm>
            <a:off x="6788125" y="2699525"/>
            <a:ext cx="2266200" cy="7848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sz="1300">
                <a:solidFill>
                  <a:srgbClr val="00394C"/>
                </a:solidFill>
                <a:latin typeface="Roboto"/>
                <a:ea typeface="Roboto"/>
                <a:cs typeface="Roboto"/>
                <a:sym typeface="Roboto"/>
              </a:rPr>
              <a:t>(On mise sur la spécificité du milieu de vie et des relations dans ce milieu)</a:t>
            </a:r>
            <a:endParaRPr sz="1300">
              <a:solidFill>
                <a:srgbClr val="00394C"/>
              </a:solidFill>
              <a:latin typeface="Roboto"/>
              <a:ea typeface="Roboto"/>
              <a:cs typeface="Roboto"/>
              <a:sym typeface="Roboto"/>
            </a:endParaRPr>
          </a:p>
        </p:txBody>
      </p:sp>
      <p:sp>
        <p:nvSpPr>
          <p:cNvPr id="338" name="Google Shape;338;p49"/>
          <p:cNvSpPr txBox="1"/>
          <p:nvPr/>
        </p:nvSpPr>
        <p:spPr>
          <a:xfrm>
            <a:off x="342000" y="2745713"/>
            <a:ext cx="2612700" cy="7848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sz="1300" dirty="0">
                <a:solidFill>
                  <a:srgbClr val="00394C"/>
                </a:solidFill>
                <a:latin typeface="Roboto"/>
                <a:ea typeface="Roboto"/>
                <a:cs typeface="Roboto"/>
                <a:sym typeface="Roboto"/>
              </a:rPr>
              <a:t>(On mise sur un plan applicable à l’ensemble du territoire ou sur la réplicabilité des solutions) </a:t>
            </a:r>
            <a:endParaRPr sz="1300" dirty="0">
              <a:solidFill>
                <a:srgbClr val="00394C"/>
              </a:solidFill>
              <a:latin typeface="Roboto"/>
              <a:ea typeface="Roboto"/>
              <a:cs typeface="Roboto"/>
              <a:sym typeface="Roboto"/>
            </a:endParaRPr>
          </a:p>
        </p:txBody>
      </p:sp>
      <p:sp>
        <p:nvSpPr>
          <p:cNvPr id="339" name="Google Shape;339;p49"/>
          <p:cNvSpPr txBox="1"/>
          <p:nvPr/>
        </p:nvSpPr>
        <p:spPr>
          <a:xfrm>
            <a:off x="139525" y="165275"/>
            <a:ext cx="3785100" cy="12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solidFill>
                  <a:srgbClr val="418FFF"/>
                </a:solidFill>
                <a:latin typeface="Roboto Black"/>
                <a:ea typeface="Roboto Black"/>
                <a:cs typeface="Roboto Black"/>
                <a:sym typeface="Roboto Black"/>
              </a:rPr>
              <a:t>Boussole de la transition</a:t>
            </a:r>
            <a:endParaRPr sz="2300">
              <a:solidFill>
                <a:srgbClr val="418FFF"/>
              </a:solidFill>
              <a:latin typeface="Roboto Black"/>
              <a:ea typeface="Roboto Black"/>
              <a:cs typeface="Roboto Black"/>
              <a:sym typeface="Roboto Black"/>
            </a:endParaRPr>
          </a:p>
          <a:p>
            <a:pPr marL="0" lvl="0" indent="0" algn="l" rtl="0">
              <a:spcBef>
                <a:spcPts val="0"/>
              </a:spcBef>
              <a:spcAft>
                <a:spcPts val="0"/>
              </a:spcAft>
              <a:buNone/>
            </a:pPr>
            <a:endParaRPr sz="2200">
              <a:solidFill>
                <a:schemeClr val="dk1"/>
              </a:solidFill>
              <a:latin typeface="Roboto"/>
              <a:ea typeface="Roboto"/>
              <a:cs typeface="Roboto"/>
              <a:sym typeface="Roboto"/>
            </a:endParaRPr>
          </a:p>
          <a:p>
            <a:pPr marL="0" lvl="0" indent="0" algn="l" rtl="0">
              <a:spcBef>
                <a:spcPts val="0"/>
              </a:spcBef>
              <a:spcAft>
                <a:spcPts val="0"/>
              </a:spcAft>
              <a:buNone/>
            </a:pPr>
            <a:endParaRPr sz="2200">
              <a:solidFill>
                <a:schemeClr val="dk1"/>
              </a:solidFill>
              <a:latin typeface="Roboto"/>
              <a:ea typeface="Roboto"/>
              <a:cs typeface="Roboto"/>
              <a:sym typeface="Roboto"/>
            </a:endParaRPr>
          </a:p>
        </p:txBody>
      </p:sp>
      <p:sp>
        <p:nvSpPr>
          <p:cNvPr id="3" name="Google Shape;328;p49">
            <a:extLst>
              <a:ext uri="{FF2B5EF4-FFF2-40B4-BE49-F238E27FC236}">
                <a16:creationId xmlns:a16="http://schemas.microsoft.com/office/drawing/2014/main" id="{F58B362F-4B22-B46C-3C42-28D0F95EEC6D}"/>
              </a:ext>
            </a:extLst>
          </p:cNvPr>
          <p:cNvSpPr/>
          <p:nvPr/>
        </p:nvSpPr>
        <p:spPr>
          <a:xfrm>
            <a:off x="1805410" y="3953798"/>
            <a:ext cx="1181297" cy="681813"/>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100" dirty="0">
                <a:solidFill>
                  <a:schemeClr val="lt1"/>
                </a:solidFill>
                <a:latin typeface="Roboto"/>
                <a:ea typeface="Roboto"/>
                <a:cs typeface="Roboto"/>
                <a:sym typeface="Roboto"/>
              </a:rPr>
              <a:t>Créer un réseau de solidarité entre voisins</a:t>
            </a:r>
            <a:endParaRPr sz="1100" dirty="0">
              <a:solidFill>
                <a:schemeClr val="lt1"/>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0"/>
          <p:cNvSpPr/>
          <p:nvPr/>
        </p:nvSpPr>
        <p:spPr>
          <a:xfrm>
            <a:off x="6220299" y="3964249"/>
            <a:ext cx="1675800" cy="626725"/>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lt1"/>
                </a:solidFill>
                <a:latin typeface="Roboto"/>
                <a:ea typeface="Roboto"/>
                <a:cs typeface="Roboto"/>
                <a:sym typeface="Roboto"/>
              </a:rPr>
              <a:t>Services écosystémiques : (ex: qualité de l’air)</a:t>
            </a:r>
            <a:endParaRPr sz="1100">
              <a:solidFill>
                <a:schemeClr val="lt1"/>
              </a:solidFill>
              <a:latin typeface="Roboto"/>
              <a:ea typeface="Roboto"/>
              <a:cs typeface="Roboto"/>
              <a:sym typeface="Roboto"/>
            </a:endParaRPr>
          </a:p>
        </p:txBody>
      </p:sp>
      <p:sp>
        <p:nvSpPr>
          <p:cNvPr id="345" name="Google Shape;345;p50"/>
          <p:cNvSpPr/>
          <p:nvPr/>
        </p:nvSpPr>
        <p:spPr>
          <a:xfrm>
            <a:off x="133750" y="3953212"/>
            <a:ext cx="926400" cy="626725"/>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lt1"/>
                </a:solidFill>
                <a:latin typeface="Roboto"/>
                <a:ea typeface="Roboto"/>
                <a:cs typeface="Roboto"/>
                <a:sym typeface="Roboto"/>
              </a:rPr>
              <a:t>Bonheur</a:t>
            </a:r>
            <a:endParaRPr sz="1100">
              <a:solidFill>
                <a:schemeClr val="lt1"/>
              </a:solidFill>
              <a:latin typeface="Roboto"/>
              <a:ea typeface="Roboto"/>
              <a:cs typeface="Roboto"/>
              <a:sym typeface="Roboto"/>
            </a:endParaRPr>
          </a:p>
        </p:txBody>
      </p:sp>
      <p:sp>
        <p:nvSpPr>
          <p:cNvPr id="346" name="Google Shape;346;p50"/>
          <p:cNvSpPr/>
          <p:nvPr/>
        </p:nvSpPr>
        <p:spPr>
          <a:xfrm>
            <a:off x="4037675" y="3959749"/>
            <a:ext cx="926400" cy="626725"/>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lt1"/>
                </a:solidFill>
                <a:latin typeface="Roboto"/>
                <a:ea typeface="Roboto"/>
                <a:cs typeface="Roboto"/>
                <a:sym typeface="Roboto"/>
              </a:rPr>
              <a:t>Dignité</a:t>
            </a:r>
            <a:endParaRPr sz="1100">
              <a:solidFill>
                <a:schemeClr val="lt1"/>
              </a:solidFill>
              <a:latin typeface="Roboto"/>
              <a:ea typeface="Roboto"/>
              <a:cs typeface="Roboto"/>
              <a:sym typeface="Roboto"/>
            </a:endParaRPr>
          </a:p>
        </p:txBody>
      </p:sp>
      <p:sp>
        <p:nvSpPr>
          <p:cNvPr id="347" name="Google Shape;347;p50"/>
          <p:cNvSpPr/>
          <p:nvPr/>
        </p:nvSpPr>
        <p:spPr>
          <a:xfrm>
            <a:off x="1186350" y="3964249"/>
            <a:ext cx="1089000" cy="626725"/>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lt1"/>
                </a:solidFill>
                <a:latin typeface="Roboto"/>
                <a:ea typeface="Roboto"/>
                <a:cs typeface="Roboto"/>
                <a:sym typeface="Roboto"/>
              </a:rPr>
              <a:t>Beauté des paysages</a:t>
            </a:r>
            <a:endParaRPr sz="1100">
              <a:solidFill>
                <a:schemeClr val="lt1"/>
              </a:solidFill>
              <a:latin typeface="Roboto"/>
              <a:ea typeface="Roboto"/>
              <a:cs typeface="Roboto"/>
              <a:sym typeface="Roboto"/>
            </a:endParaRPr>
          </a:p>
        </p:txBody>
      </p:sp>
      <p:sp>
        <p:nvSpPr>
          <p:cNvPr id="348" name="Google Shape;348;p50"/>
          <p:cNvSpPr/>
          <p:nvPr/>
        </p:nvSpPr>
        <p:spPr>
          <a:xfrm>
            <a:off x="7965650" y="3959749"/>
            <a:ext cx="1044600" cy="626725"/>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lt1"/>
                </a:solidFill>
                <a:latin typeface="Roboto"/>
                <a:ea typeface="Roboto"/>
                <a:cs typeface="Roboto"/>
                <a:sym typeface="Roboto"/>
              </a:rPr>
              <a:t>Souffrance animale</a:t>
            </a:r>
            <a:endParaRPr sz="1100">
              <a:solidFill>
                <a:schemeClr val="lt1"/>
              </a:solidFill>
              <a:latin typeface="Roboto"/>
              <a:ea typeface="Roboto"/>
              <a:cs typeface="Roboto"/>
              <a:sym typeface="Roboto"/>
            </a:endParaRPr>
          </a:p>
        </p:txBody>
      </p:sp>
      <p:sp>
        <p:nvSpPr>
          <p:cNvPr id="349" name="Google Shape;349;p50"/>
          <p:cNvSpPr/>
          <p:nvPr/>
        </p:nvSpPr>
        <p:spPr>
          <a:xfrm>
            <a:off x="2425625" y="3959749"/>
            <a:ext cx="1530000" cy="626725"/>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lt1"/>
                </a:solidFill>
                <a:latin typeface="Roboto"/>
                <a:ea typeface="Roboto"/>
                <a:cs typeface="Roboto"/>
                <a:sym typeface="Roboto"/>
              </a:rPr>
              <a:t>Interdépendance des espèces </a:t>
            </a:r>
            <a:endParaRPr sz="1100">
              <a:solidFill>
                <a:schemeClr val="lt1"/>
              </a:solidFill>
              <a:latin typeface="Roboto"/>
              <a:ea typeface="Roboto"/>
              <a:cs typeface="Roboto"/>
              <a:sym typeface="Roboto"/>
            </a:endParaRPr>
          </a:p>
        </p:txBody>
      </p:sp>
      <p:sp>
        <p:nvSpPr>
          <p:cNvPr id="350" name="Google Shape;350;p50"/>
          <p:cNvSpPr/>
          <p:nvPr/>
        </p:nvSpPr>
        <p:spPr>
          <a:xfrm>
            <a:off x="5061748" y="3953211"/>
            <a:ext cx="1089000" cy="626725"/>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lt1"/>
                </a:solidFill>
                <a:latin typeface="Roboto"/>
                <a:ea typeface="Roboto"/>
                <a:cs typeface="Roboto"/>
                <a:sym typeface="Roboto"/>
              </a:rPr>
              <a:t>Extinction de masse</a:t>
            </a:r>
            <a:endParaRPr sz="1100">
              <a:solidFill>
                <a:schemeClr val="lt1"/>
              </a:solidFill>
              <a:latin typeface="Roboto"/>
              <a:ea typeface="Roboto"/>
              <a:cs typeface="Roboto"/>
              <a:sym typeface="Roboto"/>
            </a:endParaRPr>
          </a:p>
        </p:txBody>
      </p:sp>
      <p:cxnSp>
        <p:nvCxnSpPr>
          <p:cNvPr id="351" name="Google Shape;351;p50"/>
          <p:cNvCxnSpPr/>
          <p:nvPr/>
        </p:nvCxnSpPr>
        <p:spPr>
          <a:xfrm>
            <a:off x="2380000" y="2135225"/>
            <a:ext cx="4725900" cy="0"/>
          </a:xfrm>
          <a:prstGeom prst="straightConnector1">
            <a:avLst/>
          </a:prstGeom>
          <a:noFill/>
          <a:ln w="38100" cap="flat" cmpd="sng">
            <a:solidFill>
              <a:srgbClr val="27AE60"/>
            </a:solidFill>
            <a:prstDash val="solid"/>
            <a:round/>
            <a:headEnd type="triangle" w="med" len="med"/>
            <a:tailEnd type="triangle" w="med" len="med"/>
          </a:ln>
        </p:spPr>
      </p:cxnSp>
      <p:sp>
        <p:nvSpPr>
          <p:cNvPr id="352" name="Google Shape;352;p50"/>
          <p:cNvSpPr txBox="1"/>
          <p:nvPr/>
        </p:nvSpPr>
        <p:spPr>
          <a:xfrm>
            <a:off x="7280425" y="1904375"/>
            <a:ext cx="17547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a:solidFill>
                  <a:srgbClr val="00394C"/>
                </a:solidFill>
                <a:highlight>
                  <a:srgbClr val="D9EAD3"/>
                </a:highlight>
                <a:latin typeface="Roboto"/>
                <a:ea typeface="Roboto"/>
                <a:cs typeface="Roboto"/>
                <a:sym typeface="Roboto"/>
              </a:rPr>
              <a:t>Écocentré</a:t>
            </a:r>
            <a:endParaRPr sz="1800">
              <a:solidFill>
                <a:srgbClr val="00394C"/>
              </a:solidFill>
              <a:highlight>
                <a:srgbClr val="D9EAD3"/>
              </a:highlight>
              <a:latin typeface="Roboto"/>
              <a:ea typeface="Roboto"/>
              <a:cs typeface="Roboto"/>
              <a:sym typeface="Roboto"/>
            </a:endParaRPr>
          </a:p>
        </p:txBody>
      </p:sp>
      <p:sp>
        <p:nvSpPr>
          <p:cNvPr id="353" name="Google Shape;353;p50"/>
          <p:cNvSpPr txBox="1"/>
          <p:nvPr/>
        </p:nvSpPr>
        <p:spPr>
          <a:xfrm>
            <a:off x="2252263" y="1053225"/>
            <a:ext cx="46119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 sz="1800" b="1">
                <a:solidFill>
                  <a:srgbClr val="00394C"/>
                </a:solidFill>
                <a:latin typeface="Roboto"/>
                <a:ea typeface="Roboto"/>
                <a:cs typeface="Roboto"/>
                <a:sym typeface="Roboto"/>
              </a:rPr>
              <a:t>Rapport à la nature / au vivant</a:t>
            </a:r>
            <a:endParaRPr sz="2100">
              <a:solidFill>
                <a:srgbClr val="00394C"/>
              </a:solidFill>
              <a:latin typeface="Roboto"/>
              <a:ea typeface="Roboto"/>
              <a:cs typeface="Roboto"/>
              <a:sym typeface="Roboto"/>
            </a:endParaRPr>
          </a:p>
        </p:txBody>
      </p:sp>
      <p:sp>
        <p:nvSpPr>
          <p:cNvPr id="354" name="Google Shape;354;p50"/>
          <p:cNvSpPr txBox="1"/>
          <p:nvPr/>
        </p:nvSpPr>
        <p:spPr>
          <a:xfrm>
            <a:off x="324575" y="1904375"/>
            <a:ext cx="2005200" cy="109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a:solidFill>
                  <a:srgbClr val="00394C"/>
                </a:solidFill>
                <a:highlight>
                  <a:srgbClr val="D9EAD3"/>
                </a:highlight>
                <a:latin typeface="Roboto"/>
                <a:ea typeface="Roboto"/>
                <a:cs typeface="Roboto"/>
                <a:sym typeface="Roboto"/>
              </a:rPr>
              <a:t>Anthropocentré</a:t>
            </a:r>
            <a:endParaRPr sz="1800">
              <a:solidFill>
                <a:srgbClr val="00394C"/>
              </a:solidFill>
              <a:highlight>
                <a:srgbClr val="D9EAD3"/>
              </a:highlight>
              <a:latin typeface="Roboto"/>
              <a:ea typeface="Roboto"/>
              <a:cs typeface="Roboto"/>
              <a:sym typeface="Roboto"/>
            </a:endParaRPr>
          </a:p>
          <a:p>
            <a:pPr marL="0" lvl="0" indent="0" algn="l" rtl="0">
              <a:lnSpc>
                <a:spcPct val="115000"/>
              </a:lnSpc>
              <a:spcBef>
                <a:spcPts val="0"/>
              </a:spcBef>
              <a:spcAft>
                <a:spcPts val="0"/>
              </a:spcAft>
              <a:buNone/>
            </a:pPr>
            <a:endParaRPr sz="18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rgbClr val="00394C"/>
              </a:solidFill>
              <a:latin typeface="Roboto"/>
              <a:ea typeface="Roboto"/>
              <a:cs typeface="Roboto"/>
              <a:sym typeface="Roboto"/>
            </a:endParaRPr>
          </a:p>
        </p:txBody>
      </p:sp>
      <p:sp>
        <p:nvSpPr>
          <p:cNvPr id="355" name="Google Shape;355;p50"/>
          <p:cNvSpPr txBox="1"/>
          <p:nvPr/>
        </p:nvSpPr>
        <p:spPr>
          <a:xfrm>
            <a:off x="6864163" y="2453825"/>
            <a:ext cx="2333100" cy="984855"/>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sz="1300" dirty="0">
                <a:solidFill>
                  <a:srgbClr val="00394C"/>
                </a:solidFill>
                <a:latin typeface="Roboto"/>
                <a:ea typeface="Roboto"/>
                <a:cs typeface="Roboto"/>
                <a:sym typeface="Roboto"/>
              </a:rPr>
              <a:t>(Arguments centrés sur la valeur intrinsèque des écosystème/des milieux vivants et des relations)</a:t>
            </a:r>
            <a:endParaRPr sz="1300" dirty="0">
              <a:solidFill>
                <a:srgbClr val="00394C"/>
              </a:solidFill>
              <a:latin typeface="Roboto"/>
              <a:ea typeface="Roboto"/>
              <a:cs typeface="Roboto"/>
              <a:sym typeface="Roboto"/>
            </a:endParaRPr>
          </a:p>
        </p:txBody>
      </p:sp>
      <p:sp>
        <p:nvSpPr>
          <p:cNvPr id="356" name="Google Shape;356;p50"/>
          <p:cNvSpPr txBox="1"/>
          <p:nvPr/>
        </p:nvSpPr>
        <p:spPr>
          <a:xfrm>
            <a:off x="162900" y="2498350"/>
            <a:ext cx="2400600" cy="7848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sz="1300" dirty="0">
                <a:solidFill>
                  <a:srgbClr val="00394C"/>
                </a:solidFill>
                <a:latin typeface="Roboto"/>
                <a:ea typeface="Roboto"/>
                <a:cs typeface="Roboto"/>
                <a:sym typeface="Roboto"/>
              </a:rPr>
              <a:t>(Arguments centrés sur les bénéfices pour les êtres humains)</a:t>
            </a:r>
            <a:endParaRPr sz="1300" dirty="0">
              <a:solidFill>
                <a:srgbClr val="00394C"/>
              </a:solidFill>
              <a:latin typeface="Roboto"/>
              <a:ea typeface="Roboto"/>
              <a:cs typeface="Roboto"/>
              <a:sym typeface="Roboto"/>
            </a:endParaRPr>
          </a:p>
        </p:txBody>
      </p:sp>
      <p:sp>
        <p:nvSpPr>
          <p:cNvPr id="357" name="Google Shape;357;p50"/>
          <p:cNvSpPr txBox="1"/>
          <p:nvPr/>
        </p:nvSpPr>
        <p:spPr>
          <a:xfrm>
            <a:off x="139525" y="165275"/>
            <a:ext cx="3785100" cy="12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solidFill>
                  <a:srgbClr val="418FFF"/>
                </a:solidFill>
                <a:latin typeface="Roboto Black"/>
                <a:ea typeface="Roboto Black"/>
                <a:cs typeface="Roboto Black"/>
                <a:sym typeface="Roboto Black"/>
              </a:rPr>
              <a:t>Boussole de la transition</a:t>
            </a:r>
            <a:endParaRPr sz="2300">
              <a:solidFill>
                <a:srgbClr val="418FFF"/>
              </a:solidFill>
              <a:latin typeface="Roboto Black"/>
              <a:ea typeface="Roboto Black"/>
              <a:cs typeface="Roboto Black"/>
              <a:sym typeface="Roboto Black"/>
            </a:endParaRPr>
          </a:p>
          <a:p>
            <a:pPr marL="0" lvl="0" indent="0" algn="l" rtl="0">
              <a:spcBef>
                <a:spcPts val="0"/>
              </a:spcBef>
              <a:spcAft>
                <a:spcPts val="0"/>
              </a:spcAft>
              <a:buNone/>
            </a:pPr>
            <a:endParaRPr sz="2200">
              <a:solidFill>
                <a:schemeClr val="dk1"/>
              </a:solidFill>
              <a:latin typeface="Roboto"/>
              <a:ea typeface="Roboto"/>
              <a:cs typeface="Roboto"/>
              <a:sym typeface="Roboto"/>
            </a:endParaRPr>
          </a:p>
          <a:p>
            <a:pPr marL="0" lvl="0" indent="0" algn="l" rtl="0">
              <a:spcBef>
                <a:spcPts val="0"/>
              </a:spcBef>
              <a:spcAft>
                <a:spcPts val="0"/>
              </a:spcAft>
              <a:buNone/>
            </a:pPr>
            <a:endParaRPr sz="2200">
              <a:solidFill>
                <a:schemeClr val="dk1"/>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1"/>
          <p:cNvSpPr/>
          <p:nvPr/>
        </p:nvSpPr>
        <p:spPr>
          <a:xfrm>
            <a:off x="384100" y="4057767"/>
            <a:ext cx="1066478" cy="624857"/>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lt1"/>
                </a:solidFill>
                <a:latin typeface="Roboto"/>
                <a:ea typeface="Roboto"/>
                <a:cs typeface="Roboto"/>
                <a:sym typeface="Roboto"/>
              </a:rPr>
              <a:t>Philanthropie</a:t>
            </a:r>
            <a:endParaRPr sz="1100">
              <a:solidFill>
                <a:schemeClr val="lt1"/>
              </a:solidFill>
              <a:latin typeface="Roboto"/>
              <a:ea typeface="Roboto"/>
              <a:cs typeface="Roboto"/>
              <a:sym typeface="Roboto"/>
            </a:endParaRPr>
          </a:p>
        </p:txBody>
      </p:sp>
      <p:sp>
        <p:nvSpPr>
          <p:cNvPr id="363" name="Google Shape;363;p51"/>
          <p:cNvSpPr/>
          <p:nvPr/>
        </p:nvSpPr>
        <p:spPr>
          <a:xfrm>
            <a:off x="1758000" y="4063117"/>
            <a:ext cx="1066478" cy="624857"/>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sz="1100" dirty="0">
                <a:solidFill>
                  <a:schemeClr val="lt1"/>
                </a:solidFill>
                <a:latin typeface="Roboto"/>
                <a:ea typeface="Roboto"/>
                <a:cs typeface="Roboto"/>
                <a:sym typeface="Roboto"/>
              </a:rPr>
              <a:t>Solutions marchandes</a:t>
            </a:r>
            <a:endParaRPr sz="1100" dirty="0">
              <a:solidFill>
                <a:schemeClr val="lt1"/>
              </a:solidFill>
              <a:latin typeface="Roboto"/>
              <a:ea typeface="Roboto"/>
              <a:cs typeface="Roboto"/>
              <a:sym typeface="Roboto"/>
            </a:endParaRPr>
          </a:p>
        </p:txBody>
      </p:sp>
      <p:sp>
        <p:nvSpPr>
          <p:cNvPr id="364" name="Google Shape;364;p51"/>
          <p:cNvSpPr/>
          <p:nvPr/>
        </p:nvSpPr>
        <p:spPr>
          <a:xfrm>
            <a:off x="3194825" y="4063117"/>
            <a:ext cx="1170780" cy="624857"/>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sz="1100">
                <a:solidFill>
                  <a:schemeClr val="lt1"/>
                </a:solidFill>
                <a:latin typeface="Roboto"/>
                <a:ea typeface="Roboto"/>
                <a:cs typeface="Roboto"/>
                <a:sym typeface="Roboto"/>
              </a:rPr>
              <a:t>Décroissance</a:t>
            </a:r>
            <a:endParaRPr sz="1100">
              <a:solidFill>
                <a:schemeClr val="lt1"/>
              </a:solidFill>
              <a:latin typeface="Roboto"/>
              <a:ea typeface="Roboto"/>
              <a:cs typeface="Roboto"/>
              <a:sym typeface="Roboto"/>
            </a:endParaRPr>
          </a:p>
        </p:txBody>
      </p:sp>
      <p:sp>
        <p:nvSpPr>
          <p:cNvPr id="365" name="Google Shape;365;p51"/>
          <p:cNvSpPr/>
          <p:nvPr/>
        </p:nvSpPr>
        <p:spPr>
          <a:xfrm>
            <a:off x="4631650" y="4063117"/>
            <a:ext cx="1232494" cy="624857"/>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sz="1100">
                <a:solidFill>
                  <a:schemeClr val="lt1"/>
                </a:solidFill>
                <a:latin typeface="Roboto"/>
                <a:ea typeface="Roboto"/>
                <a:cs typeface="Roboto"/>
                <a:sym typeface="Roboto"/>
              </a:rPr>
              <a:t>Alliance avec les institutions</a:t>
            </a:r>
            <a:endParaRPr sz="1100">
              <a:solidFill>
                <a:schemeClr val="lt1"/>
              </a:solidFill>
              <a:latin typeface="Roboto"/>
              <a:ea typeface="Roboto"/>
              <a:cs typeface="Roboto"/>
              <a:sym typeface="Roboto"/>
            </a:endParaRPr>
          </a:p>
        </p:txBody>
      </p:sp>
      <p:sp>
        <p:nvSpPr>
          <p:cNvPr id="366" name="Google Shape;366;p51"/>
          <p:cNvSpPr/>
          <p:nvPr/>
        </p:nvSpPr>
        <p:spPr>
          <a:xfrm>
            <a:off x="7489125" y="4057767"/>
            <a:ext cx="1066478" cy="624857"/>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sz="1100">
                <a:solidFill>
                  <a:schemeClr val="lt1"/>
                </a:solidFill>
                <a:latin typeface="Roboto"/>
                <a:ea typeface="Roboto"/>
                <a:cs typeface="Roboto"/>
                <a:sym typeface="Roboto"/>
              </a:rPr>
              <a:t>Changer le système de l’intérieur</a:t>
            </a:r>
            <a:endParaRPr sz="1100">
              <a:solidFill>
                <a:schemeClr val="lt1"/>
              </a:solidFill>
              <a:latin typeface="Roboto"/>
              <a:ea typeface="Roboto"/>
              <a:cs typeface="Roboto"/>
              <a:sym typeface="Roboto"/>
            </a:endParaRPr>
          </a:p>
        </p:txBody>
      </p:sp>
      <p:sp>
        <p:nvSpPr>
          <p:cNvPr id="367" name="Google Shape;367;p51"/>
          <p:cNvSpPr/>
          <p:nvPr/>
        </p:nvSpPr>
        <p:spPr>
          <a:xfrm>
            <a:off x="6136588" y="4063117"/>
            <a:ext cx="1066478" cy="624857"/>
          </a:xfrm>
          <a:prstGeom prst="foldedCorner">
            <a:avLst>
              <a:gd name="adj" fmla="val 16667"/>
            </a:avLst>
          </a:prstGeom>
          <a:solidFill>
            <a:srgbClr val="0039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sz="1100">
                <a:solidFill>
                  <a:schemeClr val="lt1"/>
                </a:solidFill>
                <a:latin typeface="Roboto"/>
                <a:ea typeface="Roboto"/>
                <a:cs typeface="Roboto"/>
                <a:sym typeface="Roboto"/>
              </a:rPr>
              <a:t>Agir dans les marges</a:t>
            </a:r>
            <a:endParaRPr sz="1100">
              <a:solidFill>
                <a:schemeClr val="lt1"/>
              </a:solidFill>
              <a:latin typeface="Roboto"/>
              <a:ea typeface="Roboto"/>
              <a:cs typeface="Roboto"/>
              <a:sym typeface="Roboto"/>
            </a:endParaRPr>
          </a:p>
        </p:txBody>
      </p:sp>
      <p:cxnSp>
        <p:nvCxnSpPr>
          <p:cNvPr id="368" name="Google Shape;368;p51"/>
          <p:cNvCxnSpPr/>
          <p:nvPr/>
        </p:nvCxnSpPr>
        <p:spPr>
          <a:xfrm>
            <a:off x="2070200" y="2381550"/>
            <a:ext cx="5025600" cy="0"/>
          </a:xfrm>
          <a:prstGeom prst="straightConnector1">
            <a:avLst/>
          </a:prstGeom>
          <a:noFill/>
          <a:ln w="38100" cap="flat" cmpd="sng">
            <a:solidFill>
              <a:srgbClr val="555555"/>
            </a:solidFill>
            <a:prstDash val="solid"/>
            <a:round/>
            <a:headEnd type="triangle" w="med" len="med"/>
            <a:tailEnd type="triangle" w="med" len="med"/>
          </a:ln>
        </p:spPr>
      </p:cxnSp>
      <p:sp>
        <p:nvSpPr>
          <p:cNvPr id="369" name="Google Shape;369;p51"/>
          <p:cNvSpPr txBox="1"/>
          <p:nvPr/>
        </p:nvSpPr>
        <p:spPr>
          <a:xfrm>
            <a:off x="7210625" y="2150700"/>
            <a:ext cx="1933200" cy="93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a:solidFill>
                  <a:srgbClr val="00394C"/>
                </a:solidFill>
                <a:highlight>
                  <a:srgbClr val="CCCCCC"/>
                </a:highlight>
                <a:latin typeface="Roboto"/>
                <a:ea typeface="Roboto"/>
                <a:cs typeface="Roboto"/>
                <a:sym typeface="Roboto"/>
              </a:rPr>
              <a:t>Critique</a:t>
            </a:r>
            <a:r>
              <a:rPr lang="fr" sz="1800">
                <a:solidFill>
                  <a:srgbClr val="00394C"/>
                </a:solidFill>
                <a:latin typeface="Roboto"/>
                <a:ea typeface="Roboto"/>
                <a:cs typeface="Roboto"/>
                <a:sym typeface="Roboto"/>
              </a:rPr>
              <a:t> </a:t>
            </a:r>
            <a:endParaRPr sz="18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endParaRPr sz="13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r>
              <a:rPr lang="fr" sz="1300">
                <a:solidFill>
                  <a:srgbClr val="00394C"/>
                </a:solidFill>
                <a:latin typeface="Roboto"/>
                <a:ea typeface="Roboto"/>
                <a:cs typeface="Roboto"/>
                <a:sym typeface="Roboto"/>
              </a:rPr>
              <a:t>(renoncer et bifurquer) </a:t>
            </a:r>
            <a:endParaRPr sz="1300">
              <a:solidFill>
                <a:srgbClr val="00394C"/>
              </a:solidFill>
              <a:latin typeface="Roboto"/>
              <a:ea typeface="Roboto"/>
              <a:cs typeface="Roboto"/>
              <a:sym typeface="Roboto"/>
            </a:endParaRPr>
          </a:p>
        </p:txBody>
      </p:sp>
      <p:sp>
        <p:nvSpPr>
          <p:cNvPr id="370" name="Google Shape;370;p51"/>
          <p:cNvSpPr txBox="1"/>
          <p:nvPr/>
        </p:nvSpPr>
        <p:spPr>
          <a:xfrm>
            <a:off x="2242238" y="1005600"/>
            <a:ext cx="46119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 sz="1800" b="1">
                <a:solidFill>
                  <a:srgbClr val="00394C"/>
                </a:solidFill>
                <a:latin typeface="Roboto"/>
                <a:ea typeface="Roboto"/>
                <a:cs typeface="Roboto"/>
                <a:sym typeface="Roboto"/>
              </a:rPr>
              <a:t>Rapport au capitalisme </a:t>
            </a:r>
            <a:endParaRPr sz="2100">
              <a:solidFill>
                <a:srgbClr val="00394C"/>
              </a:solidFill>
              <a:latin typeface="Roboto"/>
              <a:ea typeface="Roboto"/>
              <a:cs typeface="Roboto"/>
              <a:sym typeface="Roboto"/>
            </a:endParaRPr>
          </a:p>
        </p:txBody>
      </p:sp>
      <p:sp>
        <p:nvSpPr>
          <p:cNvPr id="371" name="Google Shape;371;p51"/>
          <p:cNvSpPr txBox="1"/>
          <p:nvPr/>
        </p:nvSpPr>
        <p:spPr>
          <a:xfrm>
            <a:off x="314550" y="2150700"/>
            <a:ext cx="1854900" cy="124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800">
                <a:solidFill>
                  <a:srgbClr val="00394C"/>
                </a:solidFill>
                <a:highlight>
                  <a:srgbClr val="CCCCCC"/>
                </a:highlight>
                <a:latin typeface="Roboto"/>
                <a:ea typeface="Roboto"/>
                <a:cs typeface="Roboto"/>
                <a:sym typeface="Roboto"/>
              </a:rPr>
              <a:t>Conciliant</a:t>
            </a:r>
            <a:r>
              <a:rPr lang="fr" sz="1800">
                <a:solidFill>
                  <a:srgbClr val="00394C"/>
                </a:solidFill>
                <a:latin typeface="Roboto"/>
                <a:ea typeface="Roboto"/>
                <a:cs typeface="Roboto"/>
                <a:sym typeface="Roboto"/>
              </a:rPr>
              <a:t> </a:t>
            </a:r>
            <a:endParaRPr sz="18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endParaRPr sz="13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r>
              <a:rPr lang="fr" sz="1300">
                <a:solidFill>
                  <a:srgbClr val="00394C"/>
                </a:solidFill>
                <a:latin typeface="Roboto"/>
                <a:ea typeface="Roboto"/>
                <a:cs typeface="Roboto"/>
                <a:sym typeface="Roboto"/>
              </a:rPr>
              <a:t>(concilier et améliorer)</a:t>
            </a:r>
            <a:endParaRPr sz="1300">
              <a:solidFill>
                <a:srgbClr val="00394C"/>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rgbClr val="00394C"/>
              </a:solidFill>
              <a:latin typeface="Roboto"/>
              <a:ea typeface="Roboto"/>
              <a:cs typeface="Roboto"/>
              <a:sym typeface="Roboto"/>
            </a:endParaRPr>
          </a:p>
        </p:txBody>
      </p:sp>
      <p:sp>
        <p:nvSpPr>
          <p:cNvPr id="372" name="Google Shape;372;p51"/>
          <p:cNvSpPr txBox="1"/>
          <p:nvPr/>
        </p:nvSpPr>
        <p:spPr>
          <a:xfrm>
            <a:off x="139525" y="165275"/>
            <a:ext cx="3785100" cy="12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solidFill>
                  <a:srgbClr val="418FFF"/>
                </a:solidFill>
                <a:latin typeface="Roboto Black"/>
                <a:ea typeface="Roboto Black"/>
                <a:cs typeface="Roboto Black"/>
                <a:sym typeface="Roboto Black"/>
              </a:rPr>
              <a:t>Boussole de la transition</a:t>
            </a:r>
            <a:endParaRPr sz="2300">
              <a:solidFill>
                <a:srgbClr val="418FFF"/>
              </a:solidFill>
              <a:latin typeface="Roboto Black"/>
              <a:ea typeface="Roboto Black"/>
              <a:cs typeface="Roboto Black"/>
              <a:sym typeface="Roboto Black"/>
            </a:endParaRPr>
          </a:p>
          <a:p>
            <a:pPr marL="0" lvl="0" indent="0" algn="l" rtl="0">
              <a:spcBef>
                <a:spcPts val="0"/>
              </a:spcBef>
              <a:spcAft>
                <a:spcPts val="0"/>
              </a:spcAft>
              <a:buNone/>
            </a:pPr>
            <a:endParaRPr sz="2200">
              <a:solidFill>
                <a:schemeClr val="dk1"/>
              </a:solidFill>
              <a:latin typeface="Roboto"/>
              <a:ea typeface="Roboto"/>
              <a:cs typeface="Roboto"/>
              <a:sym typeface="Roboto"/>
            </a:endParaRPr>
          </a:p>
          <a:p>
            <a:pPr marL="0" lvl="0" indent="0" algn="l" rtl="0">
              <a:spcBef>
                <a:spcPts val="0"/>
              </a:spcBef>
              <a:spcAft>
                <a:spcPts val="0"/>
              </a:spcAft>
              <a:buNone/>
            </a:pPr>
            <a:endParaRPr sz="2200">
              <a:solidFill>
                <a:schemeClr val="dk1"/>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grpSp>
        <p:nvGrpSpPr>
          <p:cNvPr id="377" name="Google Shape;377;p52"/>
          <p:cNvGrpSpPr/>
          <p:nvPr/>
        </p:nvGrpSpPr>
        <p:grpSpPr>
          <a:xfrm>
            <a:off x="2123041" y="165278"/>
            <a:ext cx="7021294" cy="4688250"/>
            <a:chOff x="1251932" y="323793"/>
            <a:chExt cx="8975194" cy="6320100"/>
          </a:xfrm>
        </p:grpSpPr>
        <p:sp>
          <p:nvSpPr>
            <p:cNvPr id="378" name="Google Shape;378;p52"/>
            <p:cNvSpPr txBox="1"/>
            <p:nvPr/>
          </p:nvSpPr>
          <p:spPr>
            <a:xfrm>
              <a:off x="8581326" y="3244334"/>
              <a:ext cx="1645800" cy="705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
                  <a:highlight>
                    <a:srgbClr val="CFE2F3"/>
                  </a:highlight>
                  <a:latin typeface="Calibri"/>
                  <a:ea typeface="Calibri"/>
                  <a:cs typeface="Calibri"/>
                  <a:sym typeface="Calibri"/>
                </a:rPr>
                <a:t>Leviers </a:t>
              </a:r>
              <a:r>
                <a:rPr lang="fr" b="1">
                  <a:solidFill>
                    <a:srgbClr val="000000"/>
                  </a:solidFill>
                  <a:highlight>
                    <a:srgbClr val="CFE2F3"/>
                  </a:highlight>
                  <a:latin typeface="Calibri"/>
                  <a:ea typeface="Calibri"/>
                  <a:cs typeface="Calibri"/>
                  <a:sym typeface="Calibri"/>
                </a:rPr>
                <a:t>Technocentrés</a:t>
              </a:r>
              <a:endParaRPr sz="1000">
                <a:highlight>
                  <a:srgbClr val="CFE2F3"/>
                </a:highlight>
              </a:endParaRPr>
            </a:p>
          </p:txBody>
        </p:sp>
        <p:sp>
          <p:nvSpPr>
            <p:cNvPr id="379" name="Google Shape;379;p52"/>
            <p:cNvSpPr txBox="1"/>
            <p:nvPr/>
          </p:nvSpPr>
          <p:spPr>
            <a:xfrm>
              <a:off x="1251932" y="3273733"/>
              <a:ext cx="1523100" cy="705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
                  <a:highlight>
                    <a:srgbClr val="CFE2F3"/>
                  </a:highlight>
                  <a:latin typeface="Calibri"/>
                  <a:ea typeface="Calibri"/>
                  <a:cs typeface="Calibri"/>
                  <a:sym typeface="Calibri"/>
                </a:rPr>
                <a:t>Leviers </a:t>
              </a:r>
              <a:r>
                <a:rPr lang="fr" b="1">
                  <a:solidFill>
                    <a:srgbClr val="000000"/>
                  </a:solidFill>
                  <a:highlight>
                    <a:srgbClr val="CFE2F3"/>
                  </a:highlight>
                  <a:latin typeface="Calibri"/>
                  <a:ea typeface="Calibri"/>
                  <a:cs typeface="Calibri"/>
                  <a:sym typeface="Calibri"/>
                </a:rPr>
                <a:t>Sociocentrés</a:t>
              </a:r>
              <a:endParaRPr sz="1000" b="1">
                <a:highlight>
                  <a:srgbClr val="CFE2F3"/>
                </a:highlight>
              </a:endParaRPr>
            </a:p>
          </p:txBody>
        </p:sp>
        <p:sp>
          <p:nvSpPr>
            <p:cNvPr id="380" name="Google Shape;380;p52"/>
            <p:cNvSpPr txBox="1"/>
            <p:nvPr/>
          </p:nvSpPr>
          <p:spPr>
            <a:xfrm>
              <a:off x="3252153" y="323793"/>
              <a:ext cx="2432400" cy="414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
                  <a:highlight>
                    <a:srgbClr val="D9D2E9"/>
                  </a:highlight>
                  <a:latin typeface="Calibri"/>
                  <a:ea typeface="Calibri"/>
                  <a:cs typeface="Calibri"/>
                  <a:sym typeface="Calibri"/>
                </a:rPr>
                <a:t>Échelle </a:t>
              </a:r>
              <a:r>
                <a:rPr lang="fr" b="1">
                  <a:highlight>
                    <a:srgbClr val="D9D2E9"/>
                  </a:highlight>
                  <a:latin typeface="Calibri"/>
                  <a:ea typeface="Calibri"/>
                  <a:cs typeface="Calibri"/>
                  <a:sym typeface="Calibri"/>
                </a:rPr>
                <a:t>générale</a:t>
              </a:r>
              <a:endParaRPr sz="1000" b="1">
                <a:highlight>
                  <a:srgbClr val="D9D2E9"/>
                </a:highlight>
              </a:endParaRPr>
            </a:p>
          </p:txBody>
        </p:sp>
        <p:sp>
          <p:nvSpPr>
            <p:cNvPr id="381" name="Google Shape;381;p52"/>
            <p:cNvSpPr txBox="1"/>
            <p:nvPr/>
          </p:nvSpPr>
          <p:spPr>
            <a:xfrm>
              <a:off x="5735669" y="6228993"/>
              <a:ext cx="1982100" cy="414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
                  <a:highlight>
                    <a:srgbClr val="D9D2E9"/>
                  </a:highlight>
                  <a:latin typeface="Calibri"/>
                  <a:ea typeface="Calibri"/>
                  <a:cs typeface="Calibri"/>
                  <a:sym typeface="Calibri"/>
                </a:rPr>
                <a:t>Échelle </a:t>
              </a:r>
              <a:r>
                <a:rPr lang="fr" b="1">
                  <a:highlight>
                    <a:srgbClr val="D9D2E9"/>
                  </a:highlight>
                  <a:latin typeface="Calibri"/>
                  <a:ea typeface="Calibri"/>
                  <a:cs typeface="Calibri"/>
                  <a:sym typeface="Calibri"/>
                </a:rPr>
                <a:t>locale</a:t>
              </a:r>
              <a:endParaRPr sz="1000" b="1">
                <a:highlight>
                  <a:srgbClr val="D9D2E9"/>
                </a:highlight>
              </a:endParaRPr>
            </a:p>
          </p:txBody>
        </p:sp>
        <p:sp>
          <p:nvSpPr>
            <p:cNvPr id="382" name="Google Shape;382;p52"/>
            <p:cNvSpPr txBox="1"/>
            <p:nvPr/>
          </p:nvSpPr>
          <p:spPr>
            <a:xfrm>
              <a:off x="8077671" y="1116750"/>
              <a:ext cx="1929900" cy="705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
                  <a:highlight>
                    <a:srgbClr val="FFF2CC"/>
                  </a:highlight>
                  <a:latin typeface="Calibri"/>
                  <a:ea typeface="Calibri"/>
                  <a:cs typeface="Calibri"/>
                  <a:sym typeface="Calibri"/>
                </a:rPr>
                <a:t>Finalité de </a:t>
              </a:r>
              <a:r>
                <a:rPr lang="fr" b="1">
                  <a:solidFill>
                    <a:srgbClr val="000000"/>
                  </a:solidFill>
                  <a:highlight>
                    <a:srgbClr val="FFF2CC"/>
                  </a:highlight>
                  <a:latin typeface="Calibri"/>
                  <a:ea typeface="Calibri"/>
                  <a:cs typeface="Calibri"/>
                  <a:sym typeface="Calibri"/>
                </a:rPr>
                <a:t>Carboneutralité</a:t>
              </a:r>
              <a:endParaRPr sz="1000" b="1">
                <a:highlight>
                  <a:srgbClr val="FFF2CC"/>
                </a:highlight>
              </a:endParaRPr>
            </a:p>
          </p:txBody>
        </p:sp>
        <p:sp>
          <p:nvSpPr>
            <p:cNvPr id="383" name="Google Shape;383;p52"/>
            <p:cNvSpPr txBox="1"/>
            <p:nvPr/>
          </p:nvSpPr>
          <p:spPr>
            <a:xfrm>
              <a:off x="1408642" y="5201768"/>
              <a:ext cx="1843500" cy="705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
                  <a:highlight>
                    <a:srgbClr val="FFF2CC"/>
                  </a:highlight>
                  <a:latin typeface="Calibri"/>
                  <a:ea typeface="Calibri"/>
                  <a:cs typeface="Calibri"/>
                  <a:sym typeface="Calibri"/>
                </a:rPr>
                <a:t>Finalité de </a:t>
              </a:r>
              <a:r>
                <a:rPr lang="fr" b="1">
                  <a:solidFill>
                    <a:srgbClr val="000000"/>
                  </a:solidFill>
                  <a:highlight>
                    <a:srgbClr val="FFF2CC"/>
                  </a:highlight>
                  <a:latin typeface="Calibri"/>
                  <a:ea typeface="Calibri"/>
                  <a:cs typeface="Calibri"/>
                  <a:sym typeface="Calibri"/>
                </a:rPr>
                <a:t>Justice sociale</a:t>
              </a:r>
              <a:endParaRPr sz="1000" b="1">
                <a:highlight>
                  <a:srgbClr val="FFF2CC"/>
                </a:highlight>
              </a:endParaRPr>
            </a:p>
          </p:txBody>
        </p:sp>
        <p:sp>
          <p:nvSpPr>
            <p:cNvPr id="384" name="Google Shape;384;p52"/>
            <p:cNvSpPr txBox="1"/>
            <p:nvPr/>
          </p:nvSpPr>
          <p:spPr>
            <a:xfrm>
              <a:off x="7979628" y="5094606"/>
              <a:ext cx="1576500" cy="41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
                  <a:solidFill>
                    <a:srgbClr val="000000"/>
                  </a:solidFill>
                  <a:highlight>
                    <a:srgbClr val="D9EAD3"/>
                  </a:highlight>
                  <a:latin typeface="Calibri"/>
                  <a:ea typeface="Calibri"/>
                  <a:cs typeface="Calibri"/>
                  <a:sym typeface="Calibri"/>
                </a:rPr>
                <a:t>Écocentré</a:t>
              </a:r>
              <a:endParaRPr sz="1000">
                <a:highlight>
                  <a:srgbClr val="D9EAD3"/>
                </a:highlight>
              </a:endParaRPr>
            </a:p>
          </p:txBody>
        </p:sp>
        <p:sp>
          <p:nvSpPr>
            <p:cNvPr id="385" name="Google Shape;385;p52"/>
            <p:cNvSpPr txBox="1"/>
            <p:nvPr/>
          </p:nvSpPr>
          <p:spPr>
            <a:xfrm>
              <a:off x="1339334" y="1437457"/>
              <a:ext cx="1982100" cy="414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
                  <a:solidFill>
                    <a:srgbClr val="222222"/>
                  </a:solidFill>
                  <a:highlight>
                    <a:srgbClr val="D9EAD3"/>
                  </a:highlight>
                  <a:latin typeface="Calibri"/>
                  <a:ea typeface="Calibri"/>
                  <a:cs typeface="Calibri"/>
                  <a:sym typeface="Calibri"/>
                </a:rPr>
                <a:t>Anthropocentré</a:t>
              </a:r>
              <a:endParaRPr sz="1000">
                <a:solidFill>
                  <a:srgbClr val="222222"/>
                </a:solidFill>
                <a:highlight>
                  <a:srgbClr val="D9EAD3"/>
                </a:highlight>
              </a:endParaRPr>
            </a:p>
          </p:txBody>
        </p:sp>
        <p:grpSp>
          <p:nvGrpSpPr>
            <p:cNvPr id="386" name="Google Shape;386;p52"/>
            <p:cNvGrpSpPr/>
            <p:nvPr/>
          </p:nvGrpSpPr>
          <p:grpSpPr>
            <a:xfrm>
              <a:off x="2787732" y="725393"/>
              <a:ext cx="5793600" cy="5450712"/>
              <a:chOff x="2787732" y="725393"/>
              <a:chExt cx="5793600" cy="5450712"/>
            </a:xfrm>
          </p:grpSpPr>
          <p:cxnSp>
            <p:nvCxnSpPr>
              <p:cNvPr id="387" name="Google Shape;387;p52"/>
              <p:cNvCxnSpPr>
                <a:stCxn id="388" idx="6"/>
                <a:endCxn id="388" idx="1"/>
              </p:cNvCxnSpPr>
              <p:nvPr/>
            </p:nvCxnSpPr>
            <p:spPr>
              <a:xfrm>
                <a:off x="2787732" y="3450749"/>
                <a:ext cx="5793600" cy="0"/>
              </a:xfrm>
              <a:prstGeom prst="straightConnector1">
                <a:avLst/>
              </a:prstGeom>
              <a:noFill/>
              <a:ln w="19050" cap="flat" cmpd="sng">
                <a:solidFill>
                  <a:srgbClr val="A5A5A5"/>
                </a:solidFill>
                <a:prstDash val="solid"/>
                <a:miter lim="800000"/>
                <a:headEnd type="none" w="sm" len="sm"/>
                <a:tailEnd type="none" w="sm" len="sm"/>
              </a:ln>
            </p:spPr>
          </p:cxnSp>
          <p:cxnSp>
            <p:nvCxnSpPr>
              <p:cNvPr id="389" name="Google Shape;389;p52"/>
              <p:cNvCxnSpPr>
                <a:stCxn id="388" idx="5"/>
                <a:endCxn id="388" idx="0"/>
              </p:cNvCxnSpPr>
              <p:nvPr/>
            </p:nvCxnSpPr>
            <p:spPr>
              <a:xfrm rot="10800000" flipH="1">
                <a:off x="3340972" y="1766404"/>
                <a:ext cx="4687200" cy="3368700"/>
              </a:xfrm>
              <a:prstGeom prst="straightConnector1">
                <a:avLst/>
              </a:prstGeom>
              <a:noFill/>
              <a:ln w="19050" cap="flat" cmpd="sng">
                <a:solidFill>
                  <a:srgbClr val="A5A5A5"/>
                </a:solidFill>
                <a:prstDash val="solid"/>
                <a:miter lim="800000"/>
                <a:headEnd type="none" w="sm" len="sm"/>
                <a:tailEnd type="none" w="sm" len="sm"/>
              </a:ln>
            </p:spPr>
          </p:cxnSp>
          <p:cxnSp>
            <p:nvCxnSpPr>
              <p:cNvPr id="390" name="Google Shape;390;p52"/>
              <p:cNvCxnSpPr>
                <a:stCxn id="388" idx="8"/>
                <a:endCxn id="388" idx="3"/>
              </p:cNvCxnSpPr>
              <p:nvPr/>
            </p:nvCxnSpPr>
            <p:spPr>
              <a:xfrm>
                <a:off x="4789372" y="725405"/>
                <a:ext cx="1790400" cy="5450700"/>
              </a:xfrm>
              <a:prstGeom prst="straightConnector1">
                <a:avLst/>
              </a:prstGeom>
              <a:noFill/>
              <a:ln w="19050" cap="flat" cmpd="sng">
                <a:solidFill>
                  <a:srgbClr val="A5A5A5"/>
                </a:solidFill>
                <a:prstDash val="solid"/>
                <a:miter lim="800000"/>
                <a:headEnd type="none" w="sm" len="sm"/>
                <a:tailEnd type="none" w="sm" len="sm"/>
              </a:ln>
            </p:spPr>
          </p:cxnSp>
          <p:cxnSp>
            <p:nvCxnSpPr>
              <p:cNvPr id="391" name="Google Shape;391;p52"/>
              <p:cNvCxnSpPr>
                <a:stCxn id="388" idx="4"/>
                <a:endCxn id="388" idx="9"/>
              </p:cNvCxnSpPr>
              <p:nvPr/>
            </p:nvCxnSpPr>
            <p:spPr>
              <a:xfrm rot="10800000" flipH="1">
                <a:off x="4789372" y="725393"/>
                <a:ext cx="1790400" cy="5450700"/>
              </a:xfrm>
              <a:prstGeom prst="straightConnector1">
                <a:avLst/>
              </a:prstGeom>
              <a:noFill/>
              <a:ln w="19050" cap="flat" cmpd="sng">
                <a:solidFill>
                  <a:srgbClr val="A5A5A5"/>
                </a:solidFill>
                <a:prstDash val="solid"/>
                <a:miter lim="800000"/>
                <a:headEnd type="none" w="sm" len="sm"/>
                <a:tailEnd type="none" w="sm" len="sm"/>
              </a:ln>
            </p:spPr>
          </p:cxnSp>
          <p:sp>
            <p:nvSpPr>
              <p:cNvPr id="388" name="Google Shape;388;p52"/>
              <p:cNvSpPr/>
              <p:nvPr/>
            </p:nvSpPr>
            <p:spPr>
              <a:xfrm>
                <a:off x="2787732" y="725399"/>
                <a:ext cx="5793600" cy="5450700"/>
              </a:xfrm>
              <a:prstGeom prst="decagon">
                <a:avLst>
                  <a:gd name="vf" fmla="val 105146"/>
                </a:avLst>
              </a:prstGeom>
              <a:noFill/>
              <a:ln w="1905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cxnSp>
            <p:nvCxnSpPr>
              <p:cNvPr id="392" name="Google Shape;392;p52"/>
              <p:cNvCxnSpPr>
                <a:stCxn id="388" idx="7"/>
                <a:endCxn id="388" idx="2"/>
              </p:cNvCxnSpPr>
              <p:nvPr/>
            </p:nvCxnSpPr>
            <p:spPr>
              <a:xfrm>
                <a:off x="3340972" y="1766394"/>
                <a:ext cx="4687200" cy="3368700"/>
              </a:xfrm>
              <a:prstGeom prst="straightConnector1">
                <a:avLst/>
              </a:prstGeom>
              <a:noFill/>
              <a:ln w="19050" cap="flat" cmpd="sng">
                <a:solidFill>
                  <a:srgbClr val="27AE60"/>
                </a:solidFill>
                <a:prstDash val="solid"/>
                <a:miter lim="800000"/>
                <a:headEnd type="none" w="sm" len="sm"/>
                <a:tailEnd type="none" w="sm" len="sm"/>
              </a:ln>
            </p:spPr>
          </p:cxnSp>
          <p:sp>
            <p:nvSpPr>
              <p:cNvPr id="393" name="Google Shape;393;p52"/>
              <p:cNvSpPr/>
              <p:nvPr/>
            </p:nvSpPr>
            <p:spPr>
              <a:xfrm>
                <a:off x="4727447" y="2550538"/>
                <a:ext cx="1929900" cy="1815600"/>
              </a:xfrm>
              <a:prstGeom prst="decagon">
                <a:avLst>
                  <a:gd name="vf" fmla="val 105146"/>
                </a:avLst>
              </a:prstGeom>
              <a:noFill/>
              <a:ln w="1905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52"/>
              <p:cNvSpPr/>
              <p:nvPr/>
            </p:nvSpPr>
            <p:spPr>
              <a:xfrm>
                <a:off x="3831450" y="1686963"/>
                <a:ext cx="3736200" cy="3514800"/>
              </a:xfrm>
              <a:prstGeom prst="decagon">
                <a:avLst>
                  <a:gd name="vf" fmla="val 105146"/>
                </a:avLst>
              </a:prstGeom>
              <a:noFill/>
              <a:ln w="1905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grpSp>
        <p:sp>
          <p:nvSpPr>
            <p:cNvPr id="395" name="Google Shape;395;p52"/>
            <p:cNvSpPr txBox="1"/>
            <p:nvPr/>
          </p:nvSpPr>
          <p:spPr>
            <a:xfrm>
              <a:off x="5975561" y="323802"/>
              <a:ext cx="2102100" cy="414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
                  <a:solidFill>
                    <a:srgbClr val="000000"/>
                  </a:solidFill>
                  <a:highlight>
                    <a:schemeClr val="lt2"/>
                  </a:highlight>
                  <a:latin typeface="Calibri"/>
                  <a:ea typeface="Calibri"/>
                  <a:cs typeface="Calibri"/>
                  <a:sym typeface="Calibri"/>
                </a:rPr>
                <a:t>Conciliant</a:t>
              </a:r>
              <a:endParaRPr sz="1000">
                <a:highlight>
                  <a:schemeClr val="lt2"/>
                </a:highlight>
              </a:endParaRPr>
            </a:p>
          </p:txBody>
        </p:sp>
        <p:sp>
          <p:nvSpPr>
            <p:cNvPr id="396" name="Google Shape;396;p52"/>
            <p:cNvSpPr txBox="1"/>
            <p:nvPr/>
          </p:nvSpPr>
          <p:spPr>
            <a:xfrm>
              <a:off x="3711742" y="6200605"/>
              <a:ext cx="1843500" cy="414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
                  <a:solidFill>
                    <a:srgbClr val="000000"/>
                  </a:solidFill>
                  <a:highlight>
                    <a:schemeClr val="lt2"/>
                  </a:highlight>
                  <a:latin typeface="Calibri"/>
                  <a:ea typeface="Calibri"/>
                  <a:cs typeface="Calibri"/>
                  <a:sym typeface="Calibri"/>
                </a:rPr>
                <a:t>Critique</a:t>
              </a:r>
              <a:endParaRPr sz="1000">
                <a:highlight>
                  <a:schemeClr val="lt2"/>
                </a:highlight>
              </a:endParaRPr>
            </a:p>
          </p:txBody>
        </p:sp>
      </p:grpSp>
      <p:cxnSp>
        <p:nvCxnSpPr>
          <p:cNvPr id="397" name="Google Shape;397;p52"/>
          <p:cNvCxnSpPr>
            <a:stCxn id="388" idx="6"/>
            <a:endCxn id="388" idx="1"/>
          </p:cNvCxnSpPr>
          <p:nvPr/>
        </p:nvCxnSpPr>
        <p:spPr>
          <a:xfrm>
            <a:off x="3324497" y="2484854"/>
            <a:ext cx="4532400" cy="0"/>
          </a:xfrm>
          <a:prstGeom prst="straightConnector1">
            <a:avLst/>
          </a:prstGeom>
          <a:noFill/>
          <a:ln w="19050" cap="flat" cmpd="sng">
            <a:solidFill>
              <a:srgbClr val="4A86E8"/>
            </a:solidFill>
            <a:prstDash val="solid"/>
            <a:round/>
            <a:headEnd type="none" w="med" len="med"/>
            <a:tailEnd type="none" w="med" len="med"/>
          </a:ln>
        </p:spPr>
      </p:cxnSp>
      <p:cxnSp>
        <p:nvCxnSpPr>
          <p:cNvPr id="398" name="Google Shape;398;p52"/>
          <p:cNvCxnSpPr>
            <a:stCxn id="388" idx="5"/>
            <a:endCxn id="388" idx="0"/>
          </p:cNvCxnSpPr>
          <p:nvPr/>
        </p:nvCxnSpPr>
        <p:spPr>
          <a:xfrm rot="10800000" flipH="1">
            <a:off x="3757297" y="1235309"/>
            <a:ext cx="3666600" cy="2499000"/>
          </a:xfrm>
          <a:prstGeom prst="straightConnector1">
            <a:avLst/>
          </a:prstGeom>
          <a:noFill/>
          <a:ln w="19050" cap="flat" cmpd="sng">
            <a:solidFill>
              <a:schemeClr val="accent6"/>
            </a:solidFill>
            <a:prstDash val="solid"/>
            <a:round/>
            <a:headEnd type="none" w="med" len="med"/>
            <a:tailEnd type="none" w="med" len="med"/>
          </a:ln>
        </p:spPr>
      </p:cxnSp>
      <p:cxnSp>
        <p:nvCxnSpPr>
          <p:cNvPr id="399" name="Google Shape;399;p52"/>
          <p:cNvCxnSpPr>
            <a:stCxn id="388" idx="8"/>
            <a:endCxn id="388" idx="3"/>
          </p:cNvCxnSpPr>
          <p:nvPr/>
        </p:nvCxnSpPr>
        <p:spPr>
          <a:xfrm>
            <a:off x="4890380" y="463193"/>
            <a:ext cx="1400700" cy="4043400"/>
          </a:xfrm>
          <a:prstGeom prst="straightConnector1">
            <a:avLst/>
          </a:prstGeom>
          <a:noFill/>
          <a:ln w="19050" cap="flat" cmpd="sng">
            <a:solidFill>
              <a:srgbClr val="8E7CC3"/>
            </a:solidFill>
            <a:prstDash val="solid"/>
            <a:round/>
            <a:headEnd type="none" w="med" len="med"/>
            <a:tailEnd type="none" w="med" len="med"/>
          </a:ln>
        </p:spPr>
      </p:cxnSp>
      <p:cxnSp>
        <p:nvCxnSpPr>
          <p:cNvPr id="400" name="Google Shape;400;p52"/>
          <p:cNvCxnSpPr>
            <a:stCxn id="388" idx="9"/>
            <a:endCxn id="388" idx="4"/>
          </p:cNvCxnSpPr>
          <p:nvPr/>
        </p:nvCxnSpPr>
        <p:spPr>
          <a:xfrm flipH="1">
            <a:off x="4890248" y="463193"/>
            <a:ext cx="1400700" cy="4043400"/>
          </a:xfrm>
          <a:prstGeom prst="straightConnector1">
            <a:avLst/>
          </a:prstGeom>
          <a:noFill/>
          <a:ln w="19050" cap="flat" cmpd="sng">
            <a:solidFill>
              <a:srgbClr val="555555"/>
            </a:solidFill>
            <a:prstDash val="solid"/>
            <a:miter lim="800000"/>
            <a:headEnd type="none" w="sm" len="sm"/>
            <a:tailEnd type="none" w="sm" len="sm"/>
          </a:ln>
        </p:spPr>
      </p:cxnSp>
      <p:sp>
        <p:nvSpPr>
          <p:cNvPr id="401" name="Google Shape;401;p52"/>
          <p:cNvSpPr txBox="1"/>
          <p:nvPr/>
        </p:nvSpPr>
        <p:spPr>
          <a:xfrm>
            <a:off x="139525" y="165275"/>
            <a:ext cx="37851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300">
                <a:solidFill>
                  <a:srgbClr val="418FFF"/>
                </a:solidFill>
                <a:latin typeface="Roboto Black"/>
                <a:ea typeface="Roboto Black"/>
                <a:cs typeface="Roboto Black"/>
                <a:sym typeface="Roboto Black"/>
              </a:rPr>
              <a:t>Boussole </a:t>
            </a:r>
            <a:endParaRPr sz="2300">
              <a:solidFill>
                <a:srgbClr val="418FFF"/>
              </a:solidFill>
              <a:latin typeface="Roboto Black"/>
              <a:ea typeface="Roboto Black"/>
              <a:cs typeface="Roboto Black"/>
              <a:sym typeface="Roboto Black"/>
            </a:endParaRPr>
          </a:p>
          <a:p>
            <a:pPr marL="0" lvl="0" indent="0" algn="l" rtl="0">
              <a:spcBef>
                <a:spcPts val="0"/>
              </a:spcBef>
              <a:spcAft>
                <a:spcPts val="0"/>
              </a:spcAft>
              <a:buNone/>
            </a:pPr>
            <a:r>
              <a:rPr lang="fr" sz="2300">
                <a:solidFill>
                  <a:srgbClr val="418FFF"/>
                </a:solidFill>
                <a:latin typeface="Roboto Black"/>
                <a:ea typeface="Roboto Black"/>
                <a:cs typeface="Roboto Black"/>
                <a:sym typeface="Roboto Black"/>
              </a:rPr>
              <a:t>de la transition</a:t>
            </a:r>
            <a:endParaRPr sz="2300">
              <a:solidFill>
                <a:srgbClr val="418FFF"/>
              </a:solidFill>
              <a:latin typeface="Roboto Black"/>
              <a:ea typeface="Roboto Black"/>
              <a:cs typeface="Roboto Black"/>
              <a:sym typeface="Roboto Black"/>
            </a:endParaRPr>
          </a:p>
          <a:p>
            <a:pPr marL="0" lvl="0" indent="0" algn="l" rtl="0">
              <a:spcBef>
                <a:spcPts val="0"/>
              </a:spcBef>
              <a:spcAft>
                <a:spcPts val="0"/>
              </a:spcAft>
              <a:buNone/>
            </a:pPr>
            <a:endParaRPr sz="2200">
              <a:solidFill>
                <a:schemeClr val="dk1"/>
              </a:solidFill>
              <a:latin typeface="Alfa Slab One"/>
              <a:ea typeface="Alfa Slab One"/>
              <a:cs typeface="Alfa Slab One"/>
              <a:sym typeface="Alfa Slab One"/>
            </a:endParaRPr>
          </a:p>
          <a:p>
            <a:pPr marL="0" lvl="0" indent="0" algn="l" rtl="0">
              <a:spcBef>
                <a:spcPts val="0"/>
              </a:spcBef>
              <a:spcAft>
                <a:spcPts val="0"/>
              </a:spcAft>
              <a:buNone/>
            </a:pPr>
            <a:endParaRPr sz="2200">
              <a:solidFill>
                <a:schemeClr val="dk1"/>
              </a:solidFill>
              <a:latin typeface="Alfa Slab One"/>
              <a:ea typeface="Alfa Slab One"/>
              <a:cs typeface="Alfa Slab One"/>
              <a:sym typeface="Alfa Slab One"/>
            </a:endParaRPr>
          </a:p>
        </p:txBody>
      </p:sp>
      <p:sp>
        <p:nvSpPr>
          <p:cNvPr id="402" name="Google Shape;402;p52"/>
          <p:cNvSpPr txBox="1"/>
          <p:nvPr/>
        </p:nvSpPr>
        <p:spPr>
          <a:xfrm>
            <a:off x="139525" y="991375"/>
            <a:ext cx="3365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100" i="1" u="sng">
                <a:solidFill>
                  <a:srgbClr val="00394C"/>
                </a:solidFill>
                <a:latin typeface="Roboto"/>
                <a:ea typeface="Roboto"/>
                <a:cs typeface="Roboto"/>
                <a:sym typeface="Roboto"/>
                <a:hlinkClick r:id="rId3">
                  <a:extLst>
                    <a:ext uri="{A12FA001-AC4F-418D-AE19-62706E023703}">
                      <ahyp:hlinkClr xmlns:ahyp="http://schemas.microsoft.com/office/drawing/2018/hyperlinkcolor" val="tx"/>
                    </a:ext>
                  </a:extLst>
                </a:hlinkClick>
              </a:rPr>
              <a:t>Romdhani et Audet (2022)</a:t>
            </a:r>
            <a:endParaRPr sz="1100" i="1">
              <a:solidFill>
                <a:srgbClr val="00394C"/>
              </a:solidFill>
              <a:latin typeface="Roboto"/>
              <a:ea typeface="Roboto"/>
              <a:cs typeface="Roboto"/>
              <a:sym typeface="Roboto"/>
            </a:endParaRPr>
          </a:p>
          <a:p>
            <a:pPr marL="0" lvl="0" indent="0" algn="l" rtl="0">
              <a:spcBef>
                <a:spcPts val="0"/>
              </a:spcBef>
              <a:spcAft>
                <a:spcPts val="0"/>
              </a:spcAft>
              <a:buNone/>
            </a:pPr>
            <a:endParaRPr sz="900" i="1">
              <a:solidFill>
                <a:srgbClr val="00394C"/>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3"/>
          <p:cNvSpPr txBox="1">
            <a:spLocks noGrp="1"/>
          </p:cNvSpPr>
          <p:nvPr>
            <p:ph type="title"/>
          </p:nvPr>
        </p:nvSpPr>
        <p:spPr>
          <a:xfrm>
            <a:off x="311700" y="311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r" sz="2300" b="1">
                <a:solidFill>
                  <a:srgbClr val="418FFF"/>
                </a:solidFill>
                <a:latin typeface="Roboto"/>
                <a:ea typeface="Roboto"/>
                <a:cs typeface="Roboto"/>
                <a:sym typeface="Roboto"/>
              </a:rPr>
              <a:t>Autres versions / axes de positionnement qui pourraient être intéressants </a:t>
            </a:r>
            <a:r>
              <a:rPr lang="fr" sz="1600" i="1">
                <a:solidFill>
                  <a:srgbClr val="00394C"/>
                </a:solidFill>
                <a:latin typeface="Roboto"/>
                <a:ea typeface="Roboto"/>
                <a:cs typeface="Roboto"/>
                <a:sym typeface="Roboto"/>
              </a:rPr>
              <a:t> -</a:t>
            </a:r>
            <a:r>
              <a:rPr lang="fr" sz="1800">
                <a:solidFill>
                  <a:srgbClr val="00394C"/>
                </a:solidFill>
                <a:latin typeface="Roboto"/>
                <a:ea typeface="Roboto"/>
                <a:cs typeface="Roboto"/>
                <a:sym typeface="Roboto"/>
              </a:rPr>
              <a:t> </a:t>
            </a:r>
            <a:r>
              <a:rPr lang="fr" sz="1600" i="1">
                <a:solidFill>
                  <a:srgbClr val="00394C"/>
                </a:solidFill>
                <a:latin typeface="Roboto"/>
                <a:ea typeface="Roboto"/>
                <a:cs typeface="Roboto"/>
                <a:sym typeface="Roboto"/>
              </a:rPr>
              <a:t>Ajouts par l’auteur</a:t>
            </a:r>
            <a:endParaRPr sz="1600" i="1">
              <a:solidFill>
                <a:srgbClr val="00394C"/>
              </a:solidFill>
              <a:latin typeface="Roboto"/>
              <a:ea typeface="Roboto"/>
              <a:cs typeface="Roboto"/>
              <a:sym typeface="Roboto"/>
            </a:endParaRPr>
          </a:p>
        </p:txBody>
      </p:sp>
      <p:sp>
        <p:nvSpPr>
          <p:cNvPr id="408" name="Google Shape;408;p53"/>
          <p:cNvSpPr txBox="1"/>
          <p:nvPr/>
        </p:nvSpPr>
        <p:spPr>
          <a:xfrm>
            <a:off x="297500" y="1564525"/>
            <a:ext cx="3149400" cy="2520660"/>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None/>
            </a:pPr>
            <a:r>
              <a:rPr lang="fr" sz="1200" dirty="0">
                <a:solidFill>
                  <a:srgbClr val="00394C"/>
                </a:solidFill>
                <a:latin typeface="Roboto"/>
                <a:ea typeface="Roboto"/>
                <a:cs typeface="Roboto"/>
                <a:sym typeface="Roboto"/>
              </a:rPr>
              <a:t>Centré sur un </a:t>
            </a:r>
            <a:r>
              <a:rPr lang="fr" sz="1200" b="1" dirty="0">
                <a:solidFill>
                  <a:srgbClr val="00394C"/>
                </a:solidFill>
                <a:latin typeface="Roboto"/>
                <a:ea typeface="Roboto"/>
                <a:cs typeface="Roboto"/>
                <a:sym typeface="Roboto"/>
              </a:rPr>
              <a:t>problème précis </a:t>
            </a:r>
            <a:r>
              <a:rPr lang="fr" sz="1200" dirty="0">
                <a:solidFill>
                  <a:srgbClr val="00394C"/>
                </a:solidFill>
                <a:latin typeface="Roboto"/>
                <a:ea typeface="Roboto"/>
                <a:cs typeface="Roboto"/>
                <a:sym typeface="Roboto"/>
              </a:rPr>
              <a:t>à résoudre</a:t>
            </a:r>
            <a:endParaRPr sz="1200" dirty="0">
              <a:solidFill>
                <a:srgbClr val="00394C"/>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00394C"/>
              </a:solidFill>
              <a:latin typeface="Roboto"/>
              <a:ea typeface="Roboto"/>
              <a:cs typeface="Roboto"/>
              <a:sym typeface="Roboto"/>
            </a:endParaRPr>
          </a:p>
          <a:p>
            <a:pPr marL="0" lvl="0" indent="0" rtl="0">
              <a:lnSpc>
                <a:spcPct val="115000"/>
              </a:lnSpc>
              <a:spcBef>
                <a:spcPts val="0"/>
              </a:spcBef>
              <a:spcAft>
                <a:spcPts val="0"/>
              </a:spcAft>
              <a:buNone/>
            </a:pPr>
            <a:r>
              <a:rPr lang="fr" sz="1200" dirty="0">
                <a:solidFill>
                  <a:srgbClr val="00394C"/>
                </a:solidFill>
                <a:latin typeface="Roboto"/>
                <a:ea typeface="Roboto"/>
                <a:cs typeface="Roboto"/>
                <a:sym typeface="Roboto"/>
              </a:rPr>
              <a:t>Mise sur l</a:t>
            </a:r>
            <a:r>
              <a:rPr lang="fr" sz="1200" b="1" dirty="0">
                <a:solidFill>
                  <a:srgbClr val="00394C"/>
                </a:solidFill>
                <a:latin typeface="Roboto"/>
                <a:ea typeface="Roboto"/>
                <a:cs typeface="Roboto"/>
                <a:sym typeface="Roboto"/>
              </a:rPr>
              <a:t>’ajout de dispositifs, réglementations et incitatifs </a:t>
            </a:r>
            <a:r>
              <a:rPr lang="fr" sz="1200" dirty="0">
                <a:solidFill>
                  <a:srgbClr val="00394C"/>
                </a:solidFill>
                <a:latin typeface="Roboto"/>
                <a:ea typeface="Roboto"/>
                <a:cs typeface="Roboto"/>
                <a:sym typeface="Roboto"/>
              </a:rPr>
              <a:t>pour orienter les comportements individuels et collectifs </a:t>
            </a:r>
            <a:endParaRPr sz="1200" dirty="0">
              <a:solidFill>
                <a:srgbClr val="00394C"/>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00394C"/>
              </a:solidFill>
              <a:latin typeface="Roboto"/>
              <a:ea typeface="Roboto"/>
              <a:cs typeface="Roboto"/>
              <a:sym typeface="Roboto"/>
            </a:endParaRPr>
          </a:p>
          <a:p>
            <a:pPr marL="0" lvl="0" indent="0" rtl="0">
              <a:lnSpc>
                <a:spcPct val="115000"/>
              </a:lnSpc>
              <a:spcBef>
                <a:spcPts val="0"/>
              </a:spcBef>
              <a:spcAft>
                <a:spcPts val="0"/>
              </a:spcAft>
              <a:buNone/>
            </a:pPr>
            <a:r>
              <a:rPr lang="fr" sz="1200" dirty="0">
                <a:solidFill>
                  <a:srgbClr val="00394C"/>
                </a:solidFill>
                <a:latin typeface="Roboto"/>
                <a:ea typeface="Roboto"/>
                <a:cs typeface="Roboto"/>
                <a:sym typeface="Roboto"/>
              </a:rPr>
              <a:t>Construire autour du </a:t>
            </a:r>
            <a:r>
              <a:rPr lang="fr" sz="1200" b="1" dirty="0">
                <a:solidFill>
                  <a:srgbClr val="00394C"/>
                </a:solidFill>
                <a:latin typeface="Roboto"/>
                <a:ea typeface="Roboto"/>
                <a:cs typeface="Roboto"/>
                <a:sym typeface="Roboto"/>
              </a:rPr>
              <a:t>consensus</a:t>
            </a:r>
            <a:r>
              <a:rPr lang="fr" sz="1200" dirty="0">
                <a:solidFill>
                  <a:srgbClr val="00394C"/>
                </a:solidFill>
                <a:latin typeface="Roboto"/>
                <a:ea typeface="Roboto"/>
                <a:cs typeface="Roboto"/>
                <a:sym typeface="Roboto"/>
              </a:rPr>
              <a:t> : Rassembler puis proposer</a:t>
            </a:r>
            <a:endParaRPr sz="1200" dirty="0">
              <a:solidFill>
                <a:srgbClr val="00394C"/>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00394C"/>
              </a:solidFill>
              <a:latin typeface="Roboto"/>
              <a:ea typeface="Roboto"/>
              <a:cs typeface="Roboto"/>
              <a:sym typeface="Roboto"/>
            </a:endParaRPr>
          </a:p>
          <a:p>
            <a:pPr marL="0" lvl="0" indent="0" rtl="0">
              <a:lnSpc>
                <a:spcPct val="115000"/>
              </a:lnSpc>
              <a:spcBef>
                <a:spcPts val="0"/>
              </a:spcBef>
              <a:spcAft>
                <a:spcPts val="0"/>
              </a:spcAft>
              <a:buNone/>
            </a:pPr>
            <a:r>
              <a:rPr lang="fr" sz="1200" dirty="0">
                <a:solidFill>
                  <a:srgbClr val="00394C"/>
                </a:solidFill>
                <a:latin typeface="Roboto"/>
                <a:ea typeface="Roboto"/>
                <a:cs typeface="Roboto"/>
                <a:sym typeface="Roboto"/>
              </a:rPr>
              <a:t>Revoir nos façons de </a:t>
            </a:r>
            <a:r>
              <a:rPr lang="fr" sz="1200" b="1" dirty="0">
                <a:solidFill>
                  <a:srgbClr val="00394C"/>
                </a:solidFill>
                <a:latin typeface="Roboto"/>
                <a:ea typeface="Roboto"/>
                <a:cs typeface="Roboto"/>
                <a:sym typeface="Roboto"/>
              </a:rPr>
              <a:t>consommer et de produire</a:t>
            </a:r>
            <a:endParaRPr sz="1200" b="1" dirty="0">
              <a:solidFill>
                <a:srgbClr val="00394C"/>
              </a:solidFill>
              <a:latin typeface="Roboto"/>
              <a:ea typeface="Roboto"/>
              <a:cs typeface="Roboto"/>
              <a:sym typeface="Roboto"/>
            </a:endParaRPr>
          </a:p>
        </p:txBody>
      </p:sp>
      <p:sp>
        <p:nvSpPr>
          <p:cNvPr id="409" name="Google Shape;409;p53"/>
          <p:cNvSpPr txBox="1"/>
          <p:nvPr/>
        </p:nvSpPr>
        <p:spPr>
          <a:xfrm>
            <a:off x="4851675" y="1564525"/>
            <a:ext cx="2882100" cy="2520660"/>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None/>
            </a:pPr>
            <a:r>
              <a:rPr lang="fr" sz="1200" dirty="0">
                <a:solidFill>
                  <a:srgbClr val="00394C"/>
                </a:solidFill>
                <a:latin typeface="Roboto"/>
                <a:ea typeface="Roboto"/>
                <a:cs typeface="Roboto"/>
                <a:sym typeface="Roboto"/>
              </a:rPr>
              <a:t>Centré sur une </a:t>
            </a:r>
            <a:r>
              <a:rPr lang="fr" sz="1200" b="1" dirty="0">
                <a:solidFill>
                  <a:srgbClr val="00394C"/>
                </a:solidFill>
                <a:latin typeface="Roboto"/>
                <a:ea typeface="Roboto"/>
                <a:cs typeface="Roboto"/>
                <a:sym typeface="Roboto"/>
              </a:rPr>
              <a:t>vision plus large de la société</a:t>
            </a:r>
            <a:r>
              <a:rPr lang="fr" sz="1200" dirty="0">
                <a:solidFill>
                  <a:srgbClr val="00394C"/>
                </a:solidFill>
                <a:latin typeface="Roboto"/>
                <a:ea typeface="Roboto"/>
                <a:cs typeface="Roboto"/>
                <a:sym typeface="Roboto"/>
              </a:rPr>
              <a:t> dans lequel on veut vivre</a:t>
            </a:r>
            <a:endParaRPr sz="1200" dirty="0">
              <a:solidFill>
                <a:srgbClr val="00394C"/>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00394C"/>
              </a:solidFill>
              <a:latin typeface="Roboto"/>
              <a:ea typeface="Roboto"/>
              <a:cs typeface="Roboto"/>
              <a:sym typeface="Roboto"/>
            </a:endParaRPr>
          </a:p>
          <a:p>
            <a:pPr marL="0" lvl="0" indent="0" rtl="0">
              <a:lnSpc>
                <a:spcPct val="115000"/>
              </a:lnSpc>
              <a:spcBef>
                <a:spcPts val="0"/>
              </a:spcBef>
              <a:spcAft>
                <a:spcPts val="0"/>
              </a:spcAft>
              <a:buNone/>
            </a:pPr>
            <a:r>
              <a:rPr lang="fr" sz="1200" dirty="0">
                <a:solidFill>
                  <a:srgbClr val="00394C"/>
                </a:solidFill>
                <a:latin typeface="Roboto"/>
                <a:ea typeface="Roboto"/>
                <a:cs typeface="Roboto"/>
                <a:sym typeface="Roboto"/>
              </a:rPr>
              <a:t>Mise sur la </a:t>
            </a:r>
            <a:r>
              <a:rPr lang="fr" sz="1200" b="1" dirty="0">
                <a:solidFill>
                  <a:srgbClr val="00394C"/>
                </a:solidFill>
                <a:latin typeface="Roboto"/>
                <a:ea typeface="Roboto"/>
                <a:cs typeface="Roboto"/>
                <a:sym typeface="Roboto"/>
              </a:rPr>
              <a:t>décentralisation</a:t>
            </a:r>
            <a:r>
              <a:rPr lang="fr" sz="1200" dirty="0">
                <a:solidFill>
                  <a:srgbClr val="00394C"/>
                </a:solidFill>
                <a:latin typeface="Roboto"/>
                <a:ea typeface="Roboto"/>
                <a:cs typeface="Roboto"/>
                <a:sym typeface="Roboto"/>
              </a:rPr>
              <a:t> et le </a:t>
            </a:r>
            <a:r>
              <a:rPr lang="fr" sz="1200" b="1" dirty="0">
                <a:solidFill>
                  <a:srgbClr val="00394C"/>
                </a:solidFill>
                <a:latin typeface="Roboto"/>
                <a:ea typeface="Roboto"/>
                <a:cs typeface="Roboto"/>
                <a:sym typeface="Roboto"/>
              </a:rPr>
              <a:t>regain d’autonomie </a:t>
            </a:r>
            <a:r>
              <a:rPr lang="fr" sz="1200" dirty="0">
                <a:solidFill>
                  <a:srgbClr val="00394C"/>
                </a:solidFill>
                <a:latin typeface="Roboto"/>
                <a:ea typeface="Roboto"/>
                <a:cs typeface="Roboto"/>
                <a:sym typeface="Roboto"/>
              </a:rPr>
              <a:t>des collectivités locales</a:t>
            </a:r>
            <a:endParaRPr sz="1200" dirty="0">
              <a:solidFill>
                <a:srgbClr val="00394C"/>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00394C"/>
              </a:solidFill>
              <a:latin typeface="Roboto"/>
              <a:ea typeface="Roboto"/>
              <a:cs typeface="Roboto"/>
              <a:sym typeface="Roboto"/>
            </a:endParaRPr>
          </a:p>
          <a:p>
            <a:pPr marL="0" lvl="0" indent="0" rtl="0">
              <a:lnSpc>
                <a:spcPct val="115000"/>
              </a:lnSpc>
              <a:spcBef>
                <a:spcPts val="0"/>
              </a:spcBef>
              <a:spcAft>
                <a:spcPts val="0"/>
              </a:spcAft>
              <a:buNone/>
            </a:pPr>
            <a:r>
              <a:rPr lang="fr" sz="1200" dirty="0">
                <a:solidFill>
                  <a:srgbClr val="00394C"/>
                </a:solidFill>
                <a:latin typeface="Roboto"/>
                <a:ea typeface="Roboto"/>
                <a:cs typeface="Roboto"/>
                <a:sym typeface="Roboto"/>
              </a:rPr>
              <a:t>Construire autour de la </a:t>
            </a:r>
            <a:r>
              <a:rPr lang="fr" sz="1200" b="1" dirty="0">
                <a:solidFill>
                  <a:srgbClr val="00394C"/>
                </a:solidFill>
                <a:latin typeface="Roboto"/>
                <a:ea typeface="Roboto"/>
                <a:cs typeface="Roboto"/>
                <a:sym typeface="Roboto"/>
              </a:rPr>
              <a:t>divergence</a:t>
            </a:r>
            <a:r>
              <a:rPr lang="fr" sz="1200" dirty="0">
                <a:solidFill>
                  <a:srgbClr val="00394C"/>
                </a:solidFill>
                <a:latin typeface="Roboto"/>
                <a:ea typeface="Roboto"/>
                <a:cs typeface="Roboto"/>
                <a:sym typeface="Roboto"/>
              </a:rPr>
              <a:t> : Proposer puis rassembler ensuite</a:t>
            </a:r>
            <a:endParaRPr sz="1200" dirty="0">
              <a:solidFill>
                <a:srgbClr val="00394C"/>
              </a:solidFill>
              <a:latin typeface="Roboto"/>
              <a:ea typeface="Roboto"/>
              <a:cs typeface="Roboto"/>
              <a:sym typeface="Roboto"/>
            </a:endParaRPr>
          </a:p>
          <a:p>
            <a:pPr marL="0" lvl="0" indent="0" rtl="0">
              <a:lnSpc>
                <a:spcPct val="115000"/>
              </a:lnSpc>
              <a:spcBef>
                <a:spcPts val="0"/>
              </a:spcBef>
              <a:spcAft>
                <a:spcPts val="0"/>
              </a:spcAft>
              <a:buNone/>
            </a:pPr>
            <a:endParaRPr sz="1200" dirty="0">
              <a:solidFill>
                <a:srgbClr val="00394C"/>
              </a:solidFill>
              <a:latin typeface="Roboto"/>
              <a:ea typeface="Roboto"/>
              <a:cs typeface="Roboto"/>
              <a:sym typeface="Roboto"/>
            </a:endParaRPr>
          </a:p>
          <a:p>
            <a:pPr marL="0" lvl="0" indent="0" rtl="0">
              <a:lnSpc>
                <a:spcPct val="115000"/>
              </a:lnSpc>
              <a:spcBef>
                <a:spcPts val="0"/>
              </a:spcBef>
              <a:spcAft>
                <a:spcPts val="0"/>
              </a:spcAft>
              <a:buNone/>
            </a:pPr>
            <a:r>
              <a:rPr lang="fr" sz="1200" dirty="0">
                <a:solidFill>
                  <a:srgbClr val="00394C"/>
                </a:solidFill>
                <a:latin typeface="Roboto"/>
                <a:ea typeface="Roboto"/>
                <a:cs typeface="Roboto"/>
                <a:sym typeface="Roboto"/>
              </a:rPr>
              <a:t>Revoir nos façons </a:t>
            </a:r>
            <a:r>
              <a:rPr lang="fr" sz="1200" b="1" dirty="0">
                <a:solidFill>
                  <a:srgbClr val="00394C"/>
                </a:solidFill>
                <a:latin typeface="Roboto"/>
                <a:ea typeface="Roboto"/>
                <a:cs typeface="Roboto"/>
                <a:sym typeface="Roboto"/>
              </a:rPr>
              <a:t>d’habiter</a:t>
            </a:r>
            <a:r>
              <a:rPr lang="fr" sz="1200" dirty="0">
                <a:solidFill>
                  <a:srgbClr val="00394C"/>
                </a:solidFill>
                <a:latin typeface="Roboto"/>
                <a:ea typeface="Roboto"/>
                <a:cs typeface="Roboto"/>
                <a:sym typeface="Roboto"/>
              </a:rPr>
              <a:t> le territoire ensemble</a:t>
            </a:r>
            <a:endParaRPr sz="1200" dirty="0">
              <a:solidFill>
                <a:srgbClr val="00394C"/>
              </a:solidFill>
              <a:latin typeface="Roboto"/>
              <a:ea typeface="Roboto"/>
              <a:cs typeface="Roboto"/>
              <a:sym typeface="Roboto"/>
            </a:endParaRPr>
          </a:p>
        </p:txBody>
      </p:sp>
      <p:sp>
        <p:nvSpPr>
          <p:cNvPr id="410" name="Google Shape;410;p53"/>
          <p:cNvSpPr txBox="1"/>
          <p:nvPr/>
        </p:nvSpPr>
        <p:spPr>
          <a:xfrm>
            <a:off x="7854091" y="1605385"/>
            <a:ext cx="70038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600" dirty="0">
                <a:solidFill>
                  <a:srgbClr val="00394C"/>
                </a:solidFill>
                <a:latin typeface="Roboto"/>
                <a:ea typeface="Roboto"/>
                <a:cs typeface="Roboto"/>
                <a:sym typeface="Roboto"/>
              </a:rPr>
              <a:t>Rejoint l’axe</a:t>
            </a:r>
            <a:endParaRPr sz="600" dirty="0">
              <a:solidFill>
                <a:srgbClr val="00394C"/>
              </a:solidFill>
              <a:latin typeface="Roboto"/>
              <a:ea typeface="Roboto"/>
              <a:cs typeface="Roboto"/>
              <a:sym typeface="Roboto"/>
            </a:endParaRPr>
          </a:p>
          <a:p>
            <a:pPr marL="0" lvl="0" indent="0" algn="l" rtl="0">
              <a:spcBef>
                <a:spcPts val="0"/>
              </a:spcBef>
              <a:spcAft>
                <a:spcPts val="0"/>
              </a:spcAft>
              <a:buNone/>
            </a:pPr>
            <a:r>
              <a:rPr lang="fr" sz="600" dirty="0">
                <a:solidFill>
                  <a:srgbClr val="00394C"/>
                </a:solidFill>
                <a:latin typeface="Roboto"/>
                <a:ea typeface="Roboto"/>
                <a:cs typeface="Roboto"/>
                <a:sym typeface="Roboto"/>
              </a:rPr>
              <a:t>Carboneutralité/Justice sociale</a:t>
            </a:r>
            <a:endParaRPr sz="600" dirty="0">
              <a:solidFill>
                <a:srgbClr val="00394C"/>
              </a:solidFill>
              <a:latin typeface="Roboto"/>
              <a:ea typeface="Roboto"/>
              <a:cs typeface="Roboto"/>
              <a:sym typeface="Roboto"/>
            </a:endParaRPr>
          </a:p>
        </p:txBody>
      </p:sp>
      <p:sp>
        <p:nvSpPr>
          <p:cNvPr id="411" name="Google Shape;411;p53"/>
          <p:cNvSpPr txBox="1"/>
          <p:nvPr/>
        </p:nvSpPr>
        <p:spPr>
          <a:xfrm>
            <a:off x="7854091" y="2214035"/>
            <a:ext cx="70038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600" dirty="0">
                <a:solidFill>
                  <a:srgbClr val="00394C"/>
                </a:solidFill>
                <a:latin typeface="Roboto"/>
                <a:ea typeface="Roboto"/>
                <a:cs typeface="Roboto"/>
                <a:sym typeface="Roboto"/>
              </a:rPr>
              <a:t>Rejoint l’axe </a:t>
            </a:r>
            <a:endParaRPr sz="600" dirty="0">
              <a:solidFill>
                <a:srgbClr val="00394C"/>
              </a:solidFill>
              <a:latin typeface="Roboto"/>
              <a:ea typeface="Roboto"/>
              <a:cs typeface="Roboto"/>
              <a:sym typeface="Roboto"/>
            </a:endParaRPr>
          </a:p>
          <a:p>
            <a:pPr marL="0" lvl="0" indent="0" algn="l" rtl="0">
              <a:spcBef>
                <a:spcPts val="0"/>
              </a:spcBef>
              <a:spcAft>
                <a:spcPts val="0"/>
              </a:spcAft>
              <a:buNone/>
            </a:pPr>
            <a:r>
              <a:rPr lang="fr" sz="600" dirty="0" err="1">
                <a:solidFill>
                  <a:srgbClr val="00394C"/>
                </a:solidFill>
                <a:latin typeface="Roboto"/>
                <a:ea typeface="Roboto"/>
                <a:cs typeface="Roboto"/>
                <a:sym typeface="Roboto"/>
              </a:rPr>
              <a:t>Technocentré</a:t>
            </a:r>
            <a:r>
              <a:rPr lang="fr" sz="600" dirty="0">
                <a:solidFill>
                  <a:srgbClr val="00394C"/>
                </a:solidFill>
                <a:latin typeface="Roboto"/>
                <a:ea typeface="Roboto"/>
                <a:cs typeface="Roboto"/>
                <a:sym typeface="Roboto"/>
              </a:rPr>
              <a:t>/</a:t>
            </a:r>
            <a:r>
              <a:rPr lang="fr" sz="600" dirty="0" err="1">
                <a:solidFill>
                  <a:srgbClr val="00394C"/>
                </a:solidFill>
                <a:latin typeface="Roboto"/>
                <a:ea typeface="Roboto"/>
                <a:cs typeface="Roboto"/>
                <a:sym typeface="Roboto"/>
              </a:rPr>
              <a:t>Sociocentré</a:t>
            </a:r>
            <a:endParaRPr sz="600" dirty="0">
              <a:solidFill>
                <a:srgbClr val="00394C"/>
              </a:solidFill>
              <a:latin typeface="Roboto"/>
              <a:ea typeface="Roboto"/>
              <a:cs typeface="Roboto"/>
              <a:sym typeface="Roboto"/>
            </a:endParaRPr>
          </a:p>
        </p:txBody>
      </p:sp>
      <p:cxnSp>
        <p:nvCxnSpPr>
          <p:cNvPr id="412" name="Google Shape;412;p53"/>
          <p:cNvCxnSpPr/>
          <p:nvPr/>
        </p:nvCxnSpPr>
        <p:spPr>
          <a:xfrm>
            <a:off x="3514100" y="1751250"/>
            <a:ext cx="1161600" cy="0"/>
          </a:xfrm>
          <a:prstGeom prst="straightConnector1">
            <a:avLst/>
          </a:prstGeom>
          <a:noFill/>
          <a:ln w="9525" cap="flat" cmpd="sng">
            <a:solidFill>
              <a:srgbClr val="555555"/>
            </a:solidFill>
            <a:prstDash val="solid"/>
            <a:round/>
            <a:headEnd type="triangle" w="med" len="med"/>
            <a:tailEnd type="triangle" w="med" len="med"/>
          </a:ln>
        </p:spPr>
      </p:cxnSp>
      <p:cxnSp>
        <p:nvCxnSpPr>
          <p:cNvPr id="413" name="Google Shape;413;p53"/>
          <p:cNvCxnSpPr/>
          <p:nvPr/>
        </p:nvCxnSpPr>
        <p:spPr>
          <a:xfrm>
            <a:off x="3514100" y="2317075"/>
            <a:ext cx="1161600" cy="0"/>
          </a:xfrm>
          <a:prstGeom prst="straightConnector1">
            <a:avLst/>
          </a:prstGeom>
          <a:noFill/>
          <a:ln w="9525" cap="flat" cmpd="sng">
            <a:solidFill>
              <a:srgbClr val="555555"/>
            </a:solidFill>
            <a:prstDash val="solid"/>
            <a:round/>
            <a:headEnd type="triangle" w="med" len="med"/>
            <a:tailEnd type="triangle" w="med" len="med"/>
          </a:ln>
        </p:spPr>
      </p:cxnSp>
      <p:cxnSp>
        <p:nvCxnSpPr>
          <p:cNvPr id="414" name="Google Shape;414;p53"/>
          <p:cNvCxnSpPr/>
          <p:nvPr/>
        </p:nvCxnSpPr>
        <p:spPr>
          <a:xfrm>
            <a:off x="3514100" y="3032050"/>
            <a:ext cx="1161600" cy="0"/>
          </a:xfrm>
          <a:prstGeom prst="straightConnector1">
            <a:avLst/>
          </a:prstGeom>
          <a:noFill/>
          <a:ln w="9525" cap="flat" cmpd="sng">
            <a:solidFill>
              <a:srgbClr val="555555"/>
            </a:solidFill>
            <a:prstDash val="solid"/>
            <a:round/>
            <a:headEnd type="triangle" w="med" len="med"/>
            <a:tailEnd type="triangle" w="med" len="med"/>
          </a:ln>
        </p:spPr>
      </p:cxnSp>
      <p:cxnSp>
        <p:nvCxnSpPr>
          <p:cNvPr id="415" name="Google Shape;415;p53"/>
          <p:cNvCxnSpPr/>
          <p:nvPr/>
        </p:nvCxnSpPr>
        <p:spPr>
          <a:xfrm>
            <a:off x="3514100" y="3674075"/>
            <a:ext cx="1161600" cy="0"/>
          </a:xfrm>
          <a:prstGeom prst="straightConnector1">
            <a:avLst/>
          </a:prstGeom>
          <a:noFill/>
          <a:ln w="9525" cap="flat" cmpd="sng">
            <a:solidFill>
              <a:srgbClr val="555555"/>
            </a:solidFill>
            <a:prstDash val="solid"/>
            <a:round/>
            <a:headEnd type="triangl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7"/>
          <p:cNvSpPr txBox="1">
            <a:spLocks noGrp="1"/>
          </p:cNvSpPr>
          <p:nvPr>
            <p:ph type="body" idx="1"/>
          </p:nvPr>
        </p:nvSpPr>
        <p:spPr>
          <a:xfrm>
            <a:off x="488175" y="975750"/>
            <a:ext cx="63471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fr" sz="1300">
                <a:solidFill>
                  <a:srgbClr val="00394C"/>
                </a:solidFill>
                <a:latin typeface="Roboto"/>
                <a:ea typeface="Roboto"/>
                <a:cs typeface="Roboto"/>
                <a:sym typeface="Roboto"/>
              </a:rPr>
              <a:t>Cette présentation a été conçue pour les participant.e.s du programme </a:t>
            </a:r>
            <a:r>
              <a:rPr lang="fr" sz="1300" i="1">
                <a:solidFill>
                  <a:srgbClr val="00394C"/>
                </a:solidFill>
                <a:latin typeface="Roboto"/>
                <a:ea typeface="Roboto"/>
                <a:cs typeface="Roboto"/>
                <a:sym typeface="Roboto"/>
              </a:rPr>
              <a:t>« Territoire de solutions »</a:t>
            </a:r>
            <a:r>
              <a:rPr lang="fr" sz="1300">
                <a:solidFill>
                  <a:srgbClr val="00394C"/>
                </a:solidFill>
                <a:latin typeface="Roboto"/>
                <a:ea typeface="Roboto"/>
                <a:cs typeface="Roboto"/>
                <a:sym typeface="Roboto"/>
              </a:rPr>
              <a:t> du </a:t>
            </a:r>
            <a:r>
              <a:rPr lang="fr" sz="1300" u="sng">
                <a:solidFill>
                  <a:srgbClr val="00394C"/>
                </a:solidFill>
                <a:latin typeface="Roboto"/>
                <a:ea typeface="Roboto"/>
                <a:cs typeface="Roboto"/>
                <a:sym typeface="Roboto"/>
                <a:hlinkClick r:id="rId3">
                  <a:extLst>
                    <a:ext uri="{A12FA001-AC4F-418D-AE19-62706E023703}">
                      <ahyp:hlinkClr xmlns:ahyp="http://schemas.microsoft.com/office/drawing/2018/hyperlinkcolor" val="tx"/>
                    </a:ext>
                  </a:extLst>
                </a:hlinkClick>
              </a:rPr>
              <a:t>Campus de la transition écologique.</a:t>
            </a:r>
            <a:r>
              <a:rPr lang="fr" sz="1300">
                <a:solidFill>
                  <a:srgbClr val="00394C"/>
                </a:solidFill>
                <a:latin typeface="Roboto"/>
                <a:ea typeface="Roboto"/>
                <a:cs typeface="Roboto"/>
                <a:sym typeface="Roboto"/>
              </a:rPr>
              <a:t> Elle correspond au 1er atelier (d’une série de 3) sur le thème de la </a:t>
            </a:r>
            <a:r>
              <a:rPr lang="fr" sz="1300" b="1">
                <a:solidFill>
                  <a:srgbClr val="00394C"/>
                </a:solidFill>
                <a:latin typeface="Roboto"/>
                <a:ea typeface="Roboto"/>
                <a:cs typeface="Roboto"/>
                <a:sym typeface="Roboto"/>
              </a:rPr>
              <a:t>pensée critique en transition. </a:t>
            </a:r>
            <a:r>
              <a:rPr lang="fr" sz="1300">
                <a:solidFill>
                  <a:srgbClr val="00394C"/>
                </a:solidFill>
                <a:latin typeface="Roboto"/>
                <a:ea typeface="Roboto"/>
                <a:cs typeface="Roboto"/>
                <a:sym typeface="Roboto"/>
              </a:rPr>
              <a:t>Dans ce premier atelier, nous utilisons la </a:t>
            </a:r>
            <a:r>
              <a:rPr lang="fr" sz="1300" u="sng">
                <a:solidFill>
                  <a:srgbClr val="00394C"/>
                </a:solidFill>
                <a:latin typeface="Roboto"/>
                <a:ea typeface="Roboto"/>
                <a:cs typeface="Roboto"/>
                <a:sym typeface="Roboto"/>
                <a:hlinkClick r:id="rId4">
                  <a:extLst>
                    <a:ext uri="{A12FA001-AC4F-418D-AE19-62706E023703}">
                      <ahyp:hlinkClr xmlns:ahyp="http://schemas.microsoft.com/office/drawing/2018/hyperlinkcolor" val="tx"/>
                    </a:ext>
                  </a:extLst>
                </a:hlinkClick>
              </a:rPr>
              <a:t>Boussole de la transition</a:t>
            </a:r>
            <a:r>
              <a:rPr lang="fr" sz="1300">
                <a:solidFill>
                  <a:srgbClr val="00394C"/>
                </a:solidFill>
                <a:latin typeface="Roboto"/>
                <a:ea typeface="Roboto"/>
                <a:cs typeface="Roboto"/>
                <a:sym typeface="Roboto"/>
              </a:rPr>
              <a:t> pour aider les porteurs de projets à se positionner dans le monde de la transition : un outil issu d’un partenariat entre le Campus et la Chaire de recherche sur la transition écologique.</a:t>
            </a:r>
            <a:endParaRPr sz="1300">
              <a:solidFill>
                <a:srgbClr val="00394C"/>
              </a:solidFill>
              <a:latin typeface="Roboto"/>
              <a:ea typeface="Roboto"/>
              <a:cs typeface="Roboto"/>
              <a:sym typeface="Roboto"/>
            </a:endParaRPr>
          </a:p>
          <a:p>
            <a:pPr marL="0" lvl="0" indent="0" algn="just" rtl="0">
              <a:spcBef>
                <a:spcPts val="0"/>
              </a:spcBef>
              <a:spcAft>
                <a:spcPts val="0"/>
              </a:spcAft>
              <a:buNone/>
            </a:pPr>
            <a:endParaRPr sz="1300">
              <a:solidFill>
                <a:srgbClr val="00394C"/>
              </a:solidFill>
              <a:latin typeface="Roboto"/>
              <a:ea typeface="Roboto"/>
              <a:cs typeface="Roboto"/>
              <a:sym typeface="Roboto"/>
            </a:endParaRPr>
          </a:p>
          <a:p>
            <a:pPr marL="0" lvl="0" indent="0" algn="just" rtl="0">
              <a:spcBef>
                <a:spcPts val="0"/>
              </a:spcBef>
              <a:spcAft>
                <a:spcPts val="0"/>
              </a:spcAft>
              <a:buNone/>
            </a:pPr>
            <a:r>
              <a:rPr lang="fr" sz="1300">
                <a:solidFill>
                  <a:srgbClr val="00394C"/>
                </a:solidFill>
                <a:latin typeface="Roboto"/>
                <a:ea typeface="Roboto"/>
                <a:cs typeface="Roboto"/>
                <a:sym typeface="Roboto"/>
              </a:rPr>
              <a:t>Nous rendons publique cette présentation dans une optique d’ouverture des savoirs, mais aussi pour offrir un exemple d’animation autour de l’outil la Boussole de la transition : ici, l’angle de l’atelier est celui de la pensée critique, et l’outil est légèrement adapté à cette fin. Comme l’indique la licence </a:t>
            </a:r>
            <a:r>
              <a:rPr lang="fr" sz="1300" u="sng">
                <a:solidFill>
                  <a:srgbClr val="00394C"/>
                </a:solidFill>
                <a:latin typeface="Roboto"/>
                <a:ea typeface="Roboto"/>
                <a:cs typeface="Roboto"/>
                <a:sym typeface="Roboto"/>
                <a:hlinkClick r:id="rId5">
                  <a:extLst>
                    <a:ext uri="{A12FA001-AC4F-418D-AE19-62706E023703}">
                      <ahyp:hlinkClr xmlns:ahyp="http://schemas.microsoft.com/office/drawing/2018/hyperlinkcolor" val="tx"/>
                    </a:ext>
                  </a:extLst>
                </a:hlinkClick>
              </a:rPr>
              <a:t>Creative Commons BY-NC-SA</a:t>
            </a:r>
            <a:r>
              <a:rPr lang="fr" sz="1300">
                <a:solidFill>
                  <a:srgbClr val="00394C"/>
                </a:solidFill>
                <a:latin typeface="Roboto"/>
                <a:ea typeface="Roboto"/>
                <a:cs typeface="Roboto"/>
                <a:sym typeface="Roboto"/>
              </a:rPr>
              <a:t>, la réutilisation et l’adaptation sont autorisées pour une utilisation non commerciale, à condition de citer l’auteur et de conserver la même license ouverte.</a:t>
            </a:r>
            <a:endParaRPr sz="1300">
              <a:solidFill>
                <a:srgbClr val="00394C"/>
              </a:solidFill>
              <a:latin typeface="Roboto"/>
              <a:ea typeface="Roboto"/>
              <a:cs typeface="Roboto"/>
              <a:sym typeface="Roboto"/>
            </a:endParaRPr>
          </a:p>
          <a:p>
            <a:pPr marL="0" lvl="0" indent="0" algn="just" rtl="0">
              <a:spcBef>
                <a:spcPts val="0"/>
              </a:spcBef>
              <a:spcAft>
                <a:spcPts val="0"/>
              </a:spcAft>
              <a:buNone/>
            </a:pPr>
            <a:endParaRPr sz="1300">
              <a:solidFill>
                <a:srgbClr val="00394C"/>
              </a:solidFill>
              <a:latin typeface="Roboto"/>
              <a:ea typeface="Roboto"/>
              <a:cs typeface="Roboto"/>
              <a:sym typeface="Roboto"/>
            </a:endParaRPr>
          </a:p>
          <a:p>
            <a:pPr marL="0" lvl="0" indent="0" algn="just" rtl="0">
              <a:spcBef>
                <a:spcPts val="0"/>
              </a:spcBef>
              <a:spcAft>
                <a:spcPts val="0"/>
              </a:spcAft>
              <a:buNone/>
            </a:pPr>
            <a:r>
              <a:rPr lang="fr" sz="1300">
                <a:solidFill>
                  <a:srgbClr val="00394C"/>
                </a:solidFill>
                <a:latin typeface="Roboto"/>
                <a:ea typeface="Roboto"/>
                <a:cs typeface="Roboto"/>
                <a:sym typeface="Roboto"/>
              </a:rPr>
              <a:t>Pour contacter l’auteur : </a:t>
            </a:r>
            <a:endParaRPr sz="1300">
              <a:solidFill>
                <a:srgbClr val="00394C"/>
              </a:solidFill>
              <a:latin typeface="Roboto"/>
              <a:ea typeface="Roboto"/>
              <a:cs typeface="Roboto"/>
              <a:sym typeface="Roboto"/>
            </a:endParaRPr>
          </a:p>
          <a:p>
            <a:pPr marL="0" lvl="0" indent="0" algn="just" rtl="0">
              <a:spcBef>
                <a:spcPts val="0"/>
              </a:spcBef>
              <a:spcAft>
                <a:spcPts val="0"/>
              </a:spcAft>
              <a:buNone/>
            </a:pPr>
            <a:r>
              <a:rPr lang="fr" sz="1300">
                <a:solidFill>
                  <a:srgbClr val="00394C"/>
                </a:solidFill>
                <a:latin typeface="Roboto"/>
                <a:ea typeface="Roboto"/>
                <a:cs typeface="Roboto"/>
                <a:sym typeface="Roboto"/>
              </a:rPr>
              <a:t>Yann Pezzini: </a:t>
            </a:r>
            <a:r>
              <a:rPr lang="fr" sz="1300" u="sng">
                <a:solidFill>
                  <a:srgbClr val="00394C"/>
                </a:solidFill>
                <a:latin typeface="Roboto"/>
                <a:ea typeface="Roboto"/>
                <a:cs typeface="Roboto"/>
                <a:sym typeface="Roboto"/>
                <a:hlinkClick r:id="rId6">
                  <a:extLst>
                    <a:ext uri="{A12FA001-AC4F-418D-AE19-62706E023703}">
                      <ahyp:hlinkClr xmlns:ahyp="http://schemas.microsoft.com/office/drawing/2018/hyperlinkcolor" val="tx"/>
                    </a:ext>
                  </a:extLst>
                </a:hlinkClick>
              </a:rPr>
              <a:t>yannpezzini.pro@gmail.com</a:t>
            </a:r>
            <a:endParaRPr sz="1300">
              <a:solidFill>
                <a:srgbClr val="00394C"/>
              </a:solidFill>
              <a:latin typeface="Roboto"/>
              <a:ea typeface="Roboto"/>
              <a:cs typeface="Roboto"/>
              <a:sym typeface="Roboto"/>
            </a:endParaRPr>
          </a:p>
          <a:p>
            <a:pPr marL="0" lvl="0" indent="0" algn="just" rtl="0">
              <a:spcBef>
                <a:spcPts val="0"/>
              </a:spcBef>
              <a:spcAft>
                <a:spcPts val="0"/>
              </a:spcAft>
              <a:buNone/>
            </a:pPr>
            <a:endParaRPr sz="1300">
              <a:solidFill>
                <a:srgbClr val="00394C"/>
              </a:solidFill>
              <a:latin typeface="Roboto"/>
              <a:ea typeface="Roboto"/>
              <a:cs typeface="Roboto"/>
              <a:sym typeface="Roboto"/>
            </a:endParaRPr>
          </a:p>
        </p:txBody>
      </p:sp>
      <p:sp>
        <p:nvSpPr>
          <p:cNvPr id="115" name="Google Shape;115;p27"/>
          <p:cNvSpPr txBox="1">
            <a:spLocks noGrp="1"/>
          </p:cNvSpPr>
          <p:nvPr>
            <p:ph type="title"/>
          </p:nvPr>
        </p:nvSpPr>
        <p:spPr>
          <a:xfrm>
            <a:off x="420150" y="271000"/>
            <a:ext cx="80448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solidFill>
                  <a:srgbClr val="418FFF"/>
                </a:solidFill>
                <a:latin typeface="Roboto Black"/>
                <a:ea typeface="Roboto Black"/>
                <a:cs typeface="Roboto Black"/>
                <a:sym typeface="Roboto Black"/>
              </a:rPr>
              <a:t>Un mot sur cette présentation</a:t>
            </a:r>
            <a:endParaRPr>
              <a:solidFill>
                <a:srgbClr val="418FFF"/>
              </a:solidFill>
              <a:latin typeface="Roboto Black"/>
              <a:ea typeface="Roboto Black"/>
              <a:cs typeface="Roboto Black"/>
              <a:sym typeface="Roboto Black"/>
            </a:endParaRPr>
          </a:p>
        </p:txBody>
      </p:sp>
      <p:pic>
        <p:nvPicPr>
          <p:cNvPr id="116" name="Google Shape;116;p27"/>
          <p:cNvPicPr preferRelativeResize="0"/>
          <p:nvPr/>
        </p:nvPicPr>
        <p:blipFill>
          <a:blip r:embed="rId7">
            <a:alphaModFix/>
          </a:blip>
          <a:stretch>
            <a:fillRect/>
          </a:stretch>
        </p:blipFill>
        <p:spPr>
          <a:xfrm>
            <a:off x="7067225" y="2556775"/>
            <a:ext cx="1775600" cy="1775600"/>
          </a:xfrm>
          <a:prstGeom prst="rect">
            <a:avLst/>
          </a:prstGeom>
          <a:noFill/>
          <a:ln>
            <a:noFill/>
          </a:ln>
        </p:spPr>
      </p:pic>
      <p:pic>
        <p:nvPicPr>
          <p:cNvPr id="117" name="Google Shape;117;p27"/>
          <p:cNvPicPr preferRelativeResize="0"/>
          <p:nvPr/>
        </p:nvPicPr>
        <p:blipFill>
          <a:blip r:embed="rId8">
            <a:alphaModFix/>
          </a:blip>
          <a:stretch>
            <a:fillRect/>
          </a:stretch>
        </p:blipFill>
        <p:spPr>
          <a:xfrm>
            <a:off x="7008363" y="678425"/>
            <a:ext cx="1893325" cy="1893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4"/>
          <p:cNvSpPr txBox="1">
            <a:spLocks noGrp="1"/>
          </p:cNvSpPr>
          <p:nvPr>
            <p:ph type="title"/>
          </p:nvPr>
        </p:nvSpPr>
        <p:spPr>
          <a:xfrm>
            <a:off x="549600" y="314150"/>
            <a:ext cx="80448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2700">
                <a:solidFill>
                  <a:srgbClr val="418FFF"/>
                </a:solidFill>
                <a:latin typeface="Roboto Black"/>
                <a:ea typeface="Roboto Black"/>
                <a:cs typeface="Roboto Black"/>
                <a:sym typeface="Roboto Black"/>
              </a:rPr>
              <a:t>Se positionner dans cet univers</a:t>
            </a:r>
            <a:endParaRPr sz="2700">
              <a:solidFill>
                <a:schemeClr val="dk1"/>
              </a:solidFill>
              <a:latin typeface="Roboto Black"/>
              <a:ea typeface="Roboto Black"/>
              <a:cs typeface="Roboto Black"/>
              <a:sym typeface="Roboto Black"/>
            </a:endParaRPr>
          </a:p>
        </p:txBody>
      </p:sp>
      <p:sp>
        <p:nvSpPr>
          <p:cNvPr id="421" name="Google Shape;421;p54"/>
          <p:cNvSpPr txBox="1">
            <a:spLocks noGrp="1"/>
          </p:cNvSpPr>
          <p:nvPr>
            <p:ph type="body" idx="1"/>
          </p:nvPr>
        </p:nvSpPr>
        <p:spPr>
          <a:xfrm>
            <a:off x="623400" y="1301625"/>
            <a:ext cx="79710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solidFill>
                  <a:srgbClr val="00394C"/>
                </a:solidFill>
                <a:latin typeface="Roboto"/>
                <a:ea typeface="Roboto"/>
                <a:cs typeface="Roboto"/>
                <a:sym typeface="Roboto"/>
              </a:rPr>
              <a:t>Créer sa propre boussole :</a:t>
            </a:r>
            <a:endParaRPr>
              <a:solidFill>
                <a:srgbClr val="00394C"/>
              </a:solidFill>
              <a:latin typeface="Roboto"/>
              <a:ea typeface="Roboto"/>
              <a:cs typeface="Roboto"/>
              <a:sym typeface="Roboto"/>
            </a:endParaRPr>
          </a:p>
          <a:p>
            <a:pPr marL="457200" lvl="0" indent="-342900" algn="l" rtl="0">
              <a:spcBef>
                <a:spcPts val="1200"/>
              </a:spcBef>
              <a:spcAft>
                <a:spcPts val="0"/>
              </a:spcAft>
              <a:buClr>
                <a:srgbClr val="00394C"/>
              </a:buClr>
              <a:buSzPts val="1800"/>
              <a:buFont typeface="Roboto"/>
              <a:buChar char="●"/>
            </a:pPr>
            <a:r>
              <a:rPr lang="fr">
                <a:solidFill>
                  <a:srgbClr val="00394C"/>
                </a:solidFill>
                <a:latin typeface="Roboto"/>
                <a:ea typeface="Roboto"/>
                <a:cs typeface="Roboto"/>
                <a:sym typeface="Roboto"/>
              </a:rPr>
              <a:t>Pour moi-même (boussole personnelle)</a:t>
            </a:r>
            <a:endParaRPr>
              <a:solidFill>
                <a:srgbClr val="00394C"/>
              </a:solidFill>
              <a:latin typeface="Roboto"/>
              <a:ea typeface="Roboto"/>
              <a:cs typeface="Roboto"/>
              <a:sym typeface="Roboto"/>
            </a:endParaRPr>
          </a:p>
          <a:p>
            <a:pPr marL="457200" lvl="0" indent="-342900" algn="l" rtl="0">
              <a:spcBef>
                <a:spcPts val="0"/>
              </a:spcBef>
              <a:spcAft>
                <a:spcPts val="0"/>
              </a:spcAft>
              <a:buClr>
                <a:srgbClr val="00394C"/>
              </a:buClr>
              <a:buSzPts val="1800"/>
              <a:buFont typeface="Roboto"/>
              <a:buChar char="●"/>
            </a:pPr>
            <a:r>
              <a:rPr lang="fr">
                <a:solidFill>
                  <a:srgbClr val="00394C"/>
                </a:solidFill>
                <a:latin typeface="Roboto"/>
                <a:ea typeface="Roboto"/>
                <a:cs typeface="Roboto"/>
                <a:sym typeface="Roboto"/>
              </a:rPr>
              <a:t>Pour mon projet/organisation (boussole professionnelle)</a:t>
            </a:r>
            <a:endParaRPr>
              <a:solidFill>
                <a:srgbClr val="00394C"/>
              </a:solidFill>
              <a:latin typeface="Roboto"/>
              <a:ea typeface="Roboto"/>
              <a:cs typeface="Roboto"/>
              <a:sym typeface="Roboto"/>
            </a:endParaRPr>
          </a:p>
          <a:p>
            <a:pPr marL="0" lvl="0" indent="0" algn="l" rtl="0">
              <a:spcBef>
                <a:spcPts val="1200"/>
              </a:spcBef>
              <a:spcAft>
                <a:spcPts val="1200"/>
              </a:spcAft>
              <a:buNone/>
            </a:pPr>
            <a:endParaRPr>
              <a:solidFill>
                <a:srgbClr val="00394C"/>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5"/>
          <p:cNvSpPr txBox="1">
            <a:spLocks noGrp="1"/>
          </p:cNvSpPr>
          <p:nvPr>
            <p:ph type="title"/>
          </p:nvPr>
        </p:nvSpPr>
        <p:spPr>
          <a:xfrm>
            <a:off x="549600" y="314150"/>
            <a:ext cx="80448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sz="2700">
                <a:solidFill>
                  <a:srgbClr val="418FFF"/>
                </a:solidFill>
                <a:latin typeface="Roboto Black"/>
                <a:ea typeface="Roboto Black"/>
                <a:cs typeface="Roboto Black"/>
                <a:sym typeface="Roboto Black"/>
              </a:rPr>
              <a:t>Partage de nos réflexions au groupe</a:t>
            </a:r>
            <a:endParaRPr>
              <a:solidFill>
                <a:schemeClr val="dk1"/>
              </a:solidFill>
            </a:endParaRPr>
          </a:p>
        </p:txBody>
      </p:sp>
      <p:sp>
        <p:nvSpPr>
          <p:cNvPr id="427" name="Google Shape;427;p55"/>
          <p:cNvSpPr txBox="1">
            <a:spLocks noGrp="1"/>
          </p:cNvSpPr>
          <p:nvPr>
            <p:ph type="body" idx="1"/>
          </p:nvPr>
        </p:nvSpPr>
        <p:spPr>
          <a:xfrm>
            <a:off x="623400" y="1301625"/>
            <a:ext cx="82374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fr">
                <a:solidFill>
                  <a:srgbClr val="00394C"/>
                </a:solidFill>
                <a:latin typeface="Roboto"/>
                <a:ea typeface="Roboto"/>
                <a:cs typeface="Roboto"/>
                <a:sym typeface="Roboto"/>
              </a:rPr>
              <a:t>Comment cela résonne ? Quelles réflexions émergent à travers les exercices ?  </a:t>
            </a:r>
            <a:endParaRPr>
              <a:solidFill>
                <a:srgbClr val="00394C"/>
              </a:solidFill>
              <a:latin typeface="Roboto"/>
              <a:ea typeface="Roboto"/>
              <a:cs typeface="Roboto"/>
              <a:sym typeface="Roboto"/>
            </a:endParaRPr>
          </a:p>
          <a:p>
            <a:pPr marL="457200" lvl="0" indent="-342900" algn="just" rtl="0">
              <a:spcBef>
                <a:spcPts val="1200"/>
              </a:spcBef>
              <a:spcAft>
                <a:spcPts val="0"/>
              </a:spcAft>
              <a:buClr>
                <a:srgbClr val="00394C"/>
              </a:buClr>
              <a:buSzPts val="1800"/>
              <a:buFont typeface="Roboto"/>
              <a:buChar char="●"/>
            </a:pPr>
            <a:r>
              <a:rPr lang="fr">
                <a:solidFill>
                  <a:srgbClr val="00394C"/>
                </a:solidFill>
                <a:latin typeface="Roboto"/>
                <a:ea typeface="Roboto"/>
                <a:cs typeface="Roboto"/>
                <a:sym typeface="Roboto"/>
              </a:rPr>
              <a:t>Pour moi-même (angle personnel)</a:t>
            </a:r>
            <a:endParaRPr>
              <a:solidFill>
                <a:srgbClr val="00394C"/>
              </a:solidFill>
              <a:latin typeface="Roboto"/>
              <a:ea typeface="Roboto"/>
              <a:cs typeface="Roboto"/>
              <a:sym typeface="Roboto"/>
            </a:endParaRPr>
          </a:p>
          <a:p>
            <a:pPr marL="457200" lvl="0" indent="-342900" algn="just" rtl="0">
              <a:spcBef>
                <a:spcPts val="0"/>
              </a:spcBef>
              <a:spcAft>
                <a:spcPts val="0"/>
              </a:spcAft>
              <a:buClr>
                <a:srgbClr val="00394C"/>
              </a:buClr>
              <a:buSzPts val="1800"/>
              <a:buFont typeface="Roboto"/>
              <a:buChar char="●"/>
            </a:pPr>
            <a:r>
              <a:rPr lang="fr">
                <a:solidFill>
                  <a:srgbClr val="00394C"/>
                </a:solidFill>
                <a:latin typeface="Roboto"/>
                <a:ea typeface="Roboto"/>
                <a:cs typeface="Roboto"/>
                <a:sym typeface="Roboto"/>
              </a:rPr>
              <a:t>Pour mon projet/organisation (angle professionnel)</a:t>
            </a:r>
            <a:endParaRPr>
              <a:solidFill>
                <a:srgbClr val="00394C"/>
              </a:solidFill>
              <a:latin typeface="Roboto"/>
              <a:ea typeface="Roboto"/>
              <a:cs typeface="Roboto"/>
              <a:sym typeface="Roboto"/>
            </a:endParaRPr>
          </a:p>
          <a:p>
            <a:pPr marL="0" lvl="0" indent="0" algn="just" rtl="0">
              <a:spcBef>
                <a:spcPts val="1200"/>
              </a:spcBef>
              <a:spcAft>
                <a:spcPts val="0"/>
              </a:spcAft>
              <a:buNone/>
            </a:pPr>
            <a:endParaRPr>
              <a:solidFill>
                <a:srgbClr val="00394C"/>
              </a:solidFill>
              <a:latin typeface="Roboto"/>
              <a:ea typeface="Roboto"/>
              <a:cs typeface="Roboto"/>
              <a:sym typeface="Roboto"/>
            </a:endParaRPr>
          </a:p>
          <a:p>
            <a:pPr marL="0" lvl="0" indent="0" algn="just" rtl="0">
              <a:spcBef>
                <a:spcPts val="1200"/>
              </a:spcBef>
              <a:spcAft>
                <a:spcPts val="1200"/>
              </a:spcAft>
              <a:buNone/>
            </a:pPr>
            <a:endParaRPr>
              <a:solidFill>
                <a:srgbClr val="00394C"/>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6"/>
          <p:cNvSpPr txBox="1">
            <a:spLocks noGrp="1"/>
          </p:cNvSpPr>
          <p:nvPr>
            <p:ph type="title"/>
          </p:nvPr>
        </p:nvSpPr>
        <p:spPr>
          <a:xfrm>
            <a:off x="549600" y="314150"/>
            <a:ext cx="80448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sz="2700">
                <a:solidFill>
                  <a:srgbClr val="418FFF"/>
                </a:solidFill>
                <a:latin typeface="Roboto Black"/>
                <a:ea typeface="Roboto Black"/>
                <a:cs typeface="Roboto Black"/>
                <a:sym typeface="Roboto Black"/>
              </a:rPr>
              <a:t>Accueillir les tensions et paradoxes</a:t>
            </a:r>
            <a:endParaRPr sz="2700">
              <a:solidFill>
                <a:srgbClr val="418FFF"/>
              </a:solidFill>
              <a:latin typeface="Roboto Black"/>
              <a:ea typeface="Roboto Black"/>
              <a:cs typeface="Roboto Black"/>
              <a:sym typeface="Roboto Black"/>
            </a:endParaRPr>
          </a:p>
        </p:txBody>
      </p:sp>
      <p:sp>
        <p:nvSpPr>
          <p:cNvPr id="433" name="Google Shape;433;p56"/>
          <p:cNvSpPr txBox="1">
            <a:spLocks noGrp="1"/>
          </p:cNvSpPr>
          <p:nvPr>
            <p:ph type="body" idx="1"/>
          </p:nvPr>
        </p:nvSpPr>
        <p:spPr>
          <a:xfrm>
            <a:off x="623400" y="1220000"/>
            <a:ext cx="8237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sz="1500">
                <a:solidFill>
                  <a:srgbClr val="00394C"/>
                </a:solidFill>
                <a:latin typeface="Roboto"/>
                <a:ea typeface="Roboto"/>
                <a:cs typeface="Roboto"/>
                <a:sym typeface="Roboto"/>
              </a:rPr>
              <a:t>Si des écarts apparaissent entre vos positionnements personnels et professionnels : rassurez-vous! C’est NORMAL. </a:t>
            </a:r>
            <a:endParaRPr sz="1500">
              <a:solidFill>
                <a:srgbClr val="00394C"/>
              </a:solidFill>
              <a:latin typeface="Roboto"/>
              <a:ea typeface="Roboto"/>
              <a:cs typeface="Roboto"/>
              <a:sym typeface="Roboto"/>
            </a:endParaRPr>
          </a:p>
          <a:p>
            <a:pPr marL="0" lvl="0" indent="0" algn="l" rtl="0">
              <a:spcBef>
                <a:spcPts val="1200"/>
              </a:spcBef>
              <a:spcAft>
                <a:spcPts val="0"/>
              </a:spcAft>
              <a:buNone/>
            </a:pPr>
            <a:r>
              <a:rPr lang="fr" sz="1500">
                <a:solidFill>
                  <a:srgbClr val="00394C"/>
                </a:solidFill>
                <a:latin typeface="Roboto"/>
                <a:ea typeface="Roboto"/>
                <a:cs typeface="Roboto"/>
                <a:sym typeface="Roboto"/>
              </a:rPr>
              <a:t>C'est une expérience partagée avec la plupart des personnes qui cherchent à changer le monde, à lutter "dans, contre et au-delà" des systèmes dominants. </a:t>
            </a:r>
            <a:endParaRPr sz="1500">
              <a:solidFill>
                <a:srgbClr val="00394C"/>
              </a:solidFill>
              <a:latin typeface="Roboto"/>
              <a:ea typeface="Roboto"/>
              <a:cs typeface="Roboto"/>
              <a:sym typeface="Roboto"/>
            </a:endParaRPr>
          </a:p>
          <a:p>
            <a:pPr marL="0" lvl="0" indent="0" algn="l" rtl="0">
              <a:spcBef>
                <a:spcPts val="1200"/>
              </a:spcBef>
              <a:spcAft>
                <a:spcPts val="0"/>
              </a:spcAft>
              <a:buNone/>
            </a:pPr>
            <a:r>
              <a:rPr lang="fr" sz="1500">
                <a:solidFill>
                  <a:srgbClr val="00394C"/>
                </a:solidFill>
                <a:latin typeface="Roboto"/>
                <a:ea typeface="Roboto"/>
                <a:cs typeface="Roboto"/>
                <a:sym typeface="Roboto"/>
              </a:rPr>
              <a:t>Reconnaître ces tensions, c’est DÉJÀ une façon de reprendre du pouvoir. On peut l'observer, en parler, se soutenir, essayer de naviguer cela de façon consciente...Mais on est pas "obligé.e.s" d'éliminer cet écart à tout prix.  </a:t>
            </a:r>
            <a:endParaRPr sz="1500">
              <a:solidFill>
                <a:srgbClr val="00394C"/>
              </a:solidFill>
              <a:latin typeface="Roboto"/>
              <a:ea typeface="Roboto"/>
              <a:cs typeface="Roboto"/>
              <a:sym typeface="Roboto"/>
            </a:endParaRPr>
          </a:p>
          <a:p>
            <a:pPr marL="0" lvl="0" indent="0" algn="l" rtl="0">
              <a:spcBef>
                <a:spcPts val="1200"/>
              </a:spcBef>
              <a:spcAft>
                <a:spcPts val="1200"/>
              </a:spcAft>
              <a:buNone/>
            </a:pPr>
            <a:r>
              <a:rPr lang="fr" sz="1300" i="1">
                <a:solidFill>
                  <a:srgbClr val="00394C"/>
                </a:solidFill>
                <a:latin typeface="Roboto"/>
                <a:ea typeface="Roboto"/>
                <a:cs typeface="Roboto"/>
                <a:sym typeface="Roboto"/>
              </a:rPr>
              <a:t>(Pour information, la thématique des tensions/paradoxe fait l’objet d’un atelier spécifique.)</a:t>
            </a:r>
            <a:endParaRPr sz="1300" i="1">
              <a:solidFill>
                <a:srgbClr val="00394C"/>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7"/>
          <p:cNvSpPr txBox="1">
            <a:spLocks noGrp="1"/>
          </p:cNvSpPr>
          <p:nvPr>
            <p:ph type="title"/>
          </p:nvPr>
        </p:nvSpPr>
        <p:spPr>
          <a:xfrm>
            <a:off x="549600" y="314150"/>
            <a:ext cx="80448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sz="2700">
                <a:solidFill>
                  <a:srgbClr val="418FFF"/>
                </a:solidFill>
                <a:latin typeface="Roboto Black"/>
                <a:ea typeface="Roboto Black"/>
                <a:cs typeface="Roboto Black"/>
                <a:sym typeface="Roboto Black"/>
              </a:rPr>
              <a:t>Check-out</a:t>
            </a:r>
            <a:endParaRPr>
              <a:solidFill>
                <a:schemeClr val="dk1"/>
              </a:solidFill>
            </a:endParaRPr>
          </a:p>
        </p:txBody>
      </p:sp>
      <p:sp>
        <p:nvSpPr>
          <p:cNvPr id="439" name="Google Shape;439;p57"/>
          <p:cNvSpPr txBox="1"/>
          <p:nvPr/>
        </p:nvSpPr>
        <p:spPr>
          <a:xfrm>
            <a:off x="714375" y="1228225"/>
            <a:ext cx="8233500" cy="1666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00394C"/>
              </a:buClr>
              <a:buSzPts val="1800"/>
              <a:buFont typeface="Roboto"/>
              <a:buChar char="●"/>
            </a:pPr>
            <a:r>
              <a:rPr lang="fr" sz="1800">
                <a:solidFill>
                  <a:srgbClr val="00394C"/>
                </a:solidFill>
                <a:latin typeface="Roboto"/>
                <a:ea typeface="Roboto"/>
                <a:cs typeface="Roboto"/>
                <a:sym typeface="Roboto"/>
              </a:rPr>
              <a:t>Une chose que je retiens, qui va m’aider</a:t>
            </a:r>
            <a:endParaRPr sz="1800">
              <a:solidFill>
                <a:srgbClr val="00394C"/>
              </a:solidFill>
              <a:latin typeface="Roboto"/>
              <a:ea typeface="Roboto"/>
              <a:cs typeface="Roboto"/>
              <a:sym typeface="Roboto"/>
            </a:endParaRPr>
          </a:p>
          <a:p>
            <a:pPr marL="457200" lvl="0" indent="-342900" algn="l" rtl="0">
              <a:spcBef>
                <a:spcPts val="1000"/>
              </a:spcBef>
              <a:spcAft>
                <a:spcPts val="1000"/>
              </a:spcAft>
              <a:buClr>
                <a:srgbClr val="00394C"/>
              </a:buClr>
              <a:buSzPts val="1800"/>
              <a:buFont typeface="Roboto"/>
              <a:buChar char="●"/>
            </a:pPr>
            <a:r>
              <a:rPr lang="fr" sz="1800">
                <a:solidFill>
                  <a:srgbClr val="00394C"/>
                </a:solidFill>
                <a:latin typeface="Roboto"/>
                <a:ea typeface="Roboto"/>
                <a:cs typeface="Roboto"/>
                <a:sym typeface="Roboto"/>
              </a:rPr>
              <a:t>Un questionnement, un doute, un “je ne sais pas quoi faire avec ça”</a:t>
            </a:r>
            <a:endParaRPr sz="1800">
              <a:solidFill>
                <a:srgbClr val="00394C"/>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8"/>
          <p:cNvSpPr txBox="1">
            <a:spLocks noGrp="1"/>
          </p:cNvSpPr>
          <p:nvPr>
            <p:ph type="body" idx="1"/>
          </p:nvPr>
        </p:nvSpPr>
        <p:spPr>
          <a:xfrm>
            <a:off x="311700" y="1152475"/>
            <a:ext cx="7818000" cy="3416400"/>
          </a:xfrm>
          <a:prstGeom prst="rect">
            <a:avLst/>
          </a:prstGeom>
        </p:spPr>
        <p:txBody>
          <a:bodyPr spcFirstLastPara="1" wrap="square" lIns="91425" tIns="91425" rIns="91425" bIns="91425" anchor="t" anchorCtr="0">
            <a:normAutofit/>
          </a:bodyPr>
          <a:lstStyle/>
          <a:p>
            <a:pPr marL="457200" lvl="0" indent="-310832" algn="just" rtl="0">
              <a:spcBef>
                <a:spcPts val="0"/>
              </a:spcBef>
              <a:spcAft>
                <a:spcPts val="0"/>
              </a:spcAft>
              <a:buClr>
                <a:srgbClr val="00394C"/>
              </a:buClr>
              <a:buSzPct val="100000"/>
              <a:buChar char="●"/>
            </a:pPr>
            <a:r>
              <a:rPr lang="fr" sz="1400">
                <a:solidFill>
                  <a:srgbClr val="00394C"/>
                </a:solidFill>
              </a:rPr>
              <a:t>Monnin, Landivar, Bonnet (2021). </a:t>
            </a:r>
            <a:r>
              <a:rPr lang="fr" sz="1400" b="1">
                <a:solidFill>
                  <a:srgbClr val="00394C"/>
                </a:solidFill>
              </a:rPr>
              <a:t>“Qu’est-ce que la redirection, écologique”</a:t>
            </a:r>
            <a:r>
              <a:rPr lang="fr" sz="1400">
                <a:solidFill>
                  <a:srgbClr val="00394C"/>
                </a:solidFill>
              </a:rPr>
              <a:t>. Horizons publics, Hors-Série Printemps 2021. </a:t>
            </a:r>
            <a:r>
              <a:rPr lang="fr" sz="1400" u="sng">
                <a:solidFill>
                  <a:srgbClr val="00394C"/>
                </a:solidFill>
                <a:hlinkClick r:id="rId3">
                  <a:extLst>
                    <a:ext uri="{A12FA001-AC4F-418D-AE19-62706E023703}">
                      <ahyp:hlinkClr xmlns:ahyp="http://schemas.microsoft.com/office/drawing/2018/hyperlinkcolor" val="tx"/>
                    </a:ext>
                  </a:extLst>
                </a:hlinkClick>
              </a:rPr>
              <a:t>Disponible ici.   </a:t>
            </a:r>
            <a:endParaRPr sz="1400">
              <a:solidFill>
                <a:srgbClr val="00394C"/>
              </a:solidFill>
            </a:endParaRPr>
          </a:p>
          <a:p>
            <a:pPr marL="457200" lvl="0" indent="-310832" algn="just" rtl="0">
              <a:spcBef>
                <a:spcPts val="1000"/>
              </a:spcBef>
              <a:spcAft>
                <a:spcPts val="0"/>
              </a:spcAft>
              <a:buClr>
                <a:srgbClr val="00394C"/>
              </a:buClr>
              <a:buSzPct val="100000"/>
              <a:buChar char="●"/>
            </a:pPr>
            <a:r>
              <a:rPr lang="fr" sz="1400" b="1">
                <a:solidFill>
                  <a:srgbClr val="00394C"/>
                </a:solidFill>
              </a:rPr>
              <a:t>“Approches et discours de la transition” (p.25) </a:t>
            </a:r>
            <a:r>
              <a:rPr lang="fr" sz="1400">
                <a:solidFill>
                  <a:srgbClr val="00394C"/>
                </a:solidFill>
              </a:rPr>
              <a:t>dans Guay-Boutet, C., Martin-Déry, S. et Huot, G. (2021). </a:t>
            </a:r>
            <a:r>
              <a:rPr lang="fr" sz="1400" i="1">
                <a:solidFill>
                  <a:srgbClr val="00394C"/>
                </a:solidFill>
              </a:rPr>
              <a:t>Économie sociale et transition socioécologique – Quel cadre commun ?</a:t>
            </a:r>
            <a:r>
              <a:rPr lang="fr" sz="1400">
                <a:solidFill>
                  <a:srgbClr val="00394C"/>
                </a:solidFill>
              </a:rPr>
              <a:t> Territoires innovants en économie sociale et solidaire (TIESS). </a:t>
            </a:r>
            <a:r>
              <a:rPr lang="fr" sz="1400" u="sng">
                <a:solidFill>
                  <a:srgbClr val="00394C"/>
                </a:solidFill>
                <a:hlinkClick r:id="rId4">
                  <a:extLst>
                    <a:ext uri="{A12FA001-AC4F-418D-AE19-62706E023703}">
                      <ahyp:hlinkClr xmlns:ahyp="http://schemas.microsoft.com/office/drawing/2018/hyperlinkcolor" val="tx"/>
                    </a:ext>
                  </a:extLst>
                </a:hlinkClick>
              </a:rPr>
              <a:t>Disponible ici. </a:t>
            </a:r>
            <a:endParaRPr sz="1400">
              <a:solidFill>
                <a:srgbClr val="00394C"/>
              </a:solidFill>
            </a:endParaRPr>
          </a:p>
          <a:p>
            <a:pPr marL="457200" lvl="0" indent="-310832" algn="just" rtl="0">
              <a:spcBef>
                <a:spcPts val="1000"/>
              </a:spcBef>
              <a:spcAft>
                <a:spcPts val="0"/>
              </a:spcAft>
              <a:buClr>
                <a:srgbClr val="00394C"/>
              </a:buClr>
              <a:buSzPct val="100000"/>
              <a:buChar char="●"/>
            </a:pPr>
            <a:r>
              <a:rPr lang="fr" sz="1400">
                <a:solidFill>
                  <a:srgbClr val="00394C"/>
                </a:solidFill>
              </a:rPr>
              <a:t>Romdhani, A. et Audet, R. (2022). </a:t>
            </a:r>
            <a:r>
              <a:rPr lang="fr" sz="1400" b="1">
                <a:solidFill>
                  <a:srgbClr val="00394C"/>
                </a:solidFill>
              </a:rPr>
              <a:t>Quatre discours de la transition écologique pour la région métropolitaine de Montréal</a:t>
            </a:r>
            <a:r>
              <a:rPr lang="fr" sz="1400">
                <a:solidFill>
                  <a:srgbClr val="00394C"/>
                </a:solidFill>
              </a:rPr>
              <a:t>. Les Contributions de la Chaire de recherche UQAM sur la transition écologique, no 21. </a:t>
            </a:r>
            <a:r>
              <a:rPr lang="fr" sz="1400" u="sng">
                <a:solidFill>
                  <a:srgbClr val="00394C"/>
                </a:solidFill>
                <a:hlinkClick r:id="rId5">
                  <a:extLst>
                    <a:ext uri="{A12FA001-AC4F-418D-AE19-62706E023703}">
                      <ahyp:hlinkClr xmlns:ahyp="http://schemas.microsoft.com/office/drawing/2018/hyperlinkcolor" val="tx"/>
                    </a:ext>
                  </a:extLst>
                </a:hlinkClick>
              </a:rPr>
              <a:t>Disponible ici. </a:t>
            </a:r>
            <a:endParaRPr sz="1400">
              <a:solidFill>
                <a:srgbClr val="00394C"/>
              </a:solidFill>
            </a:endParaRPr>
          </a:p>
          <a:p>
            <a:pPr marL="457200" lvl="0" indent="-310832" algn="just" rtl="0">
              <a:spcBef>
                <a:spcPts val="1000"/>
              </a:spcBef>
              <a:spcAft>
                <a:spcPts val="0"/>
              </a:spcAft>
              <a:buClr>
                <a:srgbClr val="00394C"/>
              </a:buClr>
              <a:buSzPct val="100000"/>
              <a:buChar char="●"/>
            </a:pPr>
            <a:r>
              <a:rPr lang="fr" sz="1400">
                <a:solidFill>
                  <a:srgbClr val="00394C"/>
                </a:solidFill>
              </a:rPr>
              <a:t>Romdhani, A., Audet, R. (2022). </a:t>
            </a:r>
            <a:r>
              <a:rPr lang="fr" sz="1400" b="1">
                <a:solidFill>
                  <a:srgbClr val="00394C"/>
                </a:solidFill>
              </a:rPr>
              <a:t>Le discours de la transition écologique dans le Grand Montréal. </a:t>
            </a:r>
            <a:r>
              <a:rPr lang="fr" sz="1400">
                <a:solidFill>
                  <a:srgbClr val="00394C"/>
                </a:solidFill>
              </a:rPr>
              <a:t>Dans Répertoire de recherche Villes, climat et inégalités. VRM – Villes Régions Monde. </a:t>
            </a:r>
            <a:r>
              <a:rPr lang="fr" sz="1400" u="sng">
                <a:solidFill>
                  <a:srgbClr val="00394C"/>
                </a:solidFill>
                <a:hlinkClick r:id="rId6">
                  <a:extLst>
                    <a:ext uri="{A12FA001-AC4F-418D-AE19-62706E023703}">
                      <ahyp:hlinkClr xmlns:ahyp="http://schemas.microsoft.com/office/drawing/2018/hyperlinkcolor" val="tx"/>
                    </a:ext>
                  </a:extLst>
                </a:hlinkClick>
              </a:rPr>
              <a:t>Disponible ici. </a:t>
            </a:r>
            <a:endParaRPr sz="1400">
              <a:solidFill>
                <a:srgbClr val="00394C"/>
              </a:solidFill>
            </a:endParaRPr>
          </a:p>
          <a:p>
            <a:pPr marL="0" lvl="0" indent="0" algn="just" rtl="0">
              <a:spcBef>
                <a:spcPts val="1000"/>
              </a:spcBef>
              <a:spcAft>
                <a:spcPts val="0"/>
              </a:spcAft>
              <a:buNone/>
            </a:pPr>
            <a:endParaRPr sz="1400">
              <a:solidFill>
                <a:srgbClr val="00394C"/>
              </a:solidFill>
            </a:endParaRPr>
          </a:p>
          <a:p>
            <a:pPr marL="0" lvl="0" indent="0" algn="just" rtl="0">
              <a:spcBef>
                <a:spcPts val="1000"/>
              </a:spcBef>
              <a:spcAft>
                <a:spcPts val="1000"/>
              </a:spcAft>
              <a:buNone/>
            </a:pPr>
            <a:endParaRPr sz="1400">
              <a:solidFill>
                <a:srgbClr val="00394C"/>
              </a:solidFill>
            </a:endParaRPr>
          </a:p>
        </p:txBody>
      </p:sp>
      <p:sp>
        <p:nvSpPr>
          <p:cNvPr id="445" name="Google Shape;445;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sz="2700">
                <a:solidFill>
                  <a:srgbClr val="418FFF"/>
                </a:solidFill>
                <a:latin typeface="Roboto Black"/>
                <a:ea typeface="Roboto Black"/>
                <a:cs typeface="Roboto Black"/>
                <a:sym typeface="Roboto Black"/>
              </a:rPr>
              <a:t>Pour aller plus loin - lectures additionnelles : </a:t>
            </a:r>
            <a:endParaRPr sz="2700">
              <a:solidFill>
                <a:srgbClr val="418FFF"/>
              </a:solidFill>
              <a:latin typeface="Roboto Black"/>
              <a:ea typeface="Roboto Black"/>
              <a:cs typeface="Roboto Black"/>
              <a:sym typeface="Roboto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body" idx="1"/>
          </p:nvPr>
        </p:nvSpPr>
        <p:spPr>
          <a:xfrm>
            <a:off x="311700" y="1152475"/>
            <a:ext cx="8153100" cy="3025800"/>
          </a:xfrm>
          <a:prstGeom prst="rect">
            <a:avLst/>
          </a:prstGeom>
        </p:spPr>
        <p:txBody>
          <a:bodyPr spcFirstLastPara="1" wrap="square" lIns="91425" tIns="91425" rIns="91425" bIns="91425" anchor="t" anchorCtr="0">
            <a:normAutofit/>
          </a:bodyPr>
          <a:lstStyle/>
          <a:p>
            <a:pPr marL="457200" lvl="0" indent="-311150" algn="just" rtl="0">
              <a:lnSpc>
                <a:spcPct val="95000"/>
              </a:lnSpc>
              <a:spcBef>
                <a:spcPts val="0"/>
              </a:spcBef>
              <a:spcAft>
                <a:spcPts val="0"/>
              </a:spcAft>
              <a:buClr>
                <a:srgbClr val="00394C"/>
              </a:buClr>
              <a:buSzPts val="1300"/>
              <a:buChar char="●"/>
            </a:pPr>
            <a:r>
              <a:rPr lang="fr" sz="1300" b="1">
                <a:solidFill>
                  <a:srgbClr val="00394C"/>
                </a:solidFill>
                <a:latin typeface="Roboto"/>
                <a:ea typeface="Roboto"/>
                <a:cs typeface="Roboto"/>
                <a:sym typeface="Roboto"/>
              </a:rPr>
              <a:t>Éclairer. </a:t>
            </a:r>
            <a:r>
              <a:rPr lang="fr" sz="1300">
                <a:solidFill>
                  <a:srgbClr val="00394C"/>
                </a:solidFill>
                <a:latin typeface="Roboto"/>
                <a:ea typeface="Roboto"/>
                <a:cs typeface="Roboto"/>
                <a:sym typeface="Roboto"/>
              </a:rPr>
              <a:t>Mettre en lumière les logiques profondes (et les rapports de pouvoir) qui se cachent sous les mots, les discours, les représentations, les récits.</a:t>
            </a:r>
            <a:endParaRPr sz="1300">
              <a:solidFill>
                <a:srgbClr val="00394C"/>
              </a:solidFill>
              <a:latin typeface="Roboto"/>
              <a:ea typeface="Roboto"/>
              <a:cs typeface="Roboto"/>
              <a:sym typeface="Roboto"/>
            </a:endParaRPr>
          </a:p>
          <a:p>
            <a:pPr marL="457200" lvl="0" indent="-311150" algn="just" rtl="0">
              <a:lnSpc>
                <a:spcPct val="95000"/>
              </a:lnSpc>
              <a:spcBef>
                <a:spcPts val="1000"/>
              </a:spcBef>
              <a:spcAft>
                <a:spcPts val="0"/>
              </a:spcAft>
              <a:buClr>
                <a:srgbClr val="00394C"/>
              </a:buClr>
              <a:buSzPts val="1300"/>
              <a:buChar char="●"/>
            </a:pPr>
            <a:r>
              <a:rPr lang="fr" sz="1300" b="1">
                <a:solidFill>
                  <a:srgbClr val="00394C"/>
                </a:solidFill>
                <a:latin typeface="Roboto"/>
                <a:ea typeface="Roboto"/>
                <a:cs typeface="Roboto"/>
                <a:sym typeface="Roboto"/>
              </a:rPr>
              <a:t>Mettre des mots </a:t>
            </a:r>
            <a:r>
              <a:rPr lang="fr" sz="1300">
                <a:solidFill>
                  <a:srgbClr val="00394C"/>
                </a:solidFill>
                <a:latin typeface="Roboto"/>
                <a:ea typeface="Roboto"/>
                <a:cs typeface="Roboto"/>
                <a:sym typeface="Roboto"/>
              </a:rPr>
              <a:t>sur les choses que l’on vit, que l’on ressent, que l’on pressent. Découvrir qu’il y a des mots pour décrire et expliquer ce phénomène avec une grande précision, qu’il y a une longue histoire d’idées et de luttes sociales qui ont pavé la voie pour nous permettre d’y voir plus clair et pour ne pas «se faire avoir».</a:t>
            </a:r>
            <a:endParaRPr sz="1300">
              <a:solidFill>
                <a:srgbClr val="00394C"/>
              </a:solidFill>
              <a:latin typeface="Roboto"/>
              <a:ea typeface="Roboto"/>
              <a:cs typeface="Roboto"/>
              <a:sym typeface="Roboto"/>
            </a:endParaRPr>
          </a:p>
          <a:p>
            <a:pPr marL="457200" lvl="0" indent="-311150" algn="just" rtl="0">
              <a:lnSpc>
                <a:spcPct val="95000"/>
              </a:lnSpc>
              <a:spcBef>
                <a:spcPts val="1000"/>
              </a:spcBef>
              <a:spcAft>
                <a:spcPts val="1000"/>
              </a:spcAft>
              <a:buClr>
                <a:srgbClr val="00394C"/>
              </a:buClr>
              <a:buSzPts val="1300"/>
              <a:buChar char="●"/>
            </a:pPr>
            <a:r>
              <a:rPr lang="fr" sz="1300" b="1">
                <a:solidFill>
                  <a:srgbClr val="00394C"/>
                </a:solidFill>
                <a:latin typeface="Roboto"/>
                <a:ea typeface="Roboto"/>
                <a:cs typeface="Roboto"/>
                <a:sym typeface="Roboto"/>
              </a:rPr>
              <a:t>Retrouver de la puissance :</a:t>
            </a:r>
            <a:r>
              <a:rPr lang="fr" sz="1300">
                <a:solidFill>
                  <a:srgbClr val="00394C"/>
                </a:solidFill>
                <a:latin typeface="Roboto"/>
                <a:ea typeface="Roboto"/>
                <a:cs typeface="Roboto"/>
                <a:sym typeface="Roboto"/>
              </a:rPr>
              <a:t> «Quel sentiment de puissance on peut ressentir lorsque, enfin, on tombe sur un terme qui vient éclairer une situation aliénante que l'on vit ou dont on est témoin; lorsque «les mots jaillissent sur les choses», comme l'écrit Annie Ernaux, ces «choses sur lesquelles la société fait silence et ne sait pas qu'elle le fait, vouant au mal-être solitaire ceux et celles qui ressentent ces choses sans pouvoir les nommer».  (François Bégaudeau dans </a:t>
            </a:r>
            <a:r>
              <a:rPr lang="fr" sz="1300" i="1">
                <a:solidFill>
                  <a:srgbClr val="00394C"/>
                </a:solidFill>
                <a:latin typeface="Roboto"/>
                <a:ea typeface="Roboto"/>
                <a:cs typeface="Roboto"/>
                <a:sym typeface="Roboto"/>
              </a:rPr>
              <a:t>Socialter</a:t>
            </a:r>
            <a:r>
              <a:rPr lang="fr" sz="1300">
                <a:solidFill>
                  <a:srgbClr val="00394C"/>
                </a:solidFill>
                <a:latin typeface="Roboto"/>
                <a:ea typeface="Roboto"/>
                <a:cs typeface="Roboto"/>
                <a:sym typeface="Roboto"/>
              </a:rPr>
              <a:t>, Hors-série n°6 “Manuel d’autodéfense intellectuel”, 2023)</a:t>
            </a:r>
            <a:endParaRPr sz="1300">
              <a:solidFill>
                <a:srgbClr val="00394C"/>
              </a:solidFill>
              <a:latin typeface="Roboto"/>
              <a:ea typeface="Roboto"/>
              <a:cs typeface="Roboto"/>
              <a:sym typeface="Roboto"/>
            </a:endParaRPr>
          </a:p>
        </p:txBody>
      </p:sp>
      <p:sp>
        <p:nvSpPr>
          <p:cNvPr id="123" name="Google Shape;123;p28"/>
          <p:cNvSpPr txBox="1">
            <a:spLocks noGrp="1"/>
          </p:cNvSpPr>
          <p:nvPr>
            <p:ph type="title"/>
          </p:nvPr>
        </p:nvSpPr>
        <p:spPr>
          <a:xfrm>
            <a:off x="420150" y="271000"/>
            <a:ext cx="80448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solidFill>
                  <a:srgbClr val="418FFF"/>
                </a:solidFill>
                <a:latin typeface="Roboto Black"/>
                <a:ea typeface="Roboto Black"/>
                <a:cs typeface="Roboto Black"/>
                <a:sym typeface="Roboto Black"/>
              </a:rPr>
              <a:t>Le rôle de la pensée critique</a:t>
            </a:r>
            <a:endParaRPr>
              <a:solidFill>
                <a:srgbClr val="418FFF"/>
              </a:solidFill>
              <a:latin typeface="Roboto Black"/>
              <a:ea typeface="Roboto Black"/>
              <a:cs typeface="Roboto Black"/>
              <a:sym typeface="Robo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549600" y="314150"/>
            <a:ext cx="80448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solidFill>
                  <a:srgbClr val="418FFF"/>
                </a:solidFill>
                <a:latin typeface="Roboto Black"/>
                <a:ea typeface="Roboto Black"/>
                <a:cs typeface="Roboto Black"/>
                <a:sym typeface="Roboto Black"/>
              </a:rPr>
              <a:t>Objectifs de cet atelier</a:t>
            </a:r>
            <a:endParaRPr>
              <a:solidFill>
                <a:srgbClr val="418FFF"/>
              </a:solidFill>
              <a:latin typeface="Roboto Black"/>
              <a:ea typeface="Roboto Black"/>
              <a:cs typeface="Roboto Black"/>
              <a:sym typeface="Roboto Black"/>
            </a:endParaRPr>
          </a:p>
        </p:txBody>
      </p:sp>
      <p:sp>
        <p:nvSpPr>
          <p:cNvPr id="129" name="Google Shape;129;p29"/>
          <p:cNvSpPr txBox="1">
            <a:spLocks noGrp="1"/>
          </p:cNvSpPr>
          <p:nvPr>
            <p:ph type="body" idx="1"/>
          </p:nvPr>
        </p:nvSpPr>
        <p:spPr>
          <a:xfrm>
            <a:off x="586500" y="1285725"/>
            <a:ext cx="7971000" cy="1995600"/>
          </a:xfrm>
          <a:prstGeom prst="rect">
            <a:avLst/>
          </a:prstGeom>
        </p:spPr>
        <p:txBody>
          <a:bodyPr spcFirstLastPara="1" wrap="square" lIns="91425" tIns="91425" rIns="91425" bIns="91425" anchor="t" anchorCtr="0">
            <a:spAutoFit/>
          </a:bodyPr>
          <a:lstStyle/>
          <a:p>
            <a:pPr marL="0" lvl="0" indent="0" algn="just" rtl="0">
              <a:spcBef>
                <a:spcPts val="0"/>
              </a:spcBef>
              <a:spcAft>
                <a:spcPts val="0"/>
              </a:spcAft>
              <a:buNone/>
            </a:pPr>
            <a:r>
              <a:rPr lang="fr" sz="1300">
                <a:solidFill>
                  <a:srgbClr val="00394C"/>
                </a:solidFill>
                <a:latin typeface="Roboto"/>
                <a:ea typeface="Roboto"/>
                <a:cs typeface="Roboto"/>
                <a:sym typeface="Roboto"/>
              </a:rPr>
              <a:t>Offrir un espace de réflexivité critique sur notre rapport à la transition socio-écologique</a:t>
            </a:r>
            <a:endParaRPr sz="1300">
              <a:solidFill>
                <a:srgbClr val="00394C"/>
              </a:solidFill>
              <a:latin typeface="Roboto"/>
              <a:ea typeface="Roboto"/>
              <a:cs typeface="Roboto"/>
              <a:sym typeface="Roboto"/>
            </a:endParaRPr>
          </a:p>
          <a:p>
            <a:pPr marL="0" lvl="0" indent="0" algn="just" rtl="0">
              <a:spcBef>
                <a:spcPts val="0"/>
              </a:spcBef>
              <a:spcAft>
                <a:spcPts val="0"/>
              </a:spcAft>
              <a:buNone/>
            </a:pPr>
            <a:endParaRPr sz="1300">
              <a:solidFill>
                <a:srgbClr val="00394C"/>
              </a:solidFill>
              <a:latin typeface="Roboto"/>
              <a:ea typeface="Roboto"/>
              <a:cs typeface="Roboto"/>
              <a:sym typeface="Roboto"/>
            </a:endParaRPr>
          </a:p>
          <a:p>
            <a:pPr marL="457200" lvl="0" indent="-311150" algn="just" rtl="0">
              <a:spcBef>
                <a:spcPts val="0"/>
              </a:spcBef>
              <a:spcAft>
                <a:spcPts val="0"/>
              </a:spcAft>
              <a:buClr>
                <a:srgbClr val="00394C"/>
              </a:buClr>
              <a:buSzPts val="1300"/>
              <a:buFont typeface="Roboto"/>
              <a:buChar char="●"/>
            </a:pPr>
            <a:r>
              <a:rPr lang="fr" sz="1300">
                <a:solidFill>
                  <a:srgbClr val="00394C"/>
                </a:solidFill>
                <a:latin typeface="Roboto"/>
                <a:ea typeface="Roboto"/>
                <a:cs typeface="Roboto"/>
                <a:sym typeface="Roboto"/>
              </a:rPr>
              <a:t>Comprendre les différents discours de la transition et ce qui s’y joue</a:t>
            </a:r>
            <a:endParaRPr sz="1300">
              <a:solidFill>
                <a:srgbClr val="00394C"/>
              </a:solidFill>
              <a:latin typeface="Roboto"/>
              <a:ea typeface="Roboto"/>
              <a:cs typeface="Roboto"/>
              <a:sym typeface="Roboto"/>
            </a:endParaRPr>
          </a:p>
          <a:p>
            <a:pPr marL="457200" lvl="0" indent="-311150" algn="just" rtl="0">
              <a:spcBef>
                <a:spcPts val="0"/>
              </a:spcBef>
              <a:spcAft>
                <a:spcPts val="0"/>
              </a:spcAft>
              <a:buClr>
                <a:srgbClr val="00394C"/>
              </a:buClr>
              <a:buSzPts val="1300"/>
              <a:buFont typeface="Roboto"/>
              <a:buChar char="●"/>
            </a:pPr>
            <a:r>
              <a:rPr lang="fr" sz="1300">
                <a:solidFill>
                  <a:srgbClr val="00394C"/>
                </a:solidFill>
                <a:latin typeface="Roboto"/>
                <a:ea typeface="Roboto"/>
                <a:cs typeface="Roboto"/>
                <a:sym typeface="Roboto"/>
              </a:rPr>
              <a:t>Se positionner à l’aide de la Boussole de la transition</a:t>
            </a:r>
            <a:endParaRPr sz="1300">
              <a:solidFill>
                <a:srgbClr val="00394C"/>
              </a:solidFill>
              <a:latin typeface="Roboto"/>
              <a:ea typeface="Roboto"/>
              <a:cs typeface="Roboto"/>
              <a:sym typeface="Roboto"/>
            </a:endParaRPr>
          </a:p>
          <a:p>
            <a:pPr marL="914400" lvl="1" indent="-311150" algn="just" rtl="0">
              <a:spcBef>
                <a:spcPts val="0"/>
              </a:spcBef>
              <a:spcAft>
                <a:spcPts val="0"/>
              </a:spcAft>
              <a:buClr>
                <a:srgbClr val="00394C"/>
              </a:buClr>
              <a:buSzPts val="1300"/>
              <a:buFont typeface="Roboto"/>
              <a:buChar char="○"/>
            </a:pPr>
            <a:r>
              <a:rPr lang="fr" sz="1300">
                <a:solidFill>
                  <a:srgbClr val="00394C"/>
                </a:solidFill>
                <a:latin typeface="Roboto"/>
                <a:ea typeface="Roboto"/>
                <a:cs typeface="Roboto"/>
                <a:sym typeface="Roboto"/>
              </a:rPr>
              <a:t>Au niveau personnel</a:t>
            </a:r>
            <a:endParaRPr sz="1300">
              <a:solidFill>
                <a:srgbClr val="00394C"/>
              </a:solidFill>
              <a:latin typeface="Roboto"/>
              <a:ea typeface="Roboto"/>
              <a:cs typeface="Roboto"/>
              <a:sym typeface="Roboto"/>
            </a:endParaRPr>
          </a:p>
          <a:p>
            <a:pPr marL="914400" lvl="1" indent="-311150" algn="just" rtl="0">
              <a:spcBef>
                <a:spcPts val="0"/>
              </a:spcBef>
              <a:spcAft>
                <a:spcPts val="0"/>
              </a:spcAft>
              <a:buClr>
                <a:srgbClr val="00394C"/>
              </a:buClr>
              <a:buSzPts val="1300"/>
              <a:buFont typeface="Roboto"/>
              <a:buChar char="○"/>
            </a:pPr>
            <a:r>
              <a:rPr lang="fr" sz="1300">
                <a:solidFill>
                  <a:srgbClr val="00394C"/>
                </a:solidFill>
                <a:latin typeface="Roboto"/>
                <a:ea typeface="Roboto"/>
                <a:cs typeface="Roboto"/>
                <a:sym typeface="Roboto"/>
              </a:rPr>
              <a:t>Au niveau professionnel</a:t>
            </a:r>
            <a:endParaRPr sz="1300">
              <a:solidFill>
                <a:srgbClr val="00394C"/>
              </a:solidFill>
              <a:latin typeface="Roboto"/>
              <a:ea typeface="Roboto"/>
              <a:cs typeface="Roboto"/>
              <a:sym typeface="Roboto"/>
            </a:endParaRPr>
          </a:p>
          <a:p>
            <a:pPr marL="0" lvl="0" indent="0" algn="just" rtl="0">
              <a:spcBef>
                <a:spcPts val="0"/>
              </a:spcBef>
              <a:spcAft>
                <a:spcPts val="0"/>
              </a:spcAft>
              <a:buNone/>
            </a:pPr>
            <a:endParaRPr sz="1300">
              <a:solidFill>
                <a:srgbClr val="00394C"/>
              </a:solidFill>
              <a:latin typeface="Roboto"/>
              <a:ea typeface="Roboto"/>
              <a:cs typeface="Roboto"/>
              <a:sym typeface="Roboto"/>
            </a:endParaRPr>
          </a:p>
          <a:p>
            <a:pPr marL="0" lvl="0" indent="0" algn="just" rtl="0">
              <a:spcBef>
                <a:spcPts val="0"/>
              </a:spcBef>
              <a:spcAft>
                <a:spcPts val="0"/>
              </a:spcAft>
              <a:buNone/>
            </a:pPr>
            <a:endParaRPr sz="1300">
              <a:solidFill>
                <a:srgbClr val="00394C"/>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0"/>
          <p:cNvSpPr txBox="1">
            <a:spLocks noGrp="1"/>
          </p:cNvSpPr>
          <p:nvPr>
            <p:ph type="title"/>
          </p:nvPr>
        </p:nvSpPr>
        <p:spPr>
          <a:xfrm>
            <a:off x="549600" y="314150"/>
            <a:ext cx="80448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solidFill>
                  <a:srgbClr val="418FFF"/>
                </a:solidFill>
                <a:latin typeface="Roboto Black"/>
                <a:ea typeface="Roboto Black"/>
                <a:cs typeface="Roboto Black"/>
                <a:sym typeface="Roboto Black"/>
              </a:rPr>
              <a:t>Entente collective</a:t>
            </a:r>
            <a:endParaRPr>
              <a:solidFill>
                <a:srgbClr val="418FFF"/>
              </a:solidFill>
              <a:latin typeface="Roboto Black"/>
              <a:ea typeface="Roboto Black"/>
              <a:cs typeface="Roboto Black"/>
              <a:sym typeface="Roboto Black"/>
            </a:endParaRPr>
          </a:p>
        </p:txBody>
      </p:sp>
      <p:sp>
        <p:nvSpPr>
          <p:cNvPr id="135" name="Google Shape;135;p30"/>
          <p:cNvSpPr txBox="1"/>
          <p:nvPr/>
        </p:nvSpPr>
        <p:spPr>
          <a:xfrm>
            <a:off x="601575" y="1009675"/>
            <a:ext cx="7857300" cy="25191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fr" sz="1300">
                <a:solidFill>
                  <a:srgbClr val="00394C"/>
                </a:solidFill>
                <a:latin typeface="Roboto"/>
                <a:ea typeface="Roboto"/>
                <a:cs typeface="Roboto"/>
                <a:sym typeface="Roboto"/>
              </a:rPr>
              <a:t>Nous tenterons de cultiver un espace …</a:t>
            </a:r>
            <a:endParaRPr sz="1300">
              <a:solidFill>
                <a:srgbClr val="00394C"/>
              </a:solidFill>
              <a:latin typeface="Roboto"/>
              <a:ea typeface="Roboto"/>
              <a:cs typeface="Roboto"/>
              <a:sym typeface="Roboto"/>
            </a:endParaRPr>
          </a:p>
          <a:p>
            <a:pPr marL="0" lvl="0" indent="0" algn="just" rtl="0">
              <a:lnSpc>
                <a:spcPct val="115000"/>
              </a:lnSpc>
              <a:spcBef>
                <a:spcPts val="0"/>
              </a:spcBef>
              <a:spcAft>
                <a:spcPts val="0"/>
              </a:spcAft>
              <a:buNone/>
            </a:pPr>
            <a:endParaRPr sz="1300">
              <a:solidFill>
                <a:srgbClr val="00394C"/>
              </a:solidFill>
              <a:latin typeface="Roboto"/>
              <a:ea typeface="Roboto"/>
              <a:cs typeface="Roboto"/>
              <a:sym typeface="Roboto"/>
            </a:endParaRPr>
          </a:p>
          <a:p>
            <a:pPr marL="457200" lvl="0" indent="-311150" algn="just" rtl="0">
              <a:lnSpc>
                <a:spcPct val="115000"/>
              </a:lnSpc>
              <a:spcBef>
                <a:spcPts val="0"/>
              </a:spcBef>
              <a:spcAft>
                <a:spcPts val="0"/>
              </a:spcAft>
              <a:buClr>
                <a:srgbClr val="00394C"/>
              </a:buClr>
              <a:buSzPts val="1300"/>
              <a:buFont typeface="Roboto"/>
              <a:buChar char="➔"/>
            </a:pPr>
            <a:r>
              <a:rPr lang="fr" sz="1300">
                <a:solidFill>
                  <a:srgbClr val="00394C"/>
                </a:solidFill>
                <a:latin typeface="Roboto"/>
                <a:ea typeface="Roboto"/>
                <a:cs typeface="Roboto"/>
                <a:sym typeface="Roboto"/>
              </a:rPr>
              <a:t>sans jugement, sans perfectionnisme, sans prérequis</a:t>
            </a:r>
            <a:endParaRPr sz="1300">
              <a:solidFill>
                <a:srgbClr val="00394C"/>
              </a:solidFill>
              <a:latin typeface="Roboto"/>
              <a:ea typeface="Roboto"/>
              <a:cs typeface="Roboto"/>
              <a:sym typeface="Roboto"/>
            </a:endParaRPr>
          </a:p>
          <a:p>
            <a:pPr marL="457200" lvl="0" indent="-311150" algn="just" rtl="0">
              <a:lnSpc>
                <a:spcPct val="115000"/>
              </a:lnSpc>
              <a:spcBef>
                <a:spcPts val="1000"/>
              </a:spcBef>
              <a:spcAft>
                <a:spcPts val="0"/>
              </a:spcAft>
              <a:buClr>
                <a:srgbClr val="00394C"/>
              </a:buClr>
              <a:buSzPts val="1300"/>
              <a:buFont typeface="Roboto"/>
              <a:buChar char="➔"/>
            </a:pPr>
            <a:r>
              <a:rPr lang="fr" sz="1300">
                <a:solidFill>
                  <a:srgbClr val="00394C"/>
                </a:solidFill>
                <a:latin typeface="Roboto"/>
                <a:ea typeface="Roboto"/>
                <a:cs typeface="Roboto"/>
                <a:sym typeface="Roboto"/>
              </a:rPr>
              <a:t>dans une dynamique de doute, d’ouverture et d’humilité</a:t>
            </a:r>
            <a:endParaRPr sz="1300">
              <a:solidFill>
                <a:srgbClr val="00394C"/>
              </a:solidFill>
              <a:latin typeface="Roboto"/>
              <a:ea typeface="Roboto"/>
              <a:cs typeface="Roboto"/>
              <a:sym typeface="Roboto"/>
            </a:endParaRPr>
          </a:p>
          <a:p>
            <a:pPr marL="457200" lvl="0" indent="-311150" algn="just" rtl="0">
              <a:lnSpc>
                <a:spcPct val="115000"/>
              </a:lnSpc>
              <a:spcBef>
                <a:spcPts val="1000"/>
              </a:spcBef>
              <a:spcAft>
                <a:spcPts val="0"/>
              </a:spcAft>
              <a:buClr>
                <a:srgbClr val="00394C"/>
              </a:buClr>
              <a:buSzPts val="1300"/>
              <a:buFont typeface="Roboto"/>
              <a:buChar char="➔"/>
            </a:pPr>
            <a:r>
              <a:rPr lang="fr" sz="1300">
                <a:solidFill>
                  <a:srgbClr val="00394C"/>
                </a:solidFill>
                <a:latin typeface="Roboto"/>
                <a:ea typeface="Roboto"/>
                <a:cs typeface="Roboto"/>
                <a:sym typeface="Roboto"/>
              </a:rPr>
              <a:t>où l’on accepte de prendre du recul par rapport à la pensée “positiviste” du monde des projets, de l’innovation et des solutions.</a:t>
            </a:r>
            <a:endParaRPr sz="1300">
              <a:solidFill>
                <a:srgbClr val="00394C"/>
              </a:solidFill>
              <a:latin typeface="Roboto"/>
              <a:ea typeface="Roboto"/>
              <a:cs typeface="Roboto"/>
              <a:sym typeface="Roboto"/>
            </a:endParaRPr>
          </a:p>
          <a:p>
            <a:pPr marL="457200" lvl="0" indent="-311150" algn="just" rtl="0">
              <a:lnSpc>
                <a:spcPct val="115000"/>
              </a:lnSpc>
              <a:spcBef>
                <a:spcPts val="1000"/>
              </a:spcBef>
              <a:spcAft>
                <a:spcPts val="0"/>
              </a:spcAft>
              <a:buClr>
                <a:srgbClr val="00394C"/>
              </a:buClr>
              <a:buSzPts val="1300"/>
              <a:buFont typeface="Roboto"/>
              <a:buChar char="➔"/>
            </a:pPr>
            <a:r>
              <a:rPr lang="fr" sz="1300">
                <a:solidFill>
                  <a:srgbClr val="00394C"/>
                </a:solidFill>
                <a:latin typeface="Roboto"/>
                <a:ea typeface="Roboto"/>
                <a:cs typeface="Roboto"/>
                <a:sym typeface="Roboto"/>
              </a:rPr>
              <a:t> où l’on n’est pas obligé.e d’être d’accord avec ce qui est dit, où l’on peut faire part de nos doutes, critiques, interrogations. </a:t>
            </a:r>
            <a:endParaRPr sz="1300">
              <a:solidFill>
                <a:srgbClr val="00394C"/>
              </a:solidFill>
              <a:latin typeface="Roboto"/>
              <a:ea typeface="Roboto"/>
              <a:cs typeface="Roboto"/>
              <a:sym typeface="Roboto"/>
            </a:endParaRPr>
          </a:p>
          <a:p>
            <a:pPr marL="457200" lvl="0" indent="-311150" algn="just" rtl="0">
              <a:lnSpc>
                <a:spcPct val="115000"/>
              </a:lnSpc>
              <a:spcBef>
                <a:spcPts val="1000"/>
              </a:spcBef>
              <a:spcAft>
                <a:spcPts val="0"/>
              </a:spcAft>
              <a:buClr>
                <a:srgbClr val="00394C"/>
              </a:buClr>
              <a:buSzPts val="1300"/>
              <a:buFont typeface="Roboto"/>
              <a:buChar char="➔"/>
            </a:pPr>
            <a:r>
              <a:rPr lang="fr" sz="1300">
                <a:solidFill>
                  <a:srgbClr val="00394C"/>
                </a:solidFill>
                <a:latin typeface="Roboto"/>
                <a:ea typeface="Roboto"/>
                <a:cs typeface="Roboto"/>
                <a:sym typeface="Roboto"/>
              </a:rPr>
              <a:t>où l’on n’hésite pas à dire si on a décroché ou si on ne comprend pas tellement. </a:t>
            </a:r>
            <a:endParaRPr sz="1300">
              <a:solidFill>
                <a:srgbClr val="00394C"/>
              </a:solidFill>
              <a:latin typeface="Roboto"/>
              <a:ea typeface="Roboto"/>
              <a:cs typeface="Roboto"/>
              <a:sym typeface="Roboto"/>
            </a:endParaRPr>
          </a:p>
          <a:p>
            <a:pPr marL="457200" lvl="0" indent="-311150" algn="just" rtl="0">
              <a:lnSpc>
                <a:spcPct val="115000"/>
              </a:lnSpc>
              <a:spcBef>
                <a:spcPts val="1000"/>
              </a:spcBef>
              <a:spcAft>
                <a:spcPts val="1000"/>
              </a:spcAft>
              <a:buClr>
                <a:srgbClr val="00394C"/>
              </a:buClr>
              <a:buSzPts val="1300"/>
              <a:buChar char="➔"/>
            </a:pPr>
            <a:r>
              <a:rPr lang="fr" sz="1300">
                <a:solidFill>
                  <a:srgbClr val="00394C"/>
                </a:solidFill>
                <a:latin typeface="Roboto"/>
                <a:ea typeface="Roboto"/>
                <a:cs typeface="Roboto"/>
                <a:sym typeface="Roboto"/>
              </a:rPr>
              <a:t>où l’on n’accorde trop de poids aux critiques elles-mêmes (ex: critique des mots, des courants, des récupérations, des pièges à éviter, etc.) pour ne pas tomber dans le perfectionnisme et le jugement, mais où l’on accorde du poids au message : </a:t>
            </a:r>
            <a:r>
              <a:rPr lang="fr" sz="1300" b="1">
                <a:solidFill>
                  <a:srgbClr val="00394C"/>
                </a:solidFill>
                <a:latin typeface="Roboto"/>
                <a:ea typeface="Roboto"/>
                <a:cs typeface="Roboto"/>
                <a:sym typeface="Roboto"/>
              </a:rPr>
              <a:t>à quoi cette critique nous invite-t-elle ?</a:t>
            </a:r>
            <a:endParaRPr sz="1300">
              <a:solidFill>
                <a:srgbClr val="00394C"/>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1"/>
          <p:cNvSpPr txBox="1">
            <a:spLocks noGrp="1"/>
          </p:cNvSpPr>
          <p:nvPr>
            <p:ph type="title"/>
          </p:nvPr>
        </p:nvSpPr>
        <p:spPr>
          <a:xfrm>
            <a:off x="549600" y="314150"/>
            <a:ext cx="80448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solidFill>
                  <a:srgbClr val="418FFF"/>
                </a:solidFill>
                <a:latin typeface="Roboto Black"/>
                <a:ea typeface="Roboto Black"/>
                <a:cs typeface="Roboto Black"/>
                <a:sym typeface="Roboto Black"/>
              </a:rPr>
              <a:t>Faire connaissance</a:t>
            </a:r>
            <a:endParaRPr>
              <a:solidFill>
                <a:srgbClr val="418FFF"/>
              </a:solidFill>
              <a:latin typeface="Roboto Black"/>
              <a:ea typeface="Roboto Black"/>
              <a:cs typeface="Roboto Black"/>
              <a:sym typeface="Roboto Black"/>
            </a:endParaRPr>
          </a:p>
          <a:p>
            <a:pPr marL="0" lvl="0" indent="0" algn="l" rtl="0">
              <a:spcBef>
                <a:spcPts val="0"/>
              </a:spcBef>
              <a:spcAft>
                <a:spcPts val="0"/>
              </a:spcAft>
              <a:buNone/>
            </a:pPr>
            <a:r>
              <a:rPr lang="fr" i="1">
                <a:solidFill>
                  <a:srgbClr val="00394C"/>
                </a:solidFill>
                <a:latin typeface="Roboto Black"/>
                <a:ea typeface="Roboto Black"/>
                <a:cs typeface="Roboto Black"/>
                <a:sym typeface="Roboto Black"/>
              </a:rPr>
              <a:t>Check-in</a:t>
            </a:r>
            <a:r>
              <a:rPr lang="fr">
                <a:solidFill>
                  <a:srgbClr val="00394C"/>
                </a:solidFill>
                <a:latin typeface="Roboto Black"/>
                <a:ea typeface="Roboto Black"/>
                <a:cs typeface="Roboto Black"/>
                <a:sym typeface="Roboto Black"/>
              </a:rPr>
              <a:t> et brise-glace</a:t>
            </a:r>
            <a:endParaRPr>
              <a:solidFill>
                <a:srgbClr val="00394C"/>
              </a:solidFill>
              <a:latin typeface="Roboto Black"/>
              <a:ea typeface="Roboto Black"/>
              <a:cs typeface="Roboto Black"/>
              <a:sym typeface="Roboto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2"/>
          <p:cNvSpPr txBox="1">
            <a:spLocks noGrp="1"/>
          </p:cNvSpPr>
          <p:nvPr>
            <p:ph type="title"/>
          </p:nvPr>
        </p:nvSpPr>
        <p:spPr>
          <a:xfrm>
            <a:off x="549600" y="314150"/>
            <a:ext cx="80448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solidFill>
                  <a:srgbClr val="418FFF"/>
                </a:solidFill>
                <a:latin typeface="Roboto Black"/>
                <a:ea typeface="Roboto Black"/>
                <a:cs typeface="Roboto Black"/>
                <a:sym typeface="Roboto Black"/>
              </a:rPr>
              <a:t>Mon rapport à la transition</a:t>
            </a:r>
            <a:endParaRPr>
              <a:solidFill>
                <a:srgbClr val="418FFF"/>
              </a:solidFill>
              <a:latin typeface="Roboto Black"/>
              <a:ea typeface="Roboto Black"/>
              <a:cs typeface="Roboto Black"/>
              <a:sym typeface="Roboto Black"/>
            </a:endParaRPr>
          </a:p>
        </p:txBody>
      </p:sp>
      <p:sp>
        <p:nvSpPr>
          <p:cNvPr id="146" name="Google Shape;146;p32"/>
          <p:cNvSpPr txBox="1">
            <a:spLocks noGrp="1"/>
          </p:cNvSpPr>
          <p:nvPr>
            <p:ph type="body" idx="1"/>
          </p:nvPr>
        </p:nvSpPr>
        <p:spPr>
          <a:xfrm>
            <a:off x="623400" y="1539750"/>
            <a:ext cx="74268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fr" sz="1900">
                <a:solidFill>
                  <a:srgbClr val="00394C"/>
                </a:solidFill>
                <a:latin typeface="Roboto"/>
                <a:ea typeface="Roboto"/>
                <a:cs typeface="Roboto"/>
                <a:sym typeface="Roboto"/>
              </a:rPr>
              <a:t>C’est quoi, pour moi, la transition ; et comment je m’inscris là-dedans, actuellement ? Ça peut être au niveau personnel ET professionnel. </a:t>
            </a:r>
            <a:endParaRPr sz="1900">
              <a:solidFill>
                <a:srgbClr val="00394C"/>
              </a:solidFill>
              <a:latin typeface="Roboto"/>
              <a:ea typeface="Roboto"/>
              <a:cs typeface="Roboto"/>
              <a:sym typeface="Roboto"/>
            </a:endParaRPr>
          </a:p>
          <a:p>
            <a:pPr marL="0" lvl="0" indent="0" algn="just" rtl="0">
              <a:spcBef>
                <a:spcPts val="1200"/>
              </a:spcBef>
              <a:spcAft>
                <a:spcPts val="0"/>
              </a:spcAft>
              <a:buNone/>
            </a:pPr>
            <a:endParaRPr sz="1900">
              <a:solidFill>
                <a:srgbClr val="00394C"/>
              </a:solidFill>
              <a:latin typeface="Roboto"/>
              <a:ea typeface="Roboto"/>
              <a:cs typeface="Roboto"/>
              <a:sym typeface="Roboto"/>
            </a:endParaRPr>
          </a:p>
          <a:p>
            <a:pPr marL="0" lvl="0" indent="0" algn="just" rtl="0">
              <a:spcBef>
                <a:spcPts val="1200"/>
              </a:spcBef>
              <a:spcAft>
                <a:spcPts val="0"/>
              </a:spcAft>
              <a:buNone/>
            </a:pPr>
            <a:r>
              <a:rPr lang="fr" sz="1900">
                <a:solidFill>
                  <a:srgbClr val="00394C"/>
                </a:solidFill>
                <a:latin typeface="Roboto"/>
                <a:ea typeface="Roboto"/>
                <a:cs typeface="Roboto"/>
                <a:sym typeface="Roboto"/>
              </a:rPr>
              <a:t>Quels sont mes questionnements/préoccupations/critiques déjà présentes en moi, en ce qui concerne la transition ?</a:t>
            </a:r>
            <a:endParaRPr sz="1900">
              <a:solidFill>
                <a:srgbClr val="00394C"/>
              </a:solidFill>
              <a:latin typeface="Roboto"/>
              <a:ea typeface="Roboto"/>
              <a:cs typeface="Roboto"/>
              <a:sym typeface="Roboto"/>
            </a:endParaRPr>
          </a:p>
          <a:p>
            <a:pPr marL="0" lvl="0" indent="0" algn="just" rtl="0">
              <a:spcBef>
                <a:spcPts val="1200"/>
              </a:spcBef>
              <a:spcAft>
                <a:spcPts val="1200"/>
              </a:spcAft>
              <a:buNone/>
            </a:pPr>
            <a:endParaRPr sz="1900">
              <a:solidFill>
                <a:srgbClr val="00394C"/>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3"/>
          <p:cNvSpPr txBox="1">
            <a:spLocks noGrp="1"/>
          </p:cNvSpPr>
          <p:nvPr>
            <p:ph type="title"/>
          </p:nvPr>
        </p:nvSpPr>
        <p:spPr>
          <a:xfrm>
            <a:off x="281450" y="431475"/>
            <a:ext cx="9085800" cy="3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r" sz="2300">
                <a:solidFill>
                  <a:srgbClr val="418FFF"/>
                </a:solidFill>
                <a:latin typeface="Roboto Black"/>
                <a:ea typeface="Roboto Black"/>
                <a:cs typeface="Roboto Black"/>
                <a:sym typeface="Roboto Black"/>
              </a:rPr>
              <a:t>Pourquoi parler ensemble des « discours de la transition ?»</a:t>
            </a:r>
            <a:r>
              <a:rPr lang="fr" sz="770">
                <a:solidFill>
                  <a:srgbClr val="00394C"/>
                </a:solidFill>
                <a:latin typeface="Proxima Nova"/>
                <a:ea typeface="Proxima Nova"/>
                <a:cs typeface="Proxima Nova"/>
                <a:sym typeface="Proxima Nova"/>
              </a:rPr>
              <a:t> </a:t>
            </a:r>
            <a:endParaRPr sz="2300">
              <a:solidFill>
                <a:srgbClr val="418FFF"/>
              </a:solidFill>
              <a:latin typeface="Roboto Black"/>
              <a:ea typeface="Roboto Black"/>
              <a:cs typeface="Roboto Black"/>
              <a:sym typeface="Roboto Black"/>
            </a:endParaRPr>
          </a:p>
        </p:txBody>
      </p:sp>
      <p:sp>
        <p:nvSpPr>
          <p:cNvPr id="152" name="Google Shape;152;p33"/>
          <p:cNvSpPr txBox="1">
            <a:spLocks noGrp="1"/>
          </p:cNvSpPr>
          <p:nvPr>
            <p:ph type="body" idx="1"/>
          </p:nvPr>
        </p:nvSpPr>
        <p:spPr>
          <a:xfrm>
            <a:off x="136250" y="716400"/>
            <a:ext cx="8311500" cy="3940800"/>
          </a:xfrm>
          <a:prstGeom prst="rect">
            <a:avLst/>
          </a:prstGeom>
        </p:spPr>
        <p:txBody>
          <a:bodyPr spcFirstLastPara="1" wrap="square" lIns="91425" tIns="91425" rIns="91425" bIns="91425" anchor="t" anchorCtr="0">
            <a:spAutoFit/>
          </a:bodyPr>
          <a:lstStyle/>
          <a:p>
            <a:pPr marL="0" lvl="0" indent="0" algn="just" rtl="0">
              <a:spcBef>
                <a:spcPts val="1000"/>
              </a:spcBef>
              <a:spcAft>
                <a:spcPts val="0"/>
              </a:spcAft>
              <a:buNone/>
            </a:pPr>
            <a:endParaRPr sz="1300">
              <a:solidFill>
                <a:srgbClr val="00394C"/>
              </a:solidFill>
              <a:latin typeface="Roboto"/>
              <a:ea typeface="Roboto"/>
              <a:cs typeface="Roboto"/>
              <a:sym typeface="Roboto"/>
            </a:endParaRPr>
          </a:p>
          <a:p>
            <a:pPr marL="457200" lvl="0" indent="-311150" algn="just" rtl="0">
              <a:spcBef>
                <a:spcPts val="1200"/>
              </a:spcBef>
              <a:spcAft>
                <a:spcPts val="0"/>
              </a:spcAft>
              <a:buClr>
                <a:srgbClr val="00394C"/>
              </a:buClr>
              <a:buSzPts val="1300"/>
              <a:buFont typeface="Roboto"/>
              <a:buChar char="●"/>
            </a:pPr>
            <a:r>
              <a:rPr lang="fr" sz="1300">
                <a:solidFill>
                  <a:srgbClr val="00394C"/>
                </a:solidFill>
                <a:latin typeface="Roboto"/>
                <a:ea typeface="Roboto"/>
                <a:cs typeface="Roboto"/>
                <a:sym typeface="Roboto"/>
              </a:rPr>
              <a:t>Que l’on s’identifie ou non avec le mouvement de la transition, on évolue et interagit avec ce mouvement, particulièrement avec ses mots, ses discours, ses imaginaires… De plus en plus présents dans l’espace public (c’est une bonne chose!).  </a:t>
            </a:r>
            <a:endParaRPr sz="1300">
              <a:solidFill>
                <a:srgbClr val="00394C"/>
              </a:solidFill>
              <a:latin typeface="Roboto"/>
              <a:ea typeface="Roboto"/>
              <a:cs typeface="Roboto"/>
              <a:sym typeface="Roboto"/>
            </a:endParaRPr>
          </a:p>
          <a:p>
            <a:pPr marL="457200" lvl="0" indent="-311150" algn="just" rtl="0">
              <a:spcBef>
                <a:spcPts val="1200"/>
              </a:spcBef>
              <a:spcAft>
                <a:spcPts val="0"/>
              </a:spcAft>
              <a:buClr>
                <a:srgbClr val="00394C"/>
              </a:buClr>
              <a:buSzPts val="1300"/>
              <a:buChar char="●"/>
            </a:pPr>
            <a:r>
              <a:rPr lang="fr" sz="1300">
                <a:solidFill>
                  <a:srgbClr val="00394C"/>
                </a:solidFill>
                <a:latin typeface="Roboto"/>
                <a:ea typeface="Roboto"/>
                <a:cs typeface="Roboto"/>
                <a:sym typeface="Roboto"/>
              </a:rPr>
              <a:t>Or, loin d’être un mouvement homogène, il serait plus juste de considérer “la transition” comme un </a:t>
            </a:r>
            <a:r>
              <a:rPr lang="fr" sz="1300" b="1">
                <a:solidFill>
                  <a:srgbClr val="00394C"/>
                </a:solidFill>
                <a:latin typeface="Roboto"/>
                <a:ea typeface="Roboto"/>
                <a:cs typeface="Roboto"/>
                <a:sym typeface="Roboto"/>
              </a:rPr>
              <a:t>champ de bataille </a:t>
            </a:r>
            <a:r>
              <a:rPr lang="fr" sz="1300">
                <a:solidFill>
                  <a:srgbClr val="00394C"/>
                </a:solidFill>
                <a:latin typeface="Roboto"/>
                <a:ea typeface="Roboto"/>
                <a:cs typeface="Roboto"/>
                <a:sym typeface="Roboto"/>
              </a:rPr>
              <a:t>entre différents </a:t>
            </a:r>
            <a:r>
              <a:rPr lang="fr" sz="1300" b="1">
                <a:solidFill>
                  <a:srgbClr val="00394C"/>
                </a:solidFill>
                <a:latin typeface="Roboto"/>
                <a:ea typeface="Roboto"/>
                <a:cs typeface="Roboto"/>
                <a:sym typeface="Roboto"/>
              </a:rPr>
              <a:t>discours</a:t>
            </a:r>
            <a:r>
              <a:rPr lang="fr" sz="1300">
                <a:solidFill>
                  <a:srgbClr val="00394C"/>
                </a:solidFill>
                <a:latin typeface="Roboto"/>
                <a:ea typeface="Roboto"/>
                <a:cs typeface="Roboto"/>
                <a:sym typeface="Roboto"/>
              </a:rPr>
              <a:t> de transition. Ces discours ne sont pas seulement différents, ils sont </a:t>
            </a:r>
            <a:r>
              <a:rPr lang="fr" sz="1300" b="1">
                <a:solidFill>
                  <a:srgbClr val="00394C"/>
                </a:solidFill>
                <a:latin typeface="Roboto"/>
                <a:ea typeface="Roboto"/>
                <a:cs typeface="Roboto"/>
                <a:sym typeface="Roboto"/>
              </a:rPr>
              <a:t>concurrents</a:t>
            </a:r>
            <a:r>
              <a:rPr lang="fr" sz="1300">
                <a:solidFill>
                  <a:srgbClr val="00394C"/>
                </a:solidFill>
                <a:latin typeface="Roboto"/>
                <a:ea typeface="Roboto"/>
                <a:cs typeface="Roboto"/>
                <a:sym typeface="Roboto"/>
              </a:rPr>
              <a:t> : ils portent en eux des hypothèses, prémisses et visions du monde (et visions pour le monde) très différentes.</a:t>
            </a:r>
            <a:endParaRPr sz="1300">
              <a:solidFill>
                <a:srgbClr val="00394C"/>
              </a:solidFill>
              <a:latin typeface="Roboto"/>
              <a:ea typeface="Roboto"/>
              <a:cs typeface="Roboto"/>
              <a:sym typeface="Roboto"/>
            </a:endParaRPr>
          </a:p>
          <a:p>
            <a:pPr marL="457200" lvl="0" indent="-311150" algn="just" rtl="0">
              <a:spcBef>
                <a:spcPts val="1000"/>
              </a:spcBef>
              <a:spcAft>
                <a:spcPts val="0"/>
              </a:spcAft>
              <a:buClr>
                <a:srgbClr val="00394C"/>
              </a:buClr>
              <a:buSzPts val="1300"/>
              <a:buChar char="●"/>
            </a:pPr>
            <a:r>
              <a:rPr lang="fr" sz="1300">
                <a:solidFill>
                  <a:srgbClr val="00394C"/>
                </a:solidFill>
                <a:latin typeface="Roboto"/>
                <a:ea typeface="Roboto"/>
                <a:cs typeface="Roboto"/>
                <a:sym typeface="Roboto"/>
              </a:rPr>
              <a:t>Malgré cela, les discours dominants (majoritaires) de la transition misent sur un </a:t>
            </a:r>
            <a:r>
              <a:rPr lang="fr" sz="1300" b="1">
                <a:solidFill>
                  <a:srgbClr val="00394C"/>
                </a:solidFill>
                <a:latin typeface="Roboto"/>
                <a:ea typeface="Roboto"/>
                <a:cs typeface="Roboto"/>
                <a:sym typeface="Roboto"/>
              </a:rPr>
              <a:t>paradigme conciliateur</a:t>
            </a:r>
            <a:r>
              <a:rPr lang="fr" sz="1300">
                <a:solidFill>
                  <a:srgbClr val="00394C"/>
                </a:solidFill>
                <a:latin typeface="Roboto"/>
                <a:ea typeface="Roboto"/>
                <a:cs typeface="Roboto"/>
                <a:sym typeface="Roboto"/>
              </a:rPr>
              <a:t> (se réconcilier, concilier développement économique et limites planétaires, etc.) et sur la coopération comme unique levier : </a:t>
            </a:r>
            <a:r>
              <a:rPr lang="fr" sz="1300" i="1">
                <a:solidFill>
                  <a:srgbClr val="00394C"/>
                </a:solidFill>
                <a:latin typeface="Roboto"/>
                <a:ea typeface="Roboto"/>
                <a:cs typeface="Roboto"/>
                <a:sym typeface="Roboto"/>
              </a:rPr>
              <a:t>« </a:t>
            </a:r>
            <a:r>
              <a:rPr lang="fr" sz="1300">
                <a:solidFill>
                  <a:srgbClr val="00394C"/>
                </a:solidFill>
                <a:latin typeface="Roboto"/>
                <a:ea typeface="Roboto"/>
                <a:cs typeface="Roboto"/>
                <a:sym typeface="Roboto"/>
              </a:rPr>
              <a:t>il faut dépasser les conflits et se mettre à la tâche tous ensemble </a:t>
            </a:r>
            <a:r>
              <a:rPr lang="fr" sz="1300" i="1">
                <a:solidFill>
                  <a:srgbClr val="00394C"/>
                </a:solidFill>
                <a:latin typeface="Roboto"/>
                <a:ea typeface="Roboto"/>
                <a:cs typeface="Roboto"/>
                <a:sym typeface="Roboto"/>
              </a:rPr>
              <a:t>»</a:t>
            </a:r>
            <a:r>
              <a:rPr lang="fr" sz="1300">
                <a:solidFill>
                  <a:srgbClr val="00394C"/>
                </a:solidFill>
                <a:latin typeface="Roboto"/>
                <a:ea typeface="Roboto"/>
                <a:cs typeface="Roboto"/>
                <a:sym typeface="Roboto"/>
              </a:rPr>
              <a:t> , </a:t>
            </a:r>
            <a:endParaRPr sz="1300">
              <a:solidFill>
                <a:srgbClr val="00394C"/>
              </a:solidFill>
              <a:latin typeface="Roboto"/>
              <a:ea typeface="Roboto"/>
              <a:cs typeface="Roboto"/>
              <a:sym typeface="Roboto"/>
            </a:endParaRPr>
          </a:p>
          <a:p>
            <a:pPr marL="457200" lvl="0" indent="-311150" algn="just" rtl="0">
              <a:spcBef>
                <a:spcPts val="1000"/>
              </a:spcBef>
              <a:spcAft>
                <a:spcPts val="0"/>
              </a:spcAft>
              <a:buClr>
                <a:srgbClr val="00394C"/>
              </a:buClr>
              <a:buSzPts val="1300"/>
              <a:buFont typeface="Roboto"/>
              <a:buChar char="●"/>
            </a:pPr>
            <a:r>
              <a:rPr lang="fr" sz="1300">
                <a:solidFill>
                  <a:srgbClr val="00394C"/>
                </a:solidFill>
                <a:latin typeface="Roboto"/>
                <a:ea typeface="Roboto"/>
                <a:cs typeface="Roboto"/>
                <a:sym typeface="Roboto"/>
              </a:rPr>
              <a:t>Cet effort de </a:t>
            </a:r>
            <a:r>
              <a:rPr lang="fr" sz="1300" i="1">
                <a:solidFill>
                  <a:srgbClr val="00394C"/>
                </a:solidFill>
                <a:latin typeface="Roboto"/>
                <a:ea typeface="Roboto"/>
                <a:cs typeface="Roboto"/>
                <a:sym typeface="Roboto"/>
              </a:rPr>
              <a:t>« </a:t>
            </a:r>
            <a:r>
              <a:rPr lang="fr" sz="1300">
                <a:solidFill>
                  <a:srgbClr val="00394C"/>
                </a:solidFill>
                <a:latin typeface="Roboto"/>
                <a:ea typeface="Roboto"/>
                <a:cs typeface="Roboto"/>
                <a:sym typeface="Roboto"/>
              </a:rPr>
              <a:t>tout concilier </a:t>
            </a:r>
            <a:r>
              <a:rPr lang="fr" sz="1300" i="1">
                <a:solidFill>
                  <a:srgbClr val="00394C"/>
                </a:solidFill>
                <a:latin typeface="Roboto"/>
                <a:ea typeface="Roboto"/>
                <a:cs typeface="Roboto"/>
                <a:sym typeface="Roboto"/>
              </a:rPr>
              <a:t>»</a:t>
            </a:r>
            <a:r>
              <a:rPr lang="fr" sz="1300">
                <a:solidFill>
                  <a:srgbClr val="00394C"/>
                </a:solidFill>
                <a:latin typeface="Roboto"/>
                <a:ea typeface="Roboto"/>
                <a:cs typeface="Roboto"/>
                <a:sym typeface="Roboto"/>
              </a:rPr>
              <a:t>  a un impact sur la qualité du débat public : confusion généralisée, le sens des mots se tord, voire les mots perdent complètement leur sens, en fonction de comment ils sont utilisés. </a:t>
            </a:r>
            <a:endParaRPr sz="1300">
              <a:solidFill>
                <a:srgbClr val="00394C"/>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meday">
  <a:themeElements>
    <a:clrScheme name="Gameday">
      <a:dk1>
        <a:srgbClr val="325880"/>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2482</Words>
  <Application>Microsoft Macintosh PowerPoint</Application>
  <PresentationFormat>Affichage à l'écran (16:9)</PresentationFormat>
  <Paragraphs>259</Paragraphs>
  <Slides>34</Slides>
  <Notes>34</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34</vt:i4>
      </vt:variant>
    </vt:vector>
  </HeadingPairs>
  <TitlesOfParts>
    <vt:vector size="43" baseType="lpstr">
      <vt:lpstr>Calibri</vt:lpstr>
      <vt:lpstr>Roboto Black</vt:lpstr>
      <vt:lpstr>Roboto Light</vt:lpstr>
      <vt:lpstr>Roboto</vt:lpstr>
      <vt:lpstr>Arial</vt:lpstr>
      <vt:lpstr>Proxima Nova</vt:lpstr>
      <vt:lpstr>Alfa Slab One</vt:lpstr>
      <vt:lpstr>Simple Light</vt:lpstr>
      <vt:lpstr>Gameday</vt:lpstr>
      <vt:lpstr>Pensée critique en Transition Atelier sur les discours de la transition</vt:lpstr>
      <vt:lpstr>Introduction</vt:lpstr>
      <vt:lpstr>Un mot sur cette présentation</vt:lpstr>
      <vt:lpstr>Le rôle de la pensée critique</vt:lpstr>
      <vt:lpstr>Objectifs de cet atelier</vt:lpstr>
      <vt:lpstr>Entente collective</vt:lpstr>
      <vt:lpstr>Faire connaissance Check-in et brise-glace</vt:lpstr>
      <vt:lpstr>Mon rapport à la transition</vt:lpstr>
      <vt:lpstr>Pourquoi parler ensemble des « discours de la transition ?» </vt:lpstr>
      <vt:lpstr>Pourquoi parler ensemble des « discours de la transition ?» </vt:lpstr>
      <vt:lpstr>Comprendre les différents discours de la transition </vt:lpstr>
      <vt:lpstr>Comprendre les différents discours de la transition </vt:lpstr>
      <vt:lpstr>Se positionner dans cet univers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Autres versions / axes de positionnement qui pourraient être intéressants  - Ajouts par l’auteur</vt:lpstr>
      <vt:lpstr>Se positionner dans cet univers</vt:lpstr>
      <vt:lpstr>Partage de nos réflexions au groupe</vt:lpstr>
      <vt:lpstr>Accueillir les tensions et paradoxes</vt:lpstr>
      <vt:lpstr>Check-out</vt:lpstr>
      <vt:lpstr>Pour aller plus loin - lectures additionnelles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Pensée critique en Transition Atelier sur les discours de la transition</dc:title>
  <cp:lastModifiedBy>Yann Pezzini</cp:lastModifiedBy>
  <cp:revision>1</cp:revision>
  <dcterms:modified xsi:type="dcterms:W3CDTF">2024-02-21T22:27:19Z</dcterms:modified>
</cp:coreProperties>
</file>