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66" r:id="rId4"/>
    <p:sldId id="259" r:id="rId5"/>
    <p:sldId id="260" r:id="rId6"/>
    <p:sldId id="265" r:id="rId7"/>
    <p:sldId id="271" r:id="rId8"/>
    <p:sldId id="261" r:id="rId9"/>
    <p:sldId id="270" r:id="rId10"/>
    <p:sldId id="294" r:id="rId11"/>
    <p:sldId id="273" r:id="rId12"/>
    <p:sldId id="274" r:id="rId13"/>
    <p:sldId id="279" r:id="rId14"/>
    <p:sldId id="276" r:id="rId15"/>
    <p:sldId id="278" r:id="rId16"/>
    <p:sldId id="291" r:id="rId17"/>
    <p:sldId id="290" r:id="rId18"/>
    <p:sldId id="269" r:id="rId19"/>
    <p:sldId id="295" r:id="rId20"/>
    <p:sldId id="305" r:id="rId21"/>
    <p:sldId id="306" r:id="rId22"/>
    <p:sldId id="297" r:id="rId23"/>
    <p:sldId id="288" r:id="rId24"/>
    <p:sldId id="289" r:id="rId25"/>
    <p:sldId id="308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7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923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DDDC-4E83-4260-B151-16D4D6B9FF3B}" type="datetimeFigureOut">
              <a:rPr lang="fr-CA" smtClean="0"/>
              <a:pPr/>
              <a:t>2020-08-17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88CC-717A-477B-A649-3C894FA19D8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9600"/>
            <a:ext cx="7772400" cy="2387600"/>
          </a:xfrm>
        </p:spPr>
        <p:txBody>
          <a:bodyPr anchor="ctr">
            <a:normAutofit/>
          </a:bodyPr>
          <a:lstStyle>
            <a:lvl1pPr algn="ctr">
              <a:defRPr sz="3600" b="1" i="0" cap="all" baseline="0">
                <a:latin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9275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atin typeface="Calibri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82563"/>
            <a:ext cx="72929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8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910"/>
            <a:ext cx="7886700" cy="1080000"/>
          </a:xfrm>
        </p:spPr>
        <p:txBody>
          <a:bodyPr>
            <a:normAutofit/>
          </a:bodyPr>
          <a:lstStyle>
            <a:lvl1pPr algn="ctr">
              <a:defRPr sz="3600" b="1" i="0" cap="all" baseline="0">
                <a:latin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0703"/>
            <a:ext cx="7886700" cy="45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800" baseline="0">
                <a:latin typeface="Calibri" pitchFamily="34" charset="0"/>
              </a:defRPr>
            </a:lvl1pPr>
            <a:lvl2pPr marL="360000" indent="-360000">
              <a:lnSpc>
                <a:spcPct val="100000"/>
              </a:lnSpc>
              <a:defRPr sz="2800" baseline="0">
                <a:latin typeface="Calibri" pitchFamily="34" charset="0"/>
              </a:defRPr>
            </a:lvl2pPr>
            <a:lvl3pPr>
              <a:lnSpc>
                <a:spcPct val="100000"/>
              </a:lnSpc>
              <a:defRPr sz="2800" baseline="0">
                <a:latin typeface="Calibri" pitchFamily="34" charset="0"/>
              </a:defRPr>
            </a:lvl3pPr>
            <a:lvl4pPr>
              <a:lnSpc>
                <a:spcPct val="100000"/>
              </a:lnSpc>
              <a:defRPr sz="2800" baseline="0">
                <a:latin typeface="Calibri" pitchFamily="34" charset="0"/>
              </a:defRPr>
            </a:lvl4pPr>
            <a:lvl5pPr>
              <a:lnSpc>
                <a:spcPct val="100000"/>
              </a:lnSpc>
              <a:defRPr sz="2800" baseline="0"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  <p:sp>
        <p:nvSpPr>
          <p:cNvPr id="5" name="Espace réservé du numéro de diapositive 4"/>
          <p:cNvSpPr txBox="1">
            <a:spLocks/>
          </p:cNvSpPr>
          <p:nvPr userDrawn="1"/>
        </p:nvSpPr>
        <p:spPr>
          <a:xfrm>
            <a:off x="8580120" y="176530"/>
            <a:ext cx="43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A886A-50EC-4247-8737-97210126F5A2}" type="slidenum"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27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2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  <p:sp>
        <p:nvSpPr>
          <p:cNvPr id="3" name="Espace réservé du numéro de diapositive 4"/>
          <p:cNvSpPr txBox="1">
            <a:spLocks/>
          </p:cNvSpPr>
          <p:nvPr userDrawn="1"/>
        </p:nvSpPr>
        <p:spPr>
          <a:xfrm>
            <a:off x="8580120" y="176530"/>
            <a:ext cx="43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A886A-50EC-4247-8737-97210126F5A2}" type="slidenum"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24"/>
            <a:ext cx="9144000" cy="6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484B-6A83-B940-8CE2-826778875D0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84C4-9CFE-2B4D-98CD-C883A49EAF9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amarackcommunity.ca/downloads/learning_centre/Collab_Business_072008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le.coop/" TargetMode="External"/><Relationship Id="rId2" Type="http://schemas.openxmlformats.org/officeDocument/2006/relationships/hyperlink" Target="mailto:info@lacle.coo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r-CA" sz="3600" dirty="0"/>
              <a:t>La question de la participation du secteur privé dans le développement économique communautaire est capitale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4311149"/>
            <a:ext cx="7200000" cy="18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William A. « Bill » Ninacs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fr-CA" dirty="0"/>
              <a:t>Coopérative de consultation en développement La Clé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fr-CA" dirty="0"/>
              <a:t>Montréal, le 19 mai 2016</a:t>
            </a:r>
            <a:endParaRPr lang="en-US" dirty="0"/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7054" y="5352592"/>
            <a:ext cx="148114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812B9D-E36A-40E7-A463-84CE1AD45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855321"/>
            <a:ext cx="1618904" cy="6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D'ANALYSE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20499"/>
            <a:ext cx="7886700" cy="4428000"/>
          </a:xfrm>
        </p:spPr>
        <p:txBody>
          <a:bodyPr>
            <a:noAutofit/>
          </a:bodyPr>
          <a:lstStyle/>
          <a:p>
            <a:r>
              <a:rPr lang="fr-CA" dirty="0"/>
              <a:t>Pour chaque étape du parcours par l'emploi, quel rôle pourrait jouer de secteur privé ?</a:t>
            </a:r>
          </a:p>
          <a:p>
            <a:pPr marL="360000" indent="-360000">
              <a:spcBef>
                <a:spcPts val="1200"/>
              </a:spcBef>
            </a:pPr>
            <a:r>
              <a:rPr lang="fr-CA" dirty="0"/>
              <a:t>•	De quel type d'entreprise s'agit-il ?</a:t>
            </a:r>
          </a:p>
          <a:p>
            <a:pPr marL="360000" indent="-360000">
              <a:spcBef>
                <a:spcPts val="1200"/>
              </a:spcBef>
            </a:pPr>
            <a:r>
              <a:rPr lang="fr-CA" dirty="0"/>
              <a:t>•	Quelle est la taille de l'entreprise ?</a:t>
            </a:r>
          </a:p>
          <a:p>
            <a:pPr marL="360000" indent="-360000">
              <a:spcBef>
                <a:spcPts val="1200"/>
              </a:spcBef>
            </a:pPr>
            <a:r>
              <a:rPr lang="fr-CA" dirty="0"/>
              <a:t>•	Quel est son secteur d'activité ?</a:t>
            </a:r>
          </a:p>
          <a:p>
            <a:pPr marL="360000" indent="-360000">
              <a:spcBef>
                <a:spcPts val="1200"/>
              </a:spcBef>
            </a:pPr>
            <a:r>
              <a:rPr lang="fr-CA" dirty="0"/>
              <a:t>•	Quels avantages peut retirer l'entreprise de sa participation ?</a:t>
            </a:r>
          </a:p>
          <a:p>
            <a:pPr marL="360000" indent="-360000">
              <a:spcBef>
                <a:spcPts val="1200"/>
              </a:spcBef>
            </a:pPr>
            <a:r>
              <a:rPr lang="fr-CA" dirty="0"/>
              <a:t>•	Quels sont les obstacles à sa participation ?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QUALIFICATION PERSONNELLE ET PROFESSIONNELLE (1)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28650" y="4193360"/>
            <a:ext cx="7886700" cy="1584000"/>
          </a:xfrm>
        </p:spPr>
        <p:txBody>
          <a:bodyPr>
            <a:normAutofit/>
          </a:bodyPr>
          <a:lstStyle/>
          <a:p>
            <a:r>
              <a:rPr lang="fr-CA" dirty="0"/>
              <a:t>intégration ou réintégration du marché du travail :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•	programmes de développement de l'employabilité et de la pré-employabilité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rcRect l="28000" t="73333" r="28125" b="7778"/>
          <a:stretch>
            <a:fillRect/>
          </a:stretch>
        </p:blipFill>
        <p:spPr bwMode="auto">
          <a:xfrm>
            <a:off x="644370" y="1758786"/>
            <a:ext cx="7884000" cy="19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%20La%20Clé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QUALIFICATION PERSONNELLE ET PROFESSIONNELLE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18619"/>
            <a:ext cx="7886700" cy="4860000"/>
          </a:xfrm>
        </p:spPr>
        <p:txBody>
          <a:bodyPr>
            <a:noAutofit/>
          </a:bodyPr>
          <a:lstStyle/>
          <a:p>
            <a:pPr marL="360000" indent="-360000"/>
            <a:r>
              <a:rPr lang="fr-CA" dirty="0"/>
              <a:t>programmes de formation en milieu de travail :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stages en entreprise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entreprises d'insertion</a:t>
            </a:r>
          </a:p>
          <a:p>
            <a:pPr marL="360000" indent="-360000">
              <a:spcBef>
                <a:spcPts val="1200"/>
              </a:spcBef>
            </a:pPr>
            <a:r>
              <a:rPr lang="fr-CA" dirty="0"/>
              <a:t>pratiques ciblant des populations spécifiques :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travail autonome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entrepreneuriat social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emploi sectoriel	</a:t>
            </a:r>
          </a:p>
          <a:p>
            <a:pPr marL="360000" indent="-360000">
              <a:spcBef>
                <a:spcPts val="1200"/>
              </a:spcBef>
            </a:pPr>
            <a:r>
              <a:rPr lang="fr-CA" dirty="0"/>
              <a:t>programmes de formation professionnelle 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ÉLIMINATION DES OBSTACLES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3682706"/>
            <a:ext cx="7886700" cy="1980000"/>
          </a:xfrm>
        </p:spPr>
        <p:txBody>
          <a:bodyPr>
            <a:noAutofit/>
          </a:bodyPr>
          <a:lstStyle/>
          <a:p>
            <a:pPr marL="360000" indent="-360000"/>
            <a:r>
              <a:rPr lang="fr-CA" dirty="0"/>
              <a:t>actions de développement social :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services liés aux problèmes sociaux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groupes d'entraide et de défense de droits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	→ voir diapositive suivante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/>
          <a:srcRect l="28125" t="48889" r="28125" b="30621"/>
          <a:stretch>
            <a:fillRect/>
          </a:stretch>
        </p:blipFill>
        <p:spPr bwMode="auto">
          <a:xfrm>
            <a:off x="650943" y="1258588"/>
            <a:ext cx="7848000" cy="206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ÉLIMINATION DES OBSTACLES (2)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832048" y="1300301"/>
            <a:ext cx="7772400" cy="4716000"/>
            <a:chOff x="760040" y="1600200"/>
            <a:chExt cx="7772400" cy="4502150"/>
          </a:xfrm>
        </p:grpSpPr>
        <p:sp>
          <p:nvSpPr>
            <p:cNvPr id="57" name="Oval 4"/>
            <p:cNvSpPr>
              <a:spLocks noChangeArrowheads="1"/>
            </p:cNvSpPr>
            <p:nvPr/>
          </p:nvSpPr>
          <p:spPr bwMode="auto">
            <a:xfrm>
              <a:off x="6017840" y="2709863"/>
              <a:ext cx="1889125" cy="539750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alphabétisation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6594103" y="4767263"/>
              <a:ext cx="1709737" cy="719137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solidarité </a:t>
              </a:r>
              <a:br>
                <a:rPr lang="fr-CA" sz="1600">
                  <a:latin typeface="Verdana" charset="0"/>
                </a:rPr>
              </a:br>
              <a:r>
                <a:rPr lang="fr-CA" sz="1600">
                  <a:latin typeface="Verdana" charset="0"/>
                </a:rPr>
                <a:t>internationale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3731840" y="4648200"/>
              <a:ext cx="1439863" cy="809625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défense </a:t>
              </a:r>
              <a:br>
                <a:rPr lang="fr-CA" sz="1600">
                  <a:latin typeface="Verdana" charset="0"/>
                </a:rPr>
              </a:br>
              <a:r>
                <a:rPr lang="fr-CA" sz="1600">
                  <a:latin typeface="Verdana" charset="0"/>
                </a:rPr>
                <a:t>des droits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2596778" y="2057400"/>
              <a:ext cx="1439862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logement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760040" y="4343400"/>
              <a:ext cx="1079500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loisir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62" name="Oval 10"/>
            <p:cNvSpPr>
              <a:spLocks noChangeArrowheads="1"/>
            </p:cNvSpPr>
            <p:nvPr/>
          </p:nvSpPr>
          <p:spPr bwMode="auto">
            <a:xfrm>
              <a:off x="5624140" y="3422650"/>
              <a:ext cx="1079500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jeunes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6627440" y="1600200"/>
              <a:ext cx="1889125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environnement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4252540" y="3575050"/>
              <a:ext cx="1079500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femmes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3947740" y="2584450"/>
              <a:ext cx="1079500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famille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5408240" y="4184650"/>
              <a:ext cx="1709738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consommation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2388815" y="5562600"/>
              <a:ext cx="1800225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communications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2195711" y="4114800"/>
              <a:ext cx="1800225" cy="539750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dirty="0">
                  <a:latin typeface="Verdana" charset="0"/>
                </a:rPr>
                <a:t>économie </a:t>
              </a:r>
            </a:p>
            <a:p>
              <a:pPr algn="ctr"/>
              <a:r>
                <a:rPr lang="fr-FR" sz="1600" dirty="0">
                  <a:latin typeface="Verdana" charset="0"/>
                </a:rPr>
                <a:t>familiale</a:t>
              </a: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7273553" y="3624263"/>
              <a:ext cx="1258887" cy="719137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éducation </a:t>
              </a:r>
              <a:br>
                <a:rPr lang="fr-CA" sz="1600">
                  <a:latin typeface="Verdana" charset="0"/>
                </a:rPr>
              </a:br>
              <a:r>
                <a:rPr lang="fr-CA" sz="1600">
                  <a:latin typeface="Verdana" charset="0"/>
                </a:rPr>
                <a:t>populaire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2512640" y="3167063"/>
              <a:ext cx="1619250" cy="719137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personnes 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handicapées</a:t>
              </a: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1293440" y="5105400"/>
              <a:ext cx="1079500" cy="539750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culture</a:t>
              </a:r>
              <a:endParaRPr lang="fr-FR" sz="1600">
                <a:latin typeface="Verdana" charset="0"/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912440" y="3395663"/>
              <a:ext cx="1258888" cy="719137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 dirty="0">
                  <a:latin typeface="Verdana" charset="0"/>
                </a:rPr>
                <a:t>personnes </a:t>
              </a:r>
              <a:br>
                <a:rPr lang="fr-CA" sz="1600" dirty="0">
                  <a:latin typeface="Verdana" charset="0"/>
                </a:rPr>
              </a:br>
              <a:r>
                <a:rPr lang="fr-CA" sz="1600" dirty="0">
                  <a:latin typeface="Verdana" charset="0"/>
                </a:rPr>
                <a:t>âgées</a:t>
              </a:r>
              <a:endParaRPr lang="fr-FR" sz="1600" dirty="0">
                <a:latin typeface="Verdana" charset="0"/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>
              <a:off x="4722440" y="1905000"/>
              <a:ext cx="1889125" cy="719138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emploi,</a:t>
              </a:r>
              <a:br>
                <a:rPr lang="fr-CA" sz="1600">
                  <a:latin typeface="Verdana" charset="0"/>
                </a:rPr>
              </a:br>
              <a:r>
                <a:rPr lang="fr-CA" sz="1600">
                  <a:latin typeface="Verdana" charset="0"/>
                </a:rPr>
                <a:t>employabilité</a:t>
              </a:r>
              <a:endParaRPr lang="fr-FR" sz="1600">
                <a:latin typeface="Verdana" charset="0"/>
              </a:endParaRPr>
            </a:p>
          </p:txBody>
        </p:sp>
        <p:cxnSp>
          <p:nvCxnSpPr>
            <p:cNvPr id="74" name="AutoShape 22"/>
            <p:cNvCxnSpPr>
              <a:cxnSpLocks noChangeShapeType="1"/>
              <a:stCxn id="71" idx="6"/>
              <a:endCxn id="59" idx="2"/>
            </p:cNvCxnSpPr>
            <p:nvPr/>
          </p:nvCxnSpPr>
          <p:spPr bwMode="auto">
            <a:xfrm flipV="1">
              <a:off x="2372940" y="5053013"/>
              <a:ext cx="1358900" cy="322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5" name="AutoShape 23"/>
            <p:cNvCxnSpPr>
              <a:cxnSpLocks noChangeShapeType="1"/>
              <a:stCxn id="67" idx="0"/>
              <a:endCxn id="59" idx="3"/>
            </p:cNvCxnSpPr>
            <p:nvPr/>
          </p:nvCxnSpPr>
          <p:spPr bwMode="auto">
            <a:xfrm flipV="1">
              <a:off x="3288928" y="5338763"/>
              <a:ext cx="654050" cy="223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24"/>
            <p:cNvCxnSpPr>
              <a:cxnSpLocks noChangeShapeType="1"/>
              <a:stCxn id="59" idx="6"/>
              <a:endCxn id="66" idx="3"/>
            </p:cNvCxnSpPr>
            <p:nvPr/>
          </p:nvCxnSpPr>
          <p:spPr bwMode="auto">
            <a:xfrm flipV="1">
              <a:off x="5171703" y="4645025"/>
              <a:ext cx="487362" cy="4079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" name="AutoShape 25"/>
            <p:cNvCxnSpPr>
              <a:cxnSpLocks noChangeShapeType="1"/>
              <a:stCxn id="59" idx="1"/>
              <a:endCxn id="68" idx="5"/>
            </p:cNvCxnSpPr>
            <p:nvPr/>
          </p:nvCxnSpPr>
          <p:spPr bwMode="auto">
            <a:xfrm flipH="1" flipV="1">
              <a:off x="3732299" y="4575505"/>
              <a:ext cx="210404" cy="191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8" name="AutoShape 26"/>
            <p:cNvCxnSpPr>
              <a:cxnSpLocks noChangeShapeType="1"/>
              <a:stCxn id="71" idx="0"/>
              <a:endCxn id="68" idx="3"/>
            </p:cNvCxnSpPr>
            <p:nvPr/>
          </p:nvCxnSpPr>
          <p:spPr bwMode="auto">
            <a:xfrm flipV="1">
              <a:off x="1833190" y="4575505"/>
              <a:ext cx="626158" cy="5298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27"/>
            <p:cNvCxnSpPr>
              <a:cxnSpLocks noChangeShapeType="1"/>
              <a:stCxn id="67" idx="2"/>
              <a:endCxn id="71" idx="4"/>
            </p:cNvCxnSpPr>
            <p:nvPr/>
          </p:nvCxnSpPr>
          <p:spPr bwMode="auto">
            <a:xfrm flipH="1" flipV="1">
              <a:off x="1833190" y="5645150"/>
              <a:ext cx="555625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28"/>
            <p:cNvCxnSpPr>
              <a:cxnSpLocks noChangeShapeType="1"/>
              <a:stCxn id="71" idx="1"/>
              <a:endCxn id="61" idx="4"/>
            </p:cNvCxnSpPr>
            <p:nvPr/>
          </p:nvCxnSpPr>
          <p:spPr bwMode="auto">
            <a:xfrm flipH="1" flipV="1">
              <a:off x="1299790" y="4883150"/>
              <a:ext cx="152400" cy="3016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29"/>
            <p:cNvCxnSpPr>
              <a:cxnSpLocks noChangeShapeType="1"/>
              <a:stCxn id="61" idx="0"/>
              <a:endCxn id="72" idx="4"/>
            </p:cNvCxnSpPr>
            <p:nvPr/>
          </p:nvCxnSpPr>
          <p:spPr bwMode="auto">
            <a:xfrm flipV="1">
              <a:off x="1299790" y="4114800"/>
              <a:ext cx="242888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2" name="Oval 30"/>
            <p:cNvSpPr>
              <a:spLocks noChangeArrowheads="1"/>
            </p:cNvSpPr>
            <p:nvPr/>
          </p:nvSpPr>
          <p:spPr bwMode="auto">
            <a:xfrm>
              <a:off x="948953" y="2514600"/>
              <a:ext cx="1258887" cy="630238"/>
            </a:xfrm>
            <a:prstGeom prst="ellipse">
              <a:avLst/>
            </a:prstGeom>
            <a:solidFill>
              <a:srgbClr val="D6FF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action</a:t>
              </a:r>
              <a:br>
                <a:rPr lang="fr-CA" sz="1600">
                  <a:latin typeface="Verdana" charset="0"/>
                </a:rPr>
              </a:br>
              <a:r>
                <a:rPr lang="fr-CA" sz="1600">
                  <a:latin typeface="Verdana" charset="0"/>
                </a:rPr>
                <a:t>bénévole</a:t>
              </a:r>
              <a:endParaRPr lang="fr-FR" sz="1600">
                <a:latin typeface="Verdana" charset="0"/>
              </a:endParaRPr>
            </a:p>
          </p:txBody>
        </p:sp>
        <p:cxnSp>
          <p:nvCxnSpPr>
            <p:cNvPr id="83" name="AutoShape 31"/>
            <p:cNvCxnSpPr>
              <a:cxnSpLocks noChangeShapeType="1"/>
              <a:stCxn id="70" idx="1"/>
              <a:endCxn id="82" idx="6"/>
            </p:cNvCxnSpPr>
            <p:nvPr/>
          </p:nvCxnSpPr>
          <p:spPr bwMode="auto">
            <a:xfrm flipH="1" flipV="1">
              <a:off x="2207840" y="2830513"/>
              <a:ext cx="541338" cy="441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4" name="AutoShape 32"/>
            <p:cNvCxnSpPr>
              <a:cxnSpLocks noChangeShapeType="1"/>
              <a:stCxn id="72" idx="0"/>
              <a:endCxn id="82" idx="4"/>
            </p:cNvCxnSpPr>
            <p:nvPr/>
          </p:nvCxnSpPr>
          <p:spPr bwMode="auto">
            <a:xfrm flipV="1">
              <a:off x="1542678" y="3144838"/>
              <a:ext cx="36512" cy="250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" name="AutoShape 33"/>
            <p:cNvCxnSpPr>
              <a:cxnSpLocks noChangeShapeType="1"/>
              <a:stCxn id="61" idx="7"/>
              <a:endCxn id="70" idx="3"/>
            </p:cNvCxnSpPr>
            <p:nvPr/>
          </p:nvCxnSpPr>
          <p:spPr bwMode="auto">
            <a:xfrm flipV="1">
              <a:off x="1680790" y="3781425"/>
              <a:ext cx="1068388" cy="641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" name="AutoShape 34"/>
            <p:cNvCxnSpPr>
              <a:cxnSpLocks noChangeShapeType="1"/>
              <a:stCxn id="59" idx="0"/>
              <a:endCxn id="70" idx="5"/>
            </p:cNvCxnSpPr>
            <p:nvPr/>
          </p:nvCxnSpPr>
          <p:spPr bwMode="auto">
            <a:xfrm flipH="1" flipV="1">
              <a:off x="3895353" y="3781425"/>
              <a:ext cx="557212" cy="866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7" name="AutoShape 35"/>
            <p:cNvCxnSpPr>
              <a:cxnSpLocks noChangeShapeType="1"/>
              <a:stCxn id="59" idx="5"/>
            </p:cNvCxnSpPr>
            <p:nvPr/>
          </p:nvCxnSpPr>
          <p:spPr bwMode="auto">
            <a:xfrm>
              <a:off x="4960565" y="5338763"/>
              <a:ext cx="254000" cy="176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" name="AutoShape 36"/>
            <p:cNvCxnSpPr>
              <a:cxnSpLocks noChangeShapeType="1"/>
              <a:stCxn id="58" idx="4"/>
            </p:cNvCxnSpPr>
            <p:nvPr/>
          </p:nvCxnSpPr>
          <p:spPr bwMode="auto">
            <a:xfrm flipH="1">
              <a:off x="6751265" y="5486400"/>
              <a:ext cx="698500" cy="2841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9" name="AutoShape 37"/>
            <p:cNvCxnSpPr>
              <a:cxnSpLocks noChangeShapeType="1"/>
              <a:stCxn id="66" idx="7"/>
              <a:endCxn id="69" idx="2"/>
            </p:cNvCxnSpPr>
            <p:nvPr/>
          </p:nvCxnSpPr>
          <p:spPr bwMode="auto">
            <a:xfrm flipV="1">
              <a:off x="6867153" y="3984625"/>
              <a:ext cx="406400" cy="279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" name="AutoShape 38"/>
            <p:cNvCxnSpPr>
              <a:cxnSpLocks noChangeShapeType="1"/>
              <a:stCxn id="58" idx="0"/>
              <a:endCxn id="69" idx="4"/>
            </p:cNvCxnSpPr>
            <p:nvPr/>
          </p:nvCxnSpPr>
          <p:spPr bwMode="auto">
            <a:xfrm flipV="1">
              <a:off x="7449765" y="4343400"/>
              <a:ext cx="454025" cy="423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1" name="AutoShape 39"/>
            <p:cNvCxnSpPr>
              <a:cxnSpLocks noChangeShapeType="1"/>
              <a:stCxn id="64" idx="7"/>
              <a:endCxn id="73" idx="4"/>
            </p:cNvCxnSpPr>
            <p:nvPr/>
          </p:nvCxnSpPr>
          <p:spPr bwMode="auto">
            <a:xfrm flipV="1">
              <a:off x="5173290" y="2624138"/>
              <a:ext cx="493713" cy="1030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" name="AutoShape 40"/>
            <p:cNvCxnSpPr>
              <a:cxnSpLocks noChangeShapeType="1"/>
              <a:stCxn id="59" idx="7"/>
              <a:endCxn id="62" idx="3"/>
            </p:cNvCxnSpPr>
            <p:nvPr/>
          </p:nvCxnSpPr>
          <p:spPr bwMode="auto">
            <a:xfrm flipV="1">
              <a:off x="4960565" y="3883025"/>
              <a:ext cx="822325" cy="8842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" name="AutoShape 41"/>
            <p:cNvCxnSpPr>
              <a:cxnSpLocks noChangeShapeType="1"/>
              <a:stCxn id="70" idx="0"/>
              <a:endCxn id="60" idx="4"/>
            </p:cNvCxnSpPr>
            <p:nvPr/>
          </p:nvCxnSpPr>
          <p:spPr bwMode="auto">
            <a:xfrm flipH="1" flipV="1">
              <a:off x="3317503" y="2597150"/>
              <a:ext cx="4762" cy="569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4" name="AutoShape 42"/>
            <p:cNvCxnSpPr>
              <a:cxnSpLocks noChangeShapeType="1"/>
              <a:stCxn id="64" idx="0"/>
              <a:endCxn id="65" idx="4"/>
            </p:cNvCxnSpPr>
            <p:nvPr/>
          </p:nvCxnSpPr>
          <p:spPr bwMode="auto">
            <a:xfrm flipH="1" flipV="1">
              <a:off x="4487490" y="3124200"/>
              <a:ext cx="304800" cy="450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5" name="AutoShape 43"/>
            <p:cNvCxnSpPr>
              <a:cxnSpLocks noChangeShapeType="1"/>
              <a:stCxn id="70" idx="7"/>
              <a:endCxn id="65" idx="3"/>
            </p:cNvCxnSpPr>
            <p:nvPr/>
          </p:nvCxnSpPr>
          <p:spPr bwMode="auto">
            <a:xfrm flipV="1">
              <a:off x="3895353" y="3044825"/>
              <a:ext cx="211137" cy="227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6" name="AutoShape 44"/>
            <p:cNvCxnSpPr>
              <a:cxnSpLocks noChangeShapeType="1"/>
              <a:stCxn id="65" idx="1"/>
              <a:endCxn id="60" idx="6"/>
            </p:cNvCxnSpPr>
            <p:nvPr/>
          </p:nvCxnSpPr>
          <p:spPr bwMode="auto">
            <a:xfrm flipH="1" flipV="1">
              <a:off x="4036640" y="2327275"/>
              <a:ext cx="69850" cy="336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" name="AutoShape 45"/>
            <p:cNvCxnSpPr>
              <a:cxnSpLocks noChangeShapeType="1"/>
              <a:stCxn id="57" idx="4"/>
              <a:endCxn id="69" idx="1"/>
            </p:cNvCxnSpPr>
            <p:nvPr/>
          </p:nvCxnSpPr>
          <p:spPr bwMode="auto">
            <a:xfrm>
              <a:off x="6962403" y="3249613"/>
              <a:ext cx="495300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8" name="AutoShape 46"/>
            <p:cNvCxnSpPr>
              <a:cxnSpLocks noChangeShapeType="1"/>
              <a:stCxn id="62" idx="0"/>
              <a:endCxn id="73" idx="4"/>
            </p:cNvCxnSpPr>
            <p:nvPr/>
          </p:nvCxnSpPr>
          <p:spPr bwMode="auto">
            <a:xfrm flipH="1" flipV="1">
              <a:off x="5667003" y="2624138"/>
              <a:ext cx="496887" cy="7985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9" name="AutoShape 47"/>
            <p:cNvCxnSpPr>
              <a:cxnSpLocks noChangeShapeType="1"/>
              <a:stCxn id="63" idx="4"/>
              <a:endCxn id="69" idx="7"/>
            </p:cNvCxnSpPr>
            <p:nvPr/>
          </p:nvCxnSpPr>
          <p:spPr bwMode="auto">
            <a:xfrm>
              <a:off x="7572003" y="2139950"/>
              <a:ext cx="776287" cy="1589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0" name="Oval 48"/>
            <p:cNvSpPr>
              <a:spLocks noChangeArrowheads="1"/>
            </p:cNvSpPr>
            <p:nvPr/>
          </p:nvSpPr>
          <p:spPr bwMode="auto">
            <a:xfrm>
              <a:off x="1217240" y="1600200"/>
              <a:ext cx="1439863" cy="539750"/>
            </a:xfrm>
            <a:prstGeom prst="ellipse">
              <a:avLst/>
            </a:prstGeom>
            <a:solidFill>
              <a:srgbClr val="FFDD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CA" sz="1600">
                  <a:latin typeface="Verdana" charset="0"/>
                </a:rPr>
                <a:t>transport</a:t>
              </a:r>
              <a:endParaRPr lang="fr-FR" sz="1600">
                <a:latin typeface="Verdana" charset="0"/>
              </a:endParaRPr>
            </a:p>
          </p:txBody>
        </p:sp>
        <p:cxnSp>
          <p:nvCxnSpPr>
            <p:cNvPr id="101" name="AutoShape 49"/>
            <p:cNvCxnSpPr>
              <a:cxnSpLocks noChangeShapeType="1"/>
              <a:stCxn id="70" idx="1"/>
              <a:endCxn id="100" idx="4"/>
            </p:cNvCxnSpPr>
            <p:nvPr/>
          </p:nvCxnSpPr>
          <p:spPr bwMode="auto">
            <a:xfrm flipH="1" flipV="1">
              <a:off x="1937965" y="2139950"/>
              <a:ext cx="811213" cy="113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" name="AutoShape 50"/>
            <p:cNvCxnSpPr>
              <a:cxnSpLocks noChangeShapeType="1"/>
              <a:stCxn id="82" idx="0"/>
              <a:endCxn id="100" idx="4"/>
            </p:cNvCxnSpPr>
            <p:nvPr/>
          </p:nvCxnSpPr>
          <p:spPr bwMode="auto">
            <a:xfrm flipV="1">
              <a:off x="1579190" y="2139950"/>
              <a:ext cx="358775" cy="374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4" name="Oval 5"/>
          <p:cNvSpPr>
            <a:spLocks noChangeArrowheads="1"/>
          </p:cNvSpPr>
          <p:nvPr/>
        </p:nvSpPr>
        <p:spPr bwMode="auto">
          <a:xfrm>
            <a:off x="4999166" y="5338011"/>
            <a:ext cx="1800225" cy="719138"/>
          </a:xfrm>
          <a:prstGeom prst="ellipse">
            <a:avLst/>
          </a:prstGeom>
          <a:solidFill>
            <a:srgbClr val="D6FFE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 sz="1600" dirty="0">
                <a:latin typeface="Verdana" charset="0"/>
              </a:rPr>
              <a:t>personnes </a:t>
            </a:r>
            <a:br>
              <a:rPr lang="fr-CA" sz="1600" dirty="0">
                <a:latin typeface="Verdana" charset="0"/>
              </a:rPr>
            </a:br>
            <a:r>
              <a:rPr lang="fr-CA" sz="1600" dirty="0">
                <a:latin typeface="Verdana" charset="0"/>
              </a:rPr>
              <a:t>immigrantes</a:t>
            </a:r>
            <a:endParaRPr lang="fr-FR" sz="1600" dirty="0">
              <a:latin typeface="Verdana" charset="0"/>
            </a:endParaRPr>
          </a:p>
        </p:txBody>
      </p:sp>
      <p:pic>
        <p:nvPicPr>
          <p:cNvPr id="51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ÉLIMINATION DES OBSTACLES (3)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28650" y="1474241"/>
            <a:ext cx="7886700" cy="4572000"/>
          </a:xfrm>
        </p:spPr>
        <p:txBody>
          <a:bodyPr>
            <a:noAutofit/>
          </a:bodyPr>
          <a:lstStyle/>
          <a:p>
            <a:pPr marL="360000" indent="-360000"/>
            <a:r>
              <a:rPr lang="fr-CA" dirty="0"/>
              <a:t>actions relevant de la bienfaisance :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fondations et œuvres de charité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clubs sociaux</a:t>
            </a:r>
          </a:p>
          <a:p>
            <a:pPr marL="360000" indent="-360000"/>
            <a:r>
              <a:rPr lang="fr-CA" dirty="0"/>
              <a:t>actions liées au financement :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fondations communautaires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microcrédit, crédit communautaire</a:t>
            </a:r>
          </a:p>
          <a:p>
            <a:pPr marL="360000" indent="-360000">
              <a:spcBef>
                <a:spcPts val="600"/>
              </a:spcBef>
            </a:pPr>
            <a:endParaRPr lang="fr-CA" dirty="0"/>
          </a:p>
          <a:p>
            <a:pPr marL="360000" indent="-360000">
              <a:spcBef>
                <a:spcPts val="600"/>
              </a:spcBef>
            </a:pPr>
            <a:endParaRPr lang="fr-CA" dirty="0"/>
          </a:p>
          <a:p>
            <a:pPr marL="360000" indent="-360000">
              <a:spcBef>
                <a:spcPts val="1200"/>
              </a:spcBef>
            </a:pPr>
            <a:endParaRPr lang="fr-CA" dirty="0"/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ACCOMPAGNEMENT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28650" y="3612185"/>
            <a:ext cx="7886700" cy="2340000"/>
          </a:xfrm>
        </p:spPr>
        <p:txBody>
          <a:bodyPr>
            <a:normAutofit/>
          </a:bodyPr>
          <a:lstStyle/>
          <a:p>
            <a:r>
              <a:rPr lang="fr-CA" dirty="0"/>
              <a:t>mentorats</a:t>
            </a:r>
          </a:p>
          <a:p>
            <a:r>
              <a:rPr lang="fr-CA" dirty="0"/>
              <a:t>intégration ou réintégration du marché du travail :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•	programmes de développement de l'employabilité et de la pré-employabilité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658664" y="1332806"/>
            <a:ext cx="7668000" cy="1858023"/>
            <a:chOff x="658664" y="1332806"/>
            <a:chExt cx="7668000" cy="1858023"/>
          </a:xfrm>
        </p:grpSpPr>
        <p:pic>
          <p:nvPicPr>
            <p:cNvPr id="2054" name="Image 2"/>
            <p:cNvPicPr>
              <a:picLocks noChangeAspect="1" noChangeArrowheads="1"/>
            </p:cNvPicPr>
            <p:nvPr/>
          </p:nvPicPr>
          <p:blipFill>
            <a:blip r:embed="rId2"/>
            <a:srcRect l="28125" t="32222" r="28125" b="48889"/>
            <a:stretch>
              <a:fillRect/>
            </a:stretch>
          </p:blipFill>
          <p:spPr bwMode="auto">
            <a:xfrm>
              <a:off x="658664" y="1332806"/>
              <a:ext cx="7668000" cy="1858023"/>
            </a:xfrm>
            <a:prstGeom prst="rect">
              <a:avLst/>
            </a:prstGeom>
            <a:noFill/>
          </p:spPr>
        </p:pic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>
              <a:off x="1829050" y="2398447"/>
              <a:ext cx="0" cy="360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1782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%20La%20Clé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CONDITIONS FAVORABLES À LA CRÉATION D'EMPLOIS DE QUALITÉ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28650" y="4058466"/>
            <a:ext cx="7886700" cy="2124000"/>
          </a:xfrm>
        </p:spPr>
        <p:txBody>
          <a:bodyPr>
            <a:noAutofit/>
          </a:bodyPr>
          <a:lstStyle/>
          <a:p>
            <a:r>
              <a:rPr lang="fr-CA" dirty="0"/>
              <a:t>organismes intermédiaires de développement :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analysent la situation locale et planifient, lancent, pilotent, coordonnent, soutiennent et évaluent les activités requises pour répondre aux besoins	</a:t>
            </a:r>
          </a:p>
          <a:p>
            <a:pPr marL="360000" indent="-360000">
              <a:spcBef>
                <a:spcPts val="1200"/>
              </a:spcBef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rcRect l="28125" t="17778" r="28125" b="63333"/>
          <a:stretch>
            <a:fillRect/>
          </a:stretch>
        </p:blipFill>
        <p:spPr bwMode="auto">
          <a:xfrm>
            <a:off x="689403" y="1657510"/>
            <a:ext cx="7740000" cy="187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57464" y="2242640"/>
            <a:ext cx="8028000" cy="1362075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fr-CA" sz="4400" b="1" dirty="0">
                <a:latin typeface="+mj-lt"/>
                <a:ea typeface="+mj-ea"/>
                <a:cs typeface="+mj-cs"/>
              </a:rPr>
              <a:t>ENJEU PARTICULIER DU DÉVELOPPEMENT LOCAL INTÉGRÉ</a:t>
            </a:r>
            <a:endParaRPr kumimoji="0" lang="fr-C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L’APPORT DES ACTEURS LOCAUX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21842"/>
            <a:ext cx="7886700" cy="4500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900"/>
              </a:spcBef>
              <a:defRPr/>
            </a:pPr>
            <a:r>
              <a:rPr lang="fr-CA" dirty="0"/>
              <a:t>Interviennent à chacune des étapes décrites :</a:t>
            </a:r>
          </a:p>
          <a:p>
            <a:pPr lvl="1">
              <a:spcBef>
                <a:spcPts val="600"/>
              </a:spcBef>
              <a:buSzPct val="80000"/>
              <a:defRPr/>
            </a:pPr>
            <a:r>
              <a:rPr lang="fr-CA" dirty="0"/>
              <a:t>maisons d’enseignement et autres organismes s’occupent de qualification professionnelle </a:t>
            </a:r>
          </a:p>
          <a:p>
            <a:pPr lvl="1">
              <a:spcBef>
                <a:spcPts val="600"/>
              </a:spcBef>
              <a:buSzPct val="80000"/>
              <a:defRPr/>
            </a:pPr>
            <a:r>
              <a:rPr lang="fr-CA" dirty="0"/>
              <a:t>groupes d’entraide tentent de briser l’isolement et d’offrir des occasions de réseautage</a:t>
            </a:r>
          </a:p>
          <a:p>
            <a:pPr lvl="1">
              <a:spcBef>
                <a:spcPts val="600"/>
              </a:spcBef>
              <a:buSzPct val="80000"/>
              <a:defRPr/>
            </a:pPr>
            <a:r>
              <a:rPr lang="fr-CA" dirty="0"/>
              <a:t>groupes communautaires agissent pour réduire les multiples obstacles </a:t>
            </a:r>
          </a:p>
          <a:p>
            <a:pPr lvl="1">
              <a:spcBef>
                <a:spcPts val="600"/>
              </a:spcBef>
              <a:buSzPct val="80000"/>
              <a:defRPr/>
            </a:pPr>
            <a:r>
              <a:rPr lang="fr-CA" dirty="0"/>
              <a:t>certains organismes assurent un accompagnement particulier pour catégories précises de personnes (femmes, jeunes, </a:t>
            </a:r>
            <a:r>
              <a:rPr lang="fr-CA" dirty="0" err="1"/>
              <a:t>immigrantEs</a:t>
            </a:r>
            <a:r>
              <a:rPr lang="fr-CA" dirty="0"/>
              <a:t>...)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l'atelier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65695"/>
            <a:ext cx="7886700" cy="4860000"/>
          </a:xfrm>
        </p:spPr>
        <p:txBody>
          <a:bodyPr>
            <a:noAutofit/>
          </a:bodyPr>
          <a:lstStyle/>
          <a:p>
            <a:r>
              <a:rPr lang="fr-CA" dirty="0"/>
              <a:t>Concepts utilisés</a:t>
            </a:r>
          </a:p>
          <a:p>
            <a:pPr lvl="1">
              <a:spcBef>
                <a:spcPts val="0"/>
              </a:spcBef>
            </a:pPr>
            <a:r>
              <a:rPr lang="fr-CA" dirty="0"/>
              <a:t>le DÉC			•   le secteur privé</a:t>
            </a:r>
          </a:p>
          <a:p>
            <a:r>
              <a:rPr lang="fr-CA" dirty="0"/>
              <a:t>Le parcours vers l'emploi comme grille d'analyse</a:t>
            </a:r>
          </a:p>
          <a:p>
            <a:pPr lvl="1">
              <a:spcBef>
                <a:spcPts val="600"/>
              </a:spcBef>
            </a:pPr>
            <a:r>
              <a:rPr lang="fr-CA" dirty="0"/>
              <a:t>qualification personnelle et professionnelle</a:t>
            </a:r>
          </a:p>
          <a:p>
            <a:pPr lvl="1">
              <a:spcBef>
                <a:spcPts val="0"/>
              </a:spcBef>
            </a:pPr>
            <a:r>
              <a:rPr lang="fr-CA" dirty="0"/>
              <a:t>élimination des obstacles</a:t>
            </a:r>
          </a:p>
          <a:p>
            <a:pPr lvl="1">
              <a:spcBef>
                <a:spcPts val="0"/>
              </a:spcBef>
            </a:pPr>
            <a:r>
              <a:rPr lang="fr-CA" dirty="0"/>
              <a:t>accompagnement</a:t>
            </a:r>
          </a:p>
          <a:p>
            <a:pPr lvl="1">
              <a:spcBef>
                <a:spcPts val="0"/>
              </a:spcBef>
            </a:pPr>
            <a:r>
              <a:rPr lang="fr-CA" dirty="0"/>
              <a:t>conditions favorables à la création d'emplois de qualité</a:t>
            </a:r>
          </a:p>
          <a:p>
            <a:pPr lvl="1">
              <a:spcBef>
                <a:spcPts val="1800"/>
              </a:spcBef>
              <a:buNone/>
            </a:pPr>
            <a:r>
              <a:rPr lang="fr-CA" dirty="0"/>
              <a:t>L'enjeu du développement local intégré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MANQUE DE COHÉSION DANS L’ACTION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0073"/>
            <a:ext cx="7886700" cy="4500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fr-CA" dirty="0"/>
              <a:t>Chaque acteur travaille de façon complètement indépendante. </a:t>
            </a:r>
          </a:p>
          <a:p>
            <a:pPr marL="342900" lvl="0" indent="-34290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fr-CA" dirty="0"/>
              <a:t>Les liens de collaboration sont peu fréquents.</a:t>
            </a:r>
          </a:p>
          <a:p>
            <a:pPr marL="342900" indent="-34290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fr-CA" dirty="0"/>
              <a:t>Lorsque des liens de collaboration existent, ils concernent plutôt les acteurs d’un même secteur.</a:t>
            </a:r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fr-CA" dirty="0"/>
              <a:t>Cela découle souvent de la mise en route non coordonnée des différents programmes publics et privés de financement « en silos ».</a:t>
            </a:r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fr-CA" dirty="0"/>
              <a:t>Risque de dédoublement, occasions manquées.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ABSENCE D’ACTEURS 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53926"/>
            <a:ext cx="7886700" cy="4500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fr-CA" dirty="0"/>
              <a:t>La participation des employeurs à l’élaboration, la mise en route et l’évaluation des actions est généralement inexistante.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fr-CA" dirty="0"/>
              <a:t>Le rôle que doit jouer le secteur privé dans ces actions ne fait pas consensus.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fr-CA" dirty="0"/>
              <a:t>Les employeurs doivent être conscients des aléas avec lesquels les personnes appauvries ou exclues doivent composer dans leur cheminement pour accéder aux emplois.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ABSENCE DE STRATÉGIE GLOBALE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94031"/>
            <a:ext cx="7992000" cy="4716000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  <a:defRPr/>
            </a:pPr>
            <a:r>
              <a:rPr lang="fr-CA" dirty="0"/>
              <a:t>L’absence de stratégie globale et d'acteurs clés signifie qu’il n’existe :</a:t>
            </a:r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fr-CA" dirty="0"/>
              <a:t>aucun diagnostic partagé du contexte actuel ;</a:t>
            </a:r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fr-CA" dirty="0"/>
              <a:t>aucune compréhension collective du problème à résoudre ou de la situation à améliorer ;</a:t>
            </a:r>
          </a:p>
          <a:p>
            <a:pPr marL="684000" lvl="1" indent="-342900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fr-CA" dirty="0"/>
              <a:t>aucune vision commune des changements souhaités à court et à moyen terme.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CA" dirty="0"/>
              <a:t>Un espace est requis pour réunir les différents acteurs et permettre de coordonner les actions.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21"/>
          <p:cNvGrpSpPr/>
          <p:nvPr/>
        </p:nvGrpSpPr>
        <p:grpSpPr>
          <a:xfrm>
            <a:off x="2195736" y="1540388"/>
            <a:ext cx="4968552" cy="4249940"/>
            <a:chOff x="2339752" y="1916832"/>
            <a:chExt cx="4968552" cy="4249940"/>
          </a:xfrm>
        </p:grpSpPr>
        <p:sp>
          <p:nvSpPr>
            <p:cNvPr id="4" name="ZoneTexte 3"/>
            <p:cNvSpPr txBox="1"/>
            <p:nvPr/>
          </p:nvSpPr>
          <p:spPr>
            <a:xfrm>
              <a:off x="2339752" y="1916832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employeurs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39752" y="2692660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mentors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39752" y="3468488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39752" y="4244316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entraide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39752" y="5020144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formation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39752" y="5795972"/>
              <a:ext cx="1872000" cy="370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accompagnement</a:t>
              </a:r>
            </a:p>
          </p:txBody>
        </p:sp>
        <p:grpSp>
          <p:nvGrpSpPr>
            <p:cNvPr id="19" name="Groupe 11"/>
            <p:cNvGrpSpPr/>
            <p:nvPr/>
          </p:nvGrpSpPr>
          <p:grpSpPr>
            <a:xfrm>
              <a:off x="5652120" y="3573016"/>
              <a:ext cx="1656184" cy="936104"/>
              <a:chOff x="3779912" y="3140968"/>
              <a:chExt cx="1656184" cy="936104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3779912" y="3140968"/>
                <a:ext cx="1656184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031940" y="3378188"/>
                <a:ext cx="118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>
                    <a:solidFill>
                      <a:schemeClr val="bg1"/>
                    </a:solidFill>
                    <a:latin typeface="Calibri" pitchFamily="34" charset="0"/>
                  </a:rPr>
                  <a:t>EMPLOI</a:t>
                </a:r>
                <a:endParaRPr lang="fr-CA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3" name="Connecteur droit avec flèche 12"/>
            <p:cNvCxnSpPr>
              <a:stCxn id="4" idx="3"/>
            </p:cNvCxnSpPr>
            <p:nvPr/>
          </p:nvCxnSpPr>
          <p:spPr>
            <a:xfrm>
              <a:off x="4067944" y="2101498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5" idx="3"/>
            </p:cNvCxnSpPr>
            <p:nvPr/>
          </p:nvCxnSpPr>
          <p:spPr>
            <a:xfrm>
              <a:off x="4067944" y="2877326"/>
              <a:ext cx="1512168" cy="98372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6" idx="3"/>
            </p:cNvCxnSpPr>
            <p:nvPr/>
          </p:nvCxnSpPr>
          <p:spPr>
            <a:xfrm>
              <a:off x="4067944" y="3653154"/>
              <a:ext cx="1440160" cy="351910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7" idx="3"/>
            </p:cNvCxnSpPr>
            <p:nvPr/>
          </p:nvCxnSpPr>
          <p:spPr>
            <a:xfrm flipV="1">
              <a:off x="4067944" y="4149080"/>
              <a:ext cx="1440160" cy="27990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9" idx="3"/>
            </p:cNvCxnSpPr>
            <p:nvPr/>
          </p:nvCxnSpPr>
          <p:spPr>
            <a:xfrm flipV="1">
              <a:off x="4211752" y="4365104"/>
              <a:ext cx="1512376" cy="1616268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8" idx="3"/>
            </p:cNvCxnSpPr>
            <p:nvPr/>
          </p:nvCxnSpPr>
          <p:spPr>
            <a:xfrm flipV="1">
              <a:off x="4067944" y="4293096"/>
              <a:ext cx="1512168" cy="91171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260467"/>
            <a:ext cx="8280000" cy="1080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</a:t>
            </a:r>
            <a:r>
              <a:rPr kumimoji="0" lang="fr-FR" sz="36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RESPONSABILITÉ PARTAGÉE</a:t>
            </a:r>
            <a:endParaRPr kumimoji="0" lang="fr-FR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21"/>
          <p:cNvGrpSpPr/>
          <p:nvPr/>
        </p:nvGrpSpPr>
        <p:grpSpPr>
          <a:xfrm>
            <a:off x="2195736" y="1620598"/>
            <a:ext cx="4968552" cy="4249940"/>
            <a:chOff x="2339752" y="1916832"/>
            <a:chExt cx="4968552" cy="4249940"/>
          </a:xfrm>
        </p:grpSpPr>
        <p:sp>
          <p:nvSpPr>
            <p:cNvPr id="4" name="ZoneTexte 3"/>
            <p:cNvSpPr txBox="1"/>
            <p:nvPr/>
          </p:nvSpPr>
          <p:spPr>
            <a:xfrm>
              <a:off x="2339752" y="1916832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employeurs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39752" y="2692660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mentors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39752" y="3468488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39752" y="4244316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entraide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39752" y="5020144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formation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39752" y="5795972"/>
              <a:ext cx="1872000" cy="370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Calibri" pitchFamily="34" charset="0"/>
                </a:rPr>
                <a:t>accompagnement</a:t>
              </a:r>
            </a:p>
          </p:txBody>
        </p:sp>
        <p:grpSp>
          <p:nvGrpSpPr>
            <p:cNvPr id="19" name="Groupe 11"/>
            <p:cNvGrpSpPr/>
            <p:nvPr/>
          </p:nvGrpSpPr>
          <p:grpSpPr>
            <a:xfrm>
              <a:off x="5652120" y="3573016"/>
              <a:ext cx="1656184" cy="936104"/>
              <a:chOff x="3779912" y="3140968"/>
              <a:chExt cx="1656184" cy="936104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3779912" y="3140968"/>
                <a:ext cx="1656184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031940" y="3378188"/>
                <a:ext cx="118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>
                    <a:solidFill>
                      <a:schemeClr val="bg1"/>
                    </a:solidFill>
                    <a:latin typeface="Calibri" pitchFamily="34" charset="0"/>
                  </a:rPr>
                  <a:t>EMPLOI</a:t>
                </a:r>
                <a:endParaRPr lang="fr-CA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3" name="Connecteur droit avec flèche 12"/>
            <p:cNvCxnSpPr>
              <a:stCxn id="4" idx="3"/>
            </p:cNvCxnSpPr>
            <p:nvPr/>
          </p:nvCxnSpPr>
          <p:spPr>
            <a:xfrm>
              <a:off x="4067944" y="2101498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5" idx="3"/>
            </p:cNvCxnSpPr>
            <p:nvPr/>
          </p:nvCxnSpPr>
          <p:spPr>
            <a:xfrm>
              <a:off x="4067944" y="2877326"/>
              <a:ext cx="1512168" cy="98372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6" idx="3"/>
            </p:cNvCxnSpPr>
            <p:nvPr/>
          </p:nvCxnSpPr>
          <p:spPr>
            <a:xfrm>
              <a:off x="4067944" y="3653154"/>
              <a:ext cx="1440160" cy="351910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7" idx="3"/>
            </p:cNvCxnSpPr>
            <p:nvPr/>
          </p:nvCxnSpPr>
          <p:spPr>
            <a:xfrm flipV="1">
              <a:off x="4067944" y="4149080"/>
              <a:ext cx="1440160" cy="27990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9" idx="3"/>
            </p:cNvCxnSpPr>
            <p:nvPr/>
          </p:nvCxnSpPr>
          <p:spPr>
            <a:xfrm flipV="1">
              <a:off x="4211752" y="4365104"/>
              <a:ext cx="1512376" cy="1616268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8" idx="3"/>
            </p:cNvCxnSpPr>
            <p:nvPr/>
          </p:nvCxnSpPr>
          <p:spPr>
            <a:xfrm flipV="1">
              <a:off x="4067944" y="4293096"/>
              <a:ext cx="1512168" cy="91171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252446"/>
            <a:ext cx="8280000" cy="1080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UNE</a:t>
            </a:r>
            <a:r>
              <a:rPr kumimoji="0" lang="fr-FR" sz="36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RESPONSABILITÉ COMMUNE</a:t>
            </a:r>
            <a:endParaRPr kumimoji="0" lang="fr-FR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1" name="Groupe 27"/>
          <p:cNvGrpSpPr/>
          <p:nvPr/>
        </p:nvGrpSpPr>
        <p:grpSpPr>
          <a:xfrm>
            <a:off x="971600" y="1369102"/>
            <a:ext cx="4536000" cy="4788000"/>
            <a:chOff x="1187624" y="1628800"/>
            <a:chExt cx="4428448" cy="4788000"/>
          </a:xfrm>
        </p:grpSpPr>
        <p:sp>
          <p:nvSpPr>
            <p:cNvPr id="29" name="Ellipse 28"/>
            <p:cNvSpPr/>
            <p:nvPr/>
          </p:nvSpPr>
          <p:spPr>
            <a:xfrm>
              <a:off x="1187624" y="1628800"/>
              <a:ext cx="3996000" cy="4788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>
                  <a:latin typeface="Calibri" pitchFamily="34" charset="0"/>
                </a:rPr>
                <a:t>&gt;</a:t>
              </a:r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5220072" y="3789040"/>
              <a:ext cx="396000" cy="50405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Calibri" pitchFamily="34" charset="0"/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5441250" y="278655"/>
            <a:ext cx="2520000" cy="108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Calibri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059832" y="1989930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059832" y="2772726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059832" y="3564814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3059832" y="4310446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059832" y="5102534"/>
            <a:ext cx="0" cy="4064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/>
          <a:srcRect l="30000" t="9444" r="30938" b="27559"/>
          <a:stretch>
            <a:fillRect/>
          </a:stretch>
        </p:blipFill>
        <p:spPr bwMode="auto">
          <a:xfrm>
            <a:off x="1836420" y="161086"/>
            <a:ext cx="5486400" cy="498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34000" y="5239566"/>
            <a:ext cx="6876000" cy="828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fr-CA" sz="2400" u="sng" dirty="0">
                <a:latin typeface="Calibri" pitchFamily="34" charset="0"/>
                <a:hlinkClick r:id="rId4"/>
              </a:rPr>
              <a:t>http://tamarackcommunity.ca/downloads/learning_centre/Collab_Business_072008.pdf</a:t>
            </a:r>
            <a:endParaRPr kumimoji="0" lang="fr-CA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75631" y="352108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A" sz="3200" b="1" dirty="0">
                <a:solidFill>
                  <a:schemeClr val="tx2"/>
                </a:solidFill>
                <a:latin typeface="Verdana" pitchFamily="34" charset="0"/>
              </a:rPr>
              <a:t>Coopérative de  consultation en développement La Clé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83568" y="2517775"/>
            <a:ext cx="77406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 dirty="0">
                <a:latin typeface="Verdana" pitchFamily="34" charset="0"/>
              </a:rPr>
              <a:t>Richard Leroux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 dirty="0">
                <a:latin typeface="Verdana" pitchFamily="34" charset="0"/>
              </a:rPr>
              <a:t>William A. « Bill » Ninacs</a:t>
            </a:r>
          </a:p>
          <a:p>
            <a:pPr algn="ctr">
              <a:spcBef>
                <a:spcPts val="30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</a:rPr>
              <a:t>(819) 758-7797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  <a:hlinkClick r:id="rId2"/>
              </a:rPr>
              <a:t>info@lacle.coop</a:t>
            </a:r>
            <a:r>
              <a:rPr lang="fr-CA" sz="2800" dirty="0">
                <a:latin typeface="Verdana" pitchFamily="34" charset="0"/>
              </a:rPr>
              <a:t> 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  <a:hlinkClick r:id="rId3"/>
              </a:rPr>
              <a:t>http://www.lacle.coop/</a:t>
            </a:r>
            <a:r>
              <a:rPr lang="fr-CA" sz="2800" dirty="0">
                <a:latin typeface="Verdana" pitchFamily="34" charset="0"/>
              </a:rPr>
              <a:t> </a:t>
            </a:r>
          </a:p>
        </p:txBody>
      </p:sp>
      <p:pic>
        <p:nvPicPr>
          <p:cNvPr id="39" name="Picture 4" descr="Logo%20La%20C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481" y="263525"/>
            <a:ext cx="2133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2242640"/>
            <a:ext cx="7772400" cy="1362075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fr-CA" sz="4400" b="1" dirty="0">
                <a:latin typeface="+mj-lt"/>
                <a:ea typeface="+mj-ea"/>
                <a:cs typeface="+mj-cs"/>
              </a:rPr>
              <a:t>CONCEPTS UTILISÉS</a:t>
            </a:r>
            <a:endParaRPr kumimoji="0" lang="fr-C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développement économique communautaire (DÉC)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18619"/>
            <a:ext cx="7886700" cy="4860000"/>
          </a:xfrm>
        </p:spPr>
        <p:txBody>
          <a:bodyPr>
            <a:noAutofit/>
          </a:bodyPr>
          <a:lstStyle/>
          <a:p>
            <a:pPr marL="360000" indent="-360000"/>
            <a:r>
              <a:rPr lang="fr-CA" dirty="0"/>
              <a:t>composantes clés :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une démarche collective de changement social, axée sur le partenariat au sein d’une approche territorialisée, visant des transformations structurelles à moyen et à long terme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le développement de la prise en charge par le milieu de la gestion de ses ressources</a:t>
            </a:r>
          </a:p>
          <a:p>
            <a:pPr marL="360000" indent="-360000">
              <a:spcBef>
                <a:spcPts val="600"/>
              </a:spcBef>
            </a:pPr>
            <a:r>
              <a:rPr lang="fr-CA" dirty="0"/>
              <a:t>•	le déploiement de dispositifs économiques visant des fins sociales, culturelles et environnementales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506700" y="2119718"/>
            <a:ext cx="2808000" cy="540000"/>
          </a:xfrm>
          <a:prstGeom prst="ellips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SECTEUR PRIVÉ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65695"/>
            <a:ext cx="7886700" cy="4860000"/>
          </a:xfrm>
        </p:spPr>
        <p:txBody>
          <a:bodyPr>
            <a:noAutofit/>
          </a:bodyPr>
          <a:lstStyle/>
          <a:p>
            <a:r>
              <a:rPr lang="fr-CA" dirty="0"/>
              <a:t>toute organisation non-gouvernementale ayant des activités marchandes :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/>
              <a:t>les corporations à but lucratif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/>
              <a:t>les organismes à but non lucratif ayant des activités marchandes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/>
              <a:t>les coopératives 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/>
              <a:t>les sociétés de personnes en nom collectif</a:t>
            </a:r>
          </a:p>
          <a:p>
            <a:pPr marL="36000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/>
              <a:t>les entreprises à propriétaire unique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SECTEUR PRIVÉ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65695"/>
            <a:ext cx="7886700" cy="4860000"/>
          </a:xfrm>
        </p:spPr>
        <p:txBody>
          <a:bodyPr>
            <a:noAutofit/>
          </a:bodyPr>
          <a:lstStyle/>
          <a:p>
            <a:r>
              <a:rPr lang="fr-CA" dirty="0"/>
              <a:t>types d'entreprises selon la taille :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fr-CA" dirty="0"/>
              <a:t>grande (500 employés et plus)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fr-CA" dirty="0"/>
              <a:t>moyenne (100 à 499 employés)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fr-CA" dirty="0"/>
              <a:t>petite (6 à 99 employés)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fr-CA" dirty="0"/>
              <a:t>très petite (0 à 5 employés)</a:t>
            </a:r>
          </a:p>
          <a:p>
            <a:pPr marL="360000" indent="-360000"/>
            <a:r>
              <a:rPr lang="fr-CA" dirty="0"/>
              <a:t>secteurs d'activités :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fr-CA" dirty="0"/>
              <a:t>primaire : agriculture, forêt, ressources naturelles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fr-CA" dirty="0"/>
              <a:t>secondaire : manufactures, construction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Char char="•"/>
            </a:pPr>
            <a:r>
              <a:rPr lang="fr-CA" dirty="0"/>
              <a:t>tertiaire : services à la production (services moteurs) et à la consommation (commerces)</a:t>
            </a:r>
          </a:p>
        </p:txBody>
      </p:sp>
      <p:pic>
        <p:nvPicPr>
          <p:cNvPr id="4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2242640"/>
            <a:ext cx="7772400" cy="1362075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fr-CA" sz="4400" b="1" dirty="0">
                <a:latin typeface="+mj-lt"/>
                <a:ea typeface="+mj-ea"/>
                <a:cs typeface="+mj-cs"/>
              </a:rPr>
              <a:t>LE PARCOURS VERS L'EMPLOI</a:t>
            </a:r>
            <a:endParaRPr kumimoji="0" lang="fr-C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rcRect l="28000" t="17778" r="28125" b="7778"/>
          <a:stretch>
            <a:fillRect/>
          </a:stretch>
        </p:blipFill>
        <p:spPr bwMode="auto">
          <a:xfrm>
            <a:off x="1557741" y="260648"/>
            <a:ext cx="602851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910560" y="1296758"/>
            <a:ext cx="3238500" cy="540000"/>
          </a:xfrm>
          <a:prstGeom prst="ellips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" name="Organigramme : Alternative 6"/>
          <p:cNvSpPr/>
          <p:nvPr/>
        </p:nvSpPr>
        <p:spPr bwMode="auto">
          <a:xfrm>
            <a:off x="972000" y="4436331"/>
            <a:ext cx="7200000" cy="1656000"/>
          </a:xfrm>
          <a:prstGeom prst="flowChartAlternateProcess">
            <a:avLst/>
          </a:pr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rganigramme : Alternative 7"/>
          <p:cNvSpPr/>
          <p:nvPr/>
        </p:nvSpPr>
        <p:spPr bwMode="auto">
          <a:xfrm>
            <a:off x="972000" y="2743901"/>
            <a:ext cx="7200000" cy="1620000"/>
          </a:xfrm>
          <a:prstGeom prst="flowChartAlternateProcess">
            <a:avLst/>
          </a:pr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rganigramme : Alternative 8"/>
          <p:cNvSpPr/>
          <p:nvPr/>
        </p:nvSpPr>
        <p:spPr bwMode="auto">
          <a:xfrm>
            <a:off x="972000" y="1893675"/>
            <a:ext cx="7200000" cy="828000"/>
          </a:xfrm>
          <a:prstGeom prst="flowChartAlternateProcess">
            <a:avLst/>
          </a:pr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rganigramme : Alternative 9"/>
          <p:cNvSpPr/>
          <p:nvPr/>
        </p:nvSpPr>
        <p:spPr bwMode="auto">
          <a:xfrm>
            <a:off x="972000" y="153119"/>
            <a:ext cx="7200000" cy="1620000"/>
          </a:xfrm>
          <a:prstGeom prst="flowChartAlternateProcess">
            <a:avLst/>
          </a:pr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1" name="Picture 4" descr="Logo%20La%20Clé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2242640"/>
            <a:ext cx="7772400" cy="1362075"/>
          </a:xfrm>
          <a:prstGeom prst="rect">
            <a:avLst/>
          </a:prstGeom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fr-CA" sz="4400" b="1" dirty="0">
                <a:latin typeface="+mj-lt"/>
                <a:ea typeface="+mj-ea"/>
                <a:cs typeface="+mj-cs"/>
              </a:rPr>
              <a:t>ANALYSE ET DISCUSSION</a:t>
            </a:r>
            <a:endParaRPr kumimoji="0" lang="fr-C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%20La%20Cl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195" y="5451652"/>
            <a:ext cx="8463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NOUS2016 PowerPoint Template v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C249D7E-82C9-CC4E-BCC1-D69AE9E6358C}" vid="{FC71DF9C-9E0F-8E41-82AE-EF134734862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ECONOUS2016 PowerPoint Template v4</Template>
  <TotalTime>1045</TotalTime>
  <Words>914</Words>
  <Application>Microsoft Office PowerPoint</Application>
  <PresentationFormat>Affichage à l'écran (4:3)</PresentationFormat>
  <Paragraphs>146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Times</vt:lpstr>
      <vt:lpstr>Verdana</vt:lpstr>
      <vt:lpstr>ECONOUS2016 PowerPoint Template v4</vt:lpstr>
      <vt:lpstr>La question de la participation du secteur privé dans le développement économique communautaire est capitale</vt:lpstr>
      <vt:lpstr>Plan de l'atelier</vt:lpstr>
      <vt:lpstr>Présentation PowerPoint</vt:lpstr>
      <vt:lpstr>développement économique communautaire (DÉC)</vt:lpstr>
      <vt:lpstr>SECTEUR PRIVÉ (1)</vt:lpstr>
      <vt:lpstr>SECTEUR PRIVÉ (2)</vt:lpstr>
      <vt:lpstr>Présentation PowerPoint</vt:lpstr>
      <vt:lpstr>Présentation PowerPoint</vt:lpstr>
      <vt:lpstr>Présentation PowerPoint</vt:lpstr>
      <vt:lpstr>QUESTIONS D'ANALYSE</vt:lpstr>
      <vt:lpstr>QUALIFICATION PERSONNELLE ET PROFESSIONNELLE (1)</vt:lpstr>
      <vt:lpstr>QUALIFICATION PERSONNELLE ET PROFESSIONNELLE (2)</vt:lpstr>
      <vt:lpstr>ÉLIMINATION DES OBSTACLES (1)</vt:lpstr>
      <vt:lpstr>ÉLIMINATION DES OBSTACLES (2)</vt:lpstr>
      <vt:lpstr>ÉLIMINATION DES OBSTACLES (3)</vt:lpstr>
      <vt:lpstr>ACCOMPAGNEMENT</vt:lpstr>
      <vt:lpstr>CONDITIONS FAVORABLES À LA CRÉATION D'EMPLOIS DE QUALITÉ</vt:lpstr>
      <vt:lpstr>Présentation PowerPoint</vt:lpstr>
      <vt:lpstr>L’APPORT DES ACTEURS LOCAUX</vt:lpstr>
      <vt:lpstr>MANQUE DE COHÉSION DANS L’ACTION</vt:lpstr>
      <vt:lpstr>ABSENCE D’ACTEURS CLÉS</vt:lpstr>
      <vt:lpstr>ABSENCE DE STRATÉGIE GLOBALE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Bill</dc:creator>
  <cp:lastModifiedBy>Joël Nadeau</cp:lastModifiedBy>
  <cp:revision>97</cp:revision>
  <dcterms:created xsi:type="dcterms:W3CDTF">2016-05-10T20:25:40Z</dcterms:created>
  <dcterms:modified xsi:type="dcterms:W3CDTF">2020-08-17T20:00:43Z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