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handoutMasterIdLst>
    <p:handoutMasterId r:id="rId20"/>
  </p:handoutMasterIdLst>
  <p:sldIdLst>
    <p:sldId id="256" r:id="rId2"/>
    <p:sldId id="319" r:id="rId3"/>
    <p:sldId id="436" r:id="rId4"/>
    <p:sldId id="435" r:id="rId5"/>
    <p:sldId id="437" r:id="rId6"/>
    <p:sldId id="445" r:id="rId7"/>
    <p:sldId id="438" r:id="rId8"/>
    <p:sldId id="439" r:id="rId9"/>
    <p:sldId id="434" r:id="rId10"/>
    <p:sldId id="338" r:id="rId11"/>
    <p:sldId id="440" r:id="rId12"/>
    <p:sldId id="441" r:id="rId13"/>
    <p:sldId id="442" r:id="rId14"/>
    <p:sldId id="443" r:id="rId15"/>
    <p:sldId id="444" r:id="rId16"/>
    <p:sldId id="446" r:id="rId17"/>
    <p:sldId id="336" r:id="rId1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774" autoAdjust="0"/>
  </p:normalViewPr>
  <p:slideViewPr>
    <p:cSldViewPr>
      <p:cViewPr varScale="1">
        <p:scale>
          <a:sx n="73" d="100"/>
          <a:sy n="73" d="100"/>
        </p:scale>
        <p:origin x="750"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7" d="100"/>
          <a:sy n="57" d="100"/>
        </p:scale>
        <p:origin x="-2520"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DFC3939-7F74-42C4-9DD0-B6485081FB6E}" type="datetimeFigureOut">
              <a:rPr lang="fr-CA" smtClean="0"/>
              <a:pPr/>
              <a:t>2020-08-17</a:t>
            </a:fld>
            <a:endParaRPr lang="fr-CA"/>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CA"/>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E61F1DB-BE82-45CA-94D6-7BBA113E1D80}" type="slidenum">
              <a:rPr lang="fr-CA" smtClean="0"/>
              <a:pPr/>
              <a:t>‹N°›</a:t>
            </a:fld>
            <a:endParaRPr lang="fr-CA"/>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CA"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3FE11C-BC1F-4D8D-840C-CE33D43EF952}" type="datetimeFigureOut">
              <a:rPr lang="fr-CA" smtClean="0"/>
              <a:pPr/>
              <a:t>2020-08-17</a:t>
            </a:fld>
            <a:endParaRPr lang="fr-CA"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CA"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CA"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F33C1C-AE1D-49B6-B74C-2D22D082F690}" type="slidenum">
              <a:rPr lang="fr-CA" smtClean="0"/>
              <a:pPr/>
              <a:t>‹N°›</a:t>
            </a:fld>
            <a:endParaRPr lang="fr-CA"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ACBC5F-4F28-41C6-BFCA-921070637753}" type="slidenum">
              <a:rPr lang="fr-FR"/>
              <a:pPr/>
              <a:t>10</a:t>
            </a:fld>
            <a:endParaRPr lang="fr-FR" dirty="0"/>
          </a:p>
        </p:txBody>
      </p:sp>
      <p:sp>
        <p:nvSpPr>
          <p:cNvPr id="234498" name="Rectangle 2"/>
          <p:cNvSpPr>
            <a:spLocks noGrp="1" noRot="1" noChangeAspect="1" noChangeArrowheads="1" noTextEdit="1"/>
          </p:cNvSpPr>
          <p:nvPr>
            <p:ph type="sldImg"/>
          </p:nvPr>
        </p:nvSpPr>
        <p:spPr>
          <a:ln/>
        </p:spPr>
      </p:sp>
      <p:sp>
        <p:nvSpPr>
          <p:cNvPr id="234499" name="Rectangle 3"/>
          <p:cNvSpPr>
            <a:spLocks noGrp="1" noChangeArrowheads="1"/>
          </p:cNvSpPr>
          <p:nvPr>
            <p:ph type="body" idx="1"/>
          </p:nvPr>
        </p:nvSpPr>
        <p:spPr/>
        <p:txBody>
          <a:bodyPr/>
          <a:lstStyle/>
          <a:p>
            <a:endParaRPr lang="fr-F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ACBC5F-4F28-41C6-BFCA-921070637753}" type="slidenum">
              <a:rPr lang="fr-FR"/>
              <a:pPr/>
              <a:t>11</a:t>
            </a:fld>
            <a:endParaRPr lang="fr-FR" dirty="0"/>
          </a:p>
        </p:txBody>
      </p:sp>
      <p:sp>
        <p:nvSpPr>
          <p:cNvPr id="234498" name="Rectangle 2"/>
          <p:cNvSpPr>
            <a:spLocks noGrp="1" noRot="1" noChangeAspect="1" noChangeArrowheads="1" noTextEdit="1"/>
          </p:cNvSpPr>
          <p:nvPr>
            <p:ph type="sldImg"/>
          </p:nvPr>
        </p:nvSpPr>
        <p:spPr>
          <a:ln/>
        </p:spPr>
      </p:sp>
      <p:sp>
        <p:nvSpPr>
          <p:cNvPr id="234499" name="Rectangle 3"/>
          <p:cNvSpPr>
            <a:spLocks noGrp="1" noChangeArrowheads="1"/>
          </p:cNvSpPr>
          <p:nvPr>
            <p:ph type="body" idx="1"/>
          </p:nvPr>
        </p:nvSpPr>
        <p:spPr/>
        <p:txBody>
          <a:bodyPr/>
          <a:lstStyle/>
          <a:p>
            <a:endParaRPr lang="fr-F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ACBC5F-4F28-41C6-BFCA-921070637753}" type="slidenum">
              <a:rPr lang="fr-FR"/>
              <a:pPr/>
              <a:t>12</a:t>
            </a:fld>
            <a:endParaRPr lang="fr-FR" dirty="0"/>
          </a:p>
        </p:txBody>
      </p:sp>
      <p:sp>
        <p:nvSpPr>
          <p:cNvPr id="234498" name="Rectangle 2"/>
          <p:cNvSpPr>
            <a:spLocks noGrp="1" noRot="1" noChangeAspect="1" noChangeArrowheads="1" noTextEdit="1"/>
          </p:cNvSpPr>
          <p:nvPr>
            <p:ph type="sldImg"/>
          </p:nvPr>
        </p:nvSpPr>
        <p:spPr>
          <a:ln/>
        </p:spPr>
      </p:sp>
      <p:sp>
        <p:nvSpPr>
          <p:cNvPr id="234499" name="Rectangle 3"/>
          <p:cNvSpPr>
            <a:spLocks noGrp="1" noChangeArrowheads="1"/>
          </p:cNvSpPr>
          <p:nvPr>
            <p:ph type="body" idx="1"/>
          </p:nvPr>
        </p:nvSpPr>
        <p:spPr/>
        <p:txBody>
          <a:bodyPr/>
          <a:lstStyle/>
          <a:p>
            <a:endParaRPr lang="fr-F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ACBC5F-4F28-41C6-BFCA-921070637753}" type="slidenum">
              <a:rPr lang="fr-FR"/>
              <a:pPr/>
              <a:t>13</a:t>
            </a:fld>
            <a:endParaRPr lang="fr-FR" dirty="0"/>
          </a:p>
        </p:txBody>
      </p:sp>
      <p:sp>
        <p:nvSpPr>
          <p:cNvPr id="234498" name="Rectangle 2"/>
          <p:cNvSpPr>
            <a:spLocks noGrp="1" noRot="1" noChangeAspect="1" noChangeArrowheads="1" noTextEdit="1"/>
          </p:cNvSpPr>
          <p:nvPr>
            <p:ph type="sldImg"/>
          </p:nvPr>
        </p:nvSpPr>
        <p:spPr>
          <a:ln/>
        </p:spPr>
      </p:sp>
      <p:sp>
        <p:nvSpPr>
          <p:cNvPr id="234499" name="Rectangle 3"/>
          <p:cNvSpPr>
            <a:spLocks noGrp="1" noChangeArrowheads="1"/>
          </p:cNvSpPr>
          <p:nvPr>
            <p:ph type="body" idx="1"/>
          </p:nvPr>
        </p:nvSpPr>
        <p:spPr/>
        <p:txBody>
          <a:bodyPr/>
          <a:lstStyle/>
          <a:p>
            <a:endParaRPr lang="fr-F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ACBC5F-4F28-41C6-BFCA-921070637753}" type="slidenum">
              <a:rPr lang="fr-FR"/>
              <a:pPr/>
              <a:t>14</a:t>
            </a:fld>
            <a:endParaRPr lang="fr-FR" dirty="0"/>
          </a:p>
        </p:txBody>
      </p:sp>
      <p:sp>
        <p:nvSpPr>
          <p:cNvPr id="234498" name="Rectangle 2"/>
          <p:cNvSpPr>
            <a:spLocks noGrp="1" noRot="1" noChangeAspect="1" noChangeArrowheads="1" noTextEdit="1"/>
          </p:cNvSpPr>
          <p:nvPr>
            <p:ph type="sldImg"/>
          </p:nvPr>
        </p:nvSpPr>
        <p:spPr>
          <a:ln/>
        </p:spPr>
      </p:sp>
      <p:sp>
        <p:nvSpPr>
          <p:cNvPr id="234499" name="Rectangle 3"/>
          <p:cNvSpPr>
            <a:spLocks noGrp="1" noChangeArrowheads="1"/>
          </p:cNvSpPr>
          <p:nvPr>
            <p:ph type="body" idx="1"/>
          </p:nvPr>
        </p:nvSpPr>
        <p:spPr/>
        <p:txBody>
          <a:bodyPr/>
          <a:lstStyle/>
          <a:p>
            <a:endParaRPr lang="fr-F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ACBC5F-4F28-41C6-BFCA-921070637753}" type="slidenum">
              <a:rPr lang="fr-FR"/>
              <a:pPr/>
              <a:t>15</a:t>
            </a:fld>
            <a:endParaRPr lang="fr-FR" dirty="0"/>
          </a:p>
        </p:txBody>
      </p:sp>
      <p:sp>
        <p:nvSpPr>
          <p:cNvPr id="234498" name="Rectangle 2"/>
          <p:cNvSpPr>
            <a:spLocks noGrp="1" noRot="1" noChangeAspect="1" noChangeArrowheads="1" noTextEdit="1"/>
          </p:cNvSpPr>
          <p:nvPr>
            <p:ph type="sldImg"/>
          </p:nvPr>
        </p:nvSpPr>
        <p:spPr>
          <a:ln/>
        </p:spPr>
      </p:sp>
      <p:sp>
        <p:nvSpPr>
          <p:cNvPr id="234499" name="Rectangle 3"/>
          <p:cNvSpPr>
            <a:spLocks noGrp="1" noChangeArrowheads="1"/>
          </p:cNvSpPr>
          <p:nvPr>
            <p:ph type="body" idx="1"/>
          </p:nvPr>
        </p:nvSpPr>
        <p:spPr/>
        <p:txBody>
          <a:bodyPr/>
          <a:lstStyle/>
          <a:p>
            <a:endParaRPr lang="fr-F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ACBC5F-4F28-41C6-BFCA-921070637753}" type="slidenum">
              <a:rPr lang="fr-FR"/>
              <a:pPr/>
              <a:t>16</a:t>
            </a:fld>
            <a:endParaRPr lang="fr-FR" dirty="0"/>
          </a:p>
        </p:txBody>
      </p:sp>
      <p:sp>
        <p:nvSpPr>
          <p:cNvPr id="234498" name="Rectangle 2"/>
          <p:cNvSpPr>
            <a:spLocks noGrp="1" noRot="1" noChangeAspect="1" noChangeArrowheads="1" noTextEdit="1"/>
          </p:cNvSpPr>
          <p:nvPr>
            <p:ph type="sldImg"/>
          </p:nvPr>
        </p:nvSpPr>
        <p:spPr>
          <a:ln/>
        </p:spPr>
      </p:sp>
      <p:sp>
        <p:nvSpPr>
          <p:cNvPr id="234499" name="Rectangle 3"/>
          <p:cNvSpPr>
            <a:spLocks noGrp="1" noChangeArrowheads="1"/>
          </p:cNvSpPr>
          <p:nvPr>
            <p:ph type="body" idx="1"/>
          </p:nvPr>
        </p:nvSpPr>
        <p:spPr/>
        <p:txBody>
          <a:bodyPr/>
          <a:lstStyle/>
          <a:p>
            <a:endParaRPr lang="fr-F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endParaRPr lang="fr-CA"/>
          </a:p>
        </p:txBody>
      </p:sp>
      <p:sp>
        <p:nvSpPr>
          <p:cNvPr id="6" name="Espace réservé du numéro de diapositive 5"/>
          <p:cNvSpPr>
            <a:spLocks noGrp="1"/>
          </p:cNvSpPr>
          <p:nvPr>
            <p:ph type="sldNum" sz="quarter" idx="12"/>
          </p:nvPr>
        </p:nvSpPr>
        <p:spPr/>
        <p:txBody>
          <a:bodyPr/>
          <a:lstStyle/>
          <a:p>
            <a:fld id="{16415055-94EF-4DDD-8DB2-06DD37CFD80E}" type="slidenum">
              <a:rPr lang="fr-CA" smtClean="0"/>
              <a:pPr/>
              <a:t>‹N°›</a:t>
            </a:fld>
            <a:endParaRPr lang="fr-CA" dirty="0"/>
          </a:p>
        </p:txBody>
      </p:sp>
      <p:sp>
        <p:nvSpPr>
          <p:cNvPr id="7" name="Espace réservé du pied de page 4"/>
          <p:cNvSpPr>
            <a:spLocks noGrp="1"/>
          </p:cNvSpPr>
          <p:nvPr>
            <p:ph type="ftr" sz="quarter" idx="11"/>
          </p:nvPr>
        </p:nvSpPr>
        <p:spPr>
          <a:xfrm>
            <a:off x="467544" y="6356350"/>
            <a:ext cx="2895600" cy="365125"/>
          </a:xfrm>
        </p:spPr>
        <p:txBody>
          <a:bodyPr/>
          <a:lstStyle>
            <a:lvl1pPr algn="l">
              <a:defRPr b="1"/>
            </a:lvl1pPr>
          </a:lstStyle>
          <a:p>
            <a:r>
              <a:rPr lang="fr-CA"/>
              <a:t>© Coop La Clé, Victoriaville - 2012</a:t>
            </a:r>
            <a:endParaRPr lang="fr-C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endParaRPr lang="fr-CA" dirty="0"/>
          </a:p>
        </p:txBody>
      </p:sp>
      <p:sp>
        <p:nvSpPr>
          <p:cNvPr id="5" name="Espace réservé du pied de page 4"/>
          <p:cNvSpPr>
            <a:spLocks noGrp="1"/>
          </p:cNvSpPr>
          <p:nvPr>
            <p:ph type="ftr" sz="quarter" idx="11"/>
          </p:nvPr>
        </p:nvSpPr>
        <p:spPr/>
        <p:txBody>
          <a:bodyPr/>
          <a:lstStyle/>
          <a:p>
            <a:r>
              <a:rPr lang="fr-CA"/>
              <a:t>© Coop La Clé, Victoriaville - 2012</a:t>
            </a:r>
            <a:endParaRPr lang="fr-CA" dirty="0"/>
          </a:p>
        </p:txBody>
      </p:sp>
      <p:sp>
        <p:nvSpPr>
          <p:cNvPr id="6" name="Espace réservé du numéro de diapositive 5"/>
          <p:cNvSpPr>
            <a:spLocks noGrp="1"/>
          </p:cNvSpPr>
          <p:nvPr>
            <p:ph type="sldNum" sz="quarter" idx="12"/>
          </p:nvPr>
        </p:nvSpPr>
        <p:spPr/>
        <p:txBody>
          <a:bodyPr/>
          <a:lstStyle/>
          <a:p>
            <a:fld id="{16415055-94EF-4DDD-8DB2-06DD37CFD80E}" type="slidenum">
              <a:rPr lang="fr-CA" smtClean="0"/>
              <a:pPr/>
              <a:t>‹N°›</a:t>
            </a:fld>
            <a:endParaRPr lang="fr-C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endParaRPr lang="fr-CA" dirty="0"/>
          </a:p>
        </p:txBody>
      </p:sp>
      <p:sp>
        <p:nvSpPr>
          <p:cNvPr id="5" name="Espace réservé du pied de page 4"/>
          <p:cNvSpPr>
            <a:spLocks noGrp="1"/>
          </p:cNvSpPr>
          <p:nvPr>
            <p:ph type="ftr" sz="quarter" idx="11"/>
          </p:nvPr>
        </p:nvSpPr>
        <p:spPr/>
        <p:txBody>
          <a:bodyPr/>
          <a:lstStyle/>
          <a:p>
            <a:r>
              <a:rPr lang="fr-CA"/>
              <a:t>© Coop La Clé, Victoriaville - 2012</a:t>
            </a:r>
            <a:endParaRPr lang="fr-CA" dirty="0"/>
          </a:p>
        </p:txBody>
      </p:sp>
      <p:sp>
        <p:nvSpPr>
          <p:cNvPr id="6" name="Espace réservé du numéro de diapositive 5"/>
          <p:cNvSpPr>
            <a:spLocks noGrp="1"/>
          </p:cNvSpPr>
          <p:nvPr>
            <p:ph type="sldNum" sz="quarter" idx="12"/>
          </p:nvPr>
        </p:nvSpPr>
        <p:spPr/>
        <p:txBody>
          <a:bodyPr/>
          <a:lstStyle/>
          <a:p>
            <a:fld id="{16415055-94EF-4DDD-8DB2-06DD37CFD80E}" type="slidenum">
              <a:rPr lang="fr-CA" smtClean="0"/>
              <a:pPr/>
              <a:t>‹N°›</a:t>
            </a:fld>
            <a:endParaRPr lang="fr-CA"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re et graphique ou organigramme hiérarchique">
    <p:spTree>
      <p:nvGrpSpPr>
        <p:cNvPr id="1" name=""/>
        <p:cNvGrpSpPr/>
        <p:nvPr/>
      </p:nvGrpSpPr>
      <p:grpSpPr>
        <a:xfrm>
          <a:off x="0" y="0"/>
          <a:ext cx="0" cy="0"/>
          <a:chOff x="0" y="0"/>
          <a:chExt cx="0" cy="0"/>
        </a:xfrm>
      </p:grpSpPr>
      <p:sp>
        <p:nvSpPr>
          <p:cNvPr id="2" name="Titre 1"/>
          <p:cNvSpPr>
            <a:spLocks noGrp="1"/>
          </p:cNvSpPr>
          <p:nvPr>
            <p:ph type="title"/>
          </p:nvPr>
        </p:nvSpPr>
        <p:spPr>
          <a:xfrm>
            <a:off x="1173163" y="457200"/>
            <a:ext cx="7772400" cy="1143000"/>
          </a:xfrm>
        </p:spPr>
        <p:txBody>
          <a:bodyPr/>
          <a:lstStyle/>
          <a:p>
            <a:r>
              <a:rPr lang="fr-FR"/>
              <a:t>Cliquez pour modifier le style du titre</a:t>
            </a:r>
            <a:endParaRPr lang="fr-CA"/>
          </a:p>
        </p:txBody>
      </p:sp>
      <p:sp>
        <p:nvSpPr>
          <p:cNvPr id="3" name="Espace réservé du graphique SmartArt 2"/>
          <p:cNvSpPr>
            <a:spLocks noGrp="1"/>
          </p:cNvSpPr>
          <p:nvPr>
            <p:ph type="dgm" idx="1"/>
          </p:nvPr>
        </p:nvSpPr>
        <p:spPr>
          <a:xfrm>
            <a:off x="1173163" y="1981200"/>
            <a:ext cx="7772400" cy="4114800"/>
          </a:xfrm>
        </p:spPr>
        <p:txBody>
          <a:bodyPr/>
          <a:lstStyle/>
          <a:p>
            <a:endParaRPr lang="fr-CA"/>
          </a:p>
        </p:txBody>
      </p:sp>
      <p:sp>
        <p:nvSpPr>
          <p:cNvPr id="4" name="Espace réservé du pied de page 3"/>
          <p:cNvSpPr>
            <a:spLocks noGrp="1"/>
          </p:cNvSpPr>
          <p:nvPr>
            <p:ph type="ftr" sz="quarter" idx="10"/>
          </p:nvPr>
        </p:nvSpPr>
        <p:spPr>
          <a:xfrm>
            <a:off x="1219200" y="6324600"/>
            <a:ext cx="2741613" cy="457200"/>
          </a:xfrm>
        </p:spPr>
        <p:txBody>
          <a:bodyPr/>
          <a:lstStyle>
            <a:lvl1pPr>
              <a:defRPr/>
            </a:lvl1pPr>
          </a:lstStyle>
          <a:p>
            <a:r>
              <a:rPr lang="fr-CA"/>
              <a:t>© Coop La Clé, Victoriaville - 2012</a:t>
            </a:r>
            <a:endParaRPr lang="fr-FR"/>
          </a:p>
        </p:txBody>
      </p:sp>
      <p:sp>
        <p:nvSpPr>
          <p:cNvPr id="5" name="Espace réservé du numéro de diapositive 4"/>
          <p:cNvSpPr>
            <a:spLocks noGrp="1"/>
          </p:cNvSpPr>
          <p:nvPr>
            <p:ph type="sldNum" sz="quarter" idx="11"/>
          </p:nvPr>
        </p:nvSpPr>
        <p:spPr>
          <a:xfrm>
            <a:off x="8382000" y="6324600"/>
            <a:ext cx="685800" cy="457200"/>
          </a:xfrm>
        </p:spPr>
        <p:txBody>
          <a:bodyPr/>
          <a:lstStyle>
            <a:lvl1pPr>
              <a:defRPr/>
            </a:lvl1pPr>
          </a:lstStyle>
          <a:p>
            <a:fld id="{E2273F2D-BAF0-4955-B33D-FFBFE5CAE90A}" type="slidenum">
              <a:rPr lang="fr-FR"/>
              <a:pPr/>
              <a:t>‹N°›</a:t>
            </a:fld>
            <a:endParaRPr lang="fr-FR"/>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CA"/>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6" name="Espace réservé du numéro de diapositive 5"/>
          <p:cNvSpPr>
            <a:spLocks noGrp="1"/>
          </p:cNvSpPr>
          <p:nvPr>
            <p:ph type="sldNum" sz="quarter" idx="12"/>
          </p:nvPr>
        </p:nvSpPr>
        <p:spPr/>
        <p:txBody>
          <a:bodyPr/>
          <a:lstStyle/>
          <a:p>
            <a:fld id="{16415055-94EF-4DDD-8DB2-06DD37CFD80E}" type="slidenum">
              <a:rPr lang="fr-CA" smtClean="0"/>
              <a:pPr/>
              <a:t>‹N°›</a:t>
            </a:fld>
            <a:endParaRPr lang="fr-CA" dirty="0"/>
          </a:p>
        </p:txBody>
      </p:sp>
      <p:sp>
        <p:nvSpPr>
          <p:cNvPr id="7" name="Espace réservé du pied de page 4"/>
          <p:cNvSpPr>
            <a:spLocks noGrp="1"/>
          </p:cNvSpPr>
          <p:nvPr>
            <p:ph type="ftr" sz="quarter" idx="11"/>
          </p:nvPr>
        </p:nvSpPr>
        <p:spPr>
          <a:xfrm>
            <a:off x="467544" y="6356350"/>
            <a:ext cx="2895600" cy="365125"/>
          </a:xfrm>
        </p:spPr>
        <p:txBody>
          <a:bodyPr/>
          <a:lstStyle>
            <a:lvl1pPr algn="l">
              <a:defRPr b="0"/>
            </a:lvl1pPr>
          </a:lstStyle>
          <a:p>
            <a:r>
              <a:rPr lang="fr-CA"/>
              <a:t>© Coop La Clé, Victoriaville - 2012</a:t>
            </a:r>
            <a:endParaRPr lang="fr-C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5" name="Espace réservé du pied de page 4"/>
          <p:cNvSpPr>
            <a:spLocks noGrp="1"/>
          </p:cNvSpPr>
          <p:nvPr>
            <p:ph type="ftr" sz="quarter" idx="11"/>
          </p:nvPr>
        </p:nvSpPr>
        <p:spPr>
          <a:xfrm>
            <a:off x="467544" y="6356350"/>
            <a:ext cx="2895600" cy="365125"/>
          </a:xfrm>
        </p:spPr>
        <p:txBody>
          <a:bodyPr/>
          <a:lstStyle>
            <a:lvl1pPr algn="l">
              <a:defRPr b="1"/>
            </a:lvl1pPr>
          </a:lstStyle>
          <a:p>
            <a:r>
              <a:rPr lang="fr-CA"/>
              <a:t>© Coop La Clé, Victoriaville - 2012</a:t>
            </a:r>
            <a:endParaRPr lang="fr-CA" dirty="0"/>
          </a:p>
        </p:txBody>
      </p:sp>
      <p:sp>
        <p:nvSpPr>
          <p:cNvPr id="6" name="Espace réservé du numéro de diapositive 5"/>
          <p:cNvSpPr>
            <a:spLocks noGrp="1"/>
          </p:cNvSpPr>
          <p:nvPr>
            <p:ph type="sldNum" sz="quarter" idx="12"/>
          </p:nvPr>
        </p:nvSpPr>
        <p:spPr/>
        <p:txBody>
          <a:bodyPr/>
          <a:lstStyle/>
          <a:p>
            <a:fld id="{16415055-94EF-4DDD-8DB2-06DD37CFD80E}" type="slidenum">
              <a:rPr lang="fr-CA" smtClean="0"/>
              <a:pPr/>
              <a:t>‹N°›</a:t>
            </a:fld>
            <a:endParaRPr lang="fr-C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e la date 4"/>
          <p:cNvSpPr>
            <a:spLocks noGrp="1"/>
          </p:cNvSpPr>
          <p:nvPr>
            <p:ph type="dt" sz="half" idx="10"/>
          </p:nvPr>
        </p:nvSpPr>
        <p:spPr>
          <a:xfrm>
            <a:off x="457200" y="6356350"/>
            <a:ext cx="2133600" cy="365125"/>
          </a:xfrm>
          <a:prstGeom prst="rect">
            <a:avLst/>
          </a:prstGeom>
        </p:spPr>
        <p:txBody>
          <a:bodyPr/>
          <a:lstStyle/>
          <a:p>
            <a:endParaRPr lang="fr-CA" dirty="0"/>
          </a:p>
        </p:txBody>
      </p:sp>
      <p:sp>
        <p:nvSpPr>
          <p:cNvPr id="6" name="Espace réservé du pied de page 5"/>
          <p:cNvSpPr>
            <a:spLocks noGrp="1"/>
          </p:cNvSpPr>
          <p:nvPr>
            <p:ph type="ftr" sz="quarter" idx="11"/>
          </p:nvPr>
        </p:nvSpPr>
        <p:spPr/>
        <p:txBody>
          <a:bodyPr/>
          <a:lstStyle/>
          <a:p>
            <a:r>
              <a:rPr lang="fr-CA"/>
              <a:t>© Coop La Clé, Victoriaville - 2012</a:t>
            </a:r>
            <a:endParaRPr lang="fr-CA" dirty="0"/>
          </a:p>
        </p:txBody>
      </p:sp>
      <p:sp>
        <p:nvSpPr>
          <p:cNvPr id="7" name="Espace réservé du numéro de diapositive 6"/>
          <p:cNvSpPr>
            <a:spLocks noGrp="1"/>
          </p:cNvSpPr>
          <p:nvPr>
            <p:ph type="sldNum" sz="quarter" idx="12"/>
          </p:nvPr>
        </p:nvSpPr>
        <p:spPr/>
        <p:txBody>
          <a:bodyPr/>
          <a:lstStyle/>
          <a:p>
            <a:fld id="{16415055-94EF-4DDD-8DB2-06DD37CFD80E}" type="slidenum">
              <a:rPr lang="fr-CA" smtClean="0"/>
              <a:pPr/>
              <a:t>‹N°›</a:t>
            </a:fld>
            <a:endParaRPr lang="fr-C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7" name="Espace réservé de la date 6"/>
          <p:cNvSpPr>
            <a:spLocks noGrp="1"/>
          </p:cNvSpPr>
          <p:nvPr>
            <p:ph type="dt" sz="half" idx="10"/>
          </p:nvPr>
        </p:nvSpPr>
        <p:spPr>
          <a:xfrm>
            <a:off x="457200" y="6356350"/>
            <a:ext cx="2133600" cy="365125"/>
          </a:xfrm>
          <a:prstGeom prst="rect">
            <a:avLst/>
          </a:prstGeom>
        </p:spPr>
        <p:txBody>
          <a:bodyPr/>
          <a:lstStyle/>
          <a:p>
            <a:endParaRPr lang="fr-CA" dirty="0"/>
          </a:p>
        </p:txBody>
      </p:sp>
      <p:sp>
        <p:nvSpPr>
          <p:cNvPr id="8" name="Espace réservé du pied de page 7"/>
          <p:cNvSpPr>
            <a:spLocks noGrp="1"/>
          </p:cNvSpPr>
          <p:nvPr>
            <p:ph type="ftr" sz="quarter" idx="11"/>
          </p:nvPr>
        </p:nvSpPr>
        <p:spPr/>
        <p:txBody>
          <a:bodyPr/>
          <a:lstStyle/>
          <a:p>
            <a:r>
              <a:rPr lang="fr-CA"/>
              <a:t>© Coop La Clé, Victoriaville - 2012</a:t>
            </a:r>
            <a:endParaRPr lang="fr-CA" dirty="0"/>
          </a:p>
        </p:txBody>
      </p:sp>
      <p:sp>
        <p:nvSpPr>
          <p:cNvPr id="9" name="Espace réservé du numéro de diapositive 8"/>
          <p:cNvSpPr>
            <a:spLocks noGrp="1"/>
          </p:cNvSpPr>
          <p:nvPr>
            <p:ph type="sldNum" sz="quarter" idx="12"/>
          </p:nvPr>
        </p:nvSpPr>
        <p:spPr/>
        <p:txBody>
          <a:bodyPr/>
          <a:lstStyle/>
          <a:p>
            <a:fld id="{16415055-94EF-4DDD-8DB2-06DD37CFD80E}" type="slidenum">
              <a:rPr lang="fr-CA" smtClean="0"/>
              <a:pPr/>
              <a:t>‹N°›</a:t>
            </a:fld>
            <a:endParaRPr lang="fr-C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CA"/>
          </a:p>
        </p:txBody>
      </p:sp>
      <p:sp>
        <p:nvSpPr>
          <p:cNvPr id="3" name="Espace réservé de la date 2"/>
          <p:cNvSpPr>
            <a:spLocks noGrp="1"/>
          </p:cNvSpPr>
          <p:nvPr>
            <p:ph type="dt" sz="half" idx="10"/>
          </p:nvPr>
        </p:nvSpPr>
        <p:spPr>
          <a:xfrm>
            <a:off x="457200" y="6356350"/>
            <a:ext cx="2133600" cy="365125"/>
          </a:xfrm>
          <a:prstGeom prst="rect">
            <a:avLst/>
          </a:prstGeom>
        </p:spPr>
        <p:txBody>
          <a:bodyPr/>
          <a:lstStyle/>
          <a:p>
            <a:endParaRPr lang="fr-CA" dirty="0"/>
          </a:p>
        </p:txBody>
      </p:sp>
      <p:sp>
        <p:nvSpPr>
          <p:cNvPr id="4" name="Espace réservé du pied de page 3"/>
          <p:cNvSpPr>
            <a:spLocks noGrp="1"/>
          </p:cNvSpPr>
          <p:nvPr>
            <p:ph type="ftr" sz="quarter" idx="11"/>
          </p:nvPr>
        </p:nvSpPr>
        <p:spPr/>
        <p:txBody>
          <a:bodyPr/>
          <a:lstStyle/>
          <a:p>
            <a:r>
              <a:rPr lang="fr-CA"/>
              <a:t>© Coop La Clé, Victoriaville - 2012</a:t>
            </a:r>
            <a:endParaRPr lang="fr-CA" dirty="0"/>
          </a:p>
        </p:txBody>
      </p:sp>
      <p:sp>
        <p:nvSpPr>
          <p:cNvPr id="5" name="Espace réservé du numéro de diapositive 4"/>
          <p:cNvSpPr>
            <a:spLocks noGrp="1"/>
          </p:cNvSpPr>
          <p:nvPr>
            <p:ph type="sldNum" sz="quarter" idx="12"/>
          </p:nvPr>
        </p:nvSpPr>
        <p:spPr/>
        <p:txBody>
          <a:bodyPr/>
          <a:lstStyle/>
          <a:p>
            <a:fld id="{16415055-94EF-4DDD-8DB2-06DD37CFD80E}" type="slidenum">
              <a:rPr lang="fr-CA" smtClean="0"/>
              <a:pPr/>
              <a:t>‹N°›</a:t>
            </a:fld>
            <a:endParaRPr lang="fr-C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16415055-94EF-4DDD-8DB2-06DD37CFD80E}" type="slidenum">
              <a:rPr lang="fr-CA" smtClean="0"/>
              <a:pPr/>
              <a:t>‹N°›</a:t>
            </a:fld>
            <a:endParaRPr lang="fr-CA" dirty="0"/>
          </a:p>
        </p:txBody>
      </p:sp>
      <p:sp>
        <p:nvSpPr>
          <p:cNvPr id="5" name="Espace réservé du pied de page 4"/>
          <p:cNvSpPr>
            <a:spLocks noGrp="1"/>
          </p:cNvSpPr>
          <p:nvPr>
            <p:ph type="ftr" sz="quarter" idx="11"/>
          </p:nvPr>
        </p:nvSpPr>
        <p:spPr>
          <a:xfrm>
            <a:off x="467544" y="6356350"/>
            <a:ext cx="2895600" cy="365125"/>
          </a:xfrm>
        </p:spPr>
        <p:txBody>
          <a:bodyPr/>
          <a:lstStyle>
            <a:lvl1pPr algn="l">
              <a:defRPr b="0" i="1"/>
            </a:lvl1pPr>
          </a:lstStyle>
          <a:p>
            <a:r>
              <a:rPr lang="fr-CA"/>
              <a:t>© Coop La Clé, Victoriaville - 2012</a:t>
            </a:r>
            <a:endParaRPr lang="fr-C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a:xfrm>
            <a:off x="457200" y="6356350"/>
            <a:ext cx="2133600" cy="365125"/>
          </a:xfrm>
          <a:prstGeom prst="rect">
            <a:avLst/>
          </a:prstGeom>
        </p:spPr>
        <p:txBody>
          <a:bodyPr/>
          <a:lstStyle/>
          <a:p>
            <a:endParaRPr lang="fr-CA" dirty="0"/>
          </a:p>
        </p:txBody>
      </p:sp>
      <p:sp>
        <p:nvSpPr>
          <p:cNvPr id="6" name="Espace réservé du pied de page 5"/>
          <p:cNvSpPr>
            <a:spLocks noGrp="1"/>
          </p:cNvSpPr>
          <p:nvPr>
            <p:ph type="ftr" sz="quarter" idx="11"/>
          </p:nvPr>
        </p:nvSpPr>
        <p:spPr/>
        <p:txBody>
          <a:bodyPr/>
          <a:lstStyle/>
          <a:p>
            <a:r>
              <a:rPr lang="fr-CA"/>
              <a:t>© Coop La Clé, Victoriaville - 2012</a:t>
            </a:r>
            <a:endParaRPr lang="fr-CA" dirty="0"/>
          </a:p>
        </p:txBody>
      </p:sp>
      <p:sp>
        <p:nvSpPr>
          <p:cNvPr id="7" name="Espace réservé du numéro de diapositive 6"/>
          <p:cNvSpPr>
            <a:spLocks noGrp="1"/>
          </p:cNvSpPr>
          <p:nvPr>
            <p:ph type="sldNum" sz="quarter" idx="12"/>
          </p:nvPr>
        </p:nvSpPr>
        <p:spPr/>
        <p:txBody>
          <a:bodyPr/>
          <a:lstStyle/>
          <a:p>
            <a:fld id="{16415055-94EF-4DDD-8DB2-06DD37CFD80E}" type="slidenum">
              <a:rPr lang="fr-CA" smtClean="0"/>
              <a:pPr/>
              <a:t>‹N°›</a:t>
            </a:fld>
            <a:endParaRPr lang="fr-C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endParaRPr lang="fr-CA"/>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a:xfrm>
            <a:off x="457200" y="6356350"/>
            <a:ext cx="2133600" cy="365125"/>
          </a:xfrm>
          <a:prstGeom prst="rect">
            <a:avLst/>
          </a:prstGeom>
        </p:spPr>
        <p:txBody>
          <a:bodyPr/>
          <a:lstStyle/>
          <a:p>
            <a:endParaRPr lang="fr-CA" dirty="0"/>
          </a:p>
        </p:txBody>
      </p:sp>
      <p:sp>
        <p:nvSpPr>
          <p:cNvPr id="6" name="Espace réservé du pied de page 5"/>
          <p:cNvSpPr>
            <a:spLocks noGrp="1"/>
          </p:cNvSpPr>
          <p:nvPr>
            <p:ph type="ftr" sz="quarter" idx="11"/>
          </p:nvPr>
        </p:nvSpPr>
        <p:spPr/>
        <p:txBody>
          <a:bodyPr/>
          <a:lstStyle/>
          <a:p>
            <a:r>
              <a:rPr lang="fr-CA"/>
              <a:t>© Coop La Clé, Victoriaville - 2012</a:t>
            </a:r>
            <a:endParaRPr lang="fr-CA" dirty="0"/>
          </a:p>
        </p:txBody>
      </p:sp>
      <p:sp>
        <p:nvSpPr>
          <p:cNvPr id="7" name="Espace réservé du numéro de diapositive 6"/>
          <p:cNvSpPr>
            <a:spLocks noGrp="1"/>
          </p:cNvSpPr>
          <p:nvPr>
            <p:ph type="sldNum" sz="quarter" idx="12"/>
          </p:nvPr>
        </p:nvSpPr>
        <p:spPr/>
        <p:txBody>
          <a:bodyPr/>
          <a:lstStyle/>
          <a:p>
            <a:fld id="{16415055-94EF-4DDD-8DB2-06DD37CFD80E}" type="slidenum">
              <a:rPr lang="fr-CA" smtClean="0"/>
              <a:pPr/>
              <a:t>‹N°›</a:t>
            </a:fld>
            <a:endParaRPr lang="fr-C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endParaRPr lang="fr-CA"/>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u pied de page 4"/>
          <p:cNvSpPr>
            <a:spLocks noGrp="1"/>
          </p:cNvSpPr>
          <p:nvPr>
            <p:ph type="ftr" sz="quarter" idx="3"/>
          </p:nvPr>
        </p:nvSpPr>
        <p:spPr>
          <a:xfrm>
            <a:off x="467544" y="6356350"/>
            <a:ext cx="2895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fr-CA"/>
              <a:t>© Coop La Clé, Victoriaville - 2012</a:t>
            </a:r>
            <a:endParaRPr lang="fr-CA"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415055-94EF-4DDD-8DB2-06DD37CFD80E}" type="slidenum">
              <a:rPr lang="fr-CA" smtClean="0"/>
              <a:pPr/>
              <a:t>‹N°›</a:t>
            </a:fld>
            <a:endParaRPr lang="fr-CA"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7.xml"/><Relationship Id="rId1" Type="http://schemas.openxmlformats.org/officeDocument/2006/relationships/tags" Target="../tags/tag1.xml"/><Relationship Id="rId5" Type="http://schemas.openxmlformats.org/officeDocument/2006/relationships/image" Target="../media/image6.jpeg"/><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ctrTitle" idx="4294967295"/>
          </p:nvPr>
        </p:nvSpPr>
        <p:spPr>
          <a:xfrm>
            <a:off x="457200" y="815975"/>
            <a:ext cx="8226425" cy="2057400"/>
          </a:xfrm>
          <a:solidFill>
            <a:srgbClr val="FFFFFF"/>
          </a:solidFill>
        </p:spPr>
        <p:txBody>
          <a:bodyPr>
            <a:normAutofit/>
          </a:bodyPr>
          <a:lstStyle/>
          <a:p>
            <a:r>
              <a:rPr lang="fr-CA" sz="4000" b="1" dirty="0"/>
              <a:t>MAMROT : STRATÉGIE POUR ASSURER L’OCCUPATION ET LA VITALITÉ DES TERRITOIRES 2011-2016</a:t>
            </a:r>
            <a:endParaRPr lang="fr-FR" sz="4000" b="1" dirty="0"/>
          </a:p>
        </p:txBody>
      </p:sp>
      <p:pic>
        <p:nvPicPr>
          <p:cNvPr id="5" name="Picture 4" descr="Logo%20La%20Clé"/>
          <p:cNvPicPr>
            <a:picLocks noChangeAspect="1" noChangeArrowheads="1"/>
          </p:cNvPicPr>
          <p:nvPr/>
        </p:nvPicPr>
        <p:blipFill>
          <a:blip r:embed="rId2" cstate="print"/>
          <a:srcRect/>
          <a:stretch>
            <a:fillRect/>
          </a:stretch>
        </p:blipFill>
        <p:spPr bwMode="auto">
          <a:xfrm>
            <a:off x="7411334" y="5337352"/>
            <a:ext cx="1481146" cy="1260000"/>
          </a:xfrm>
          <a:prstGeom prst="rect">
            <a:avLst/>
          </a:prstGeom>
          <a:noFill/>
          <a:ln w="9525">
            <a:noFill/>
            <a:miter lim="800000"/>
            <a:headEnd/>
            <a:tailEnd/>
          </a:ln>
        </p:spPr>
      </p:pic>
      <p:sp>
        <p:nvSpPr>
          <p:cNvPr id="6" name="Rectangle 11"/>
          <p:cNvSpPr>
            <a:spLocks noGrp="1" noChangeArrowheads="1"/>
          </p:cNvSpPr>
          <p:nvPr>
            <p:ph type="subTitle" idx="4294967295"/>
          </p:nvPr>
        </p:nvSpPr>
        <p:spPr>
          <a:xfrm>
            <a:off x="1008400" y="3428999"/>
            <a:ext cx="7164000" cy="2880000"/>
          </a:xfrm>
          <a:noFill/>
        </p:spPr>
        <p:txBody>
          <a:bodyPr>
            <a:normAutofit fontScale="85000" lnSpcReduction="20000"/>
          </a:bodyPr>
          <a:lstStyle/>
          <a:p>
            <a:pPr marL="0" indent="0" algn="ctr" eaLnBrk="1" hangingPunct="1">
              <a:lnSpc>
                <a:spcPct val="120000"/>
              </a:lnSpc>
              <a:spcBef>
                <a:spcPts val="1800"/>
              </a:spcBef>
              <a:spcAft>
                <a:spcPts val="1200"/>
              </a:spcAft>
              <a:buFont typeface="Wingdings" pitchFamily="2" charset="2"/>
              <a:buNone/>
            </a:pPr>
            <a:r>
              <a:rPr lang="fr-CA" sz="4600" b="1" dirty="0"/>
              <a:t>William A. « Bill » Ninacs</a:t>
            </a:r>
            <a:endParaRPr lang="fr-CA" sz="3600" b="1" dirty="0"/>
          </a:p>
          <a:p>
            <a:pPr marL="0" indent="0" algn="ctr">
              <a:lnSpc>
                <a:spcPct val="120000"/>
              </a:lnSpc>
              <a:spcBef>
                <a:spcPts val="1800"/>
              </a:spcBef>
              <a:buNone/>
            </a:pPr>
            <a:r>
              <a:rPr lang="fr-CA" sz="3600" dirty="0"/>
              <a:t>Groupe de réflexion sur la mobilisation et le développement des communautés locales</a:t>
            </a:r>
          </a:p>
          <a:p>
            <a:pPr marL="0" indent="0" algn="ctr" eaLnBrk="1" hangingPunct="1">
              <a:lnSpc>
                <a:spcPct val="120000"/>
              </a:lnSpc>
              <a:spcBef>
                <a:spcPts val="1800"/>
              </a:spcBef>
              <a:buFont typeface="Wingdings" pitchFamily="2" charset="2"/>
              <a:buNone/>
            </a:pPr>
            <a:r>
              <a:rPr lang="fr-CA" sz="3600" dirty="0"/>
              <a:t>Montréal, février 2012</a:t>
            </a:r>
          </a:p>
        </p:txBody>
      </p:sp>
      <p:pic>
        <p:nvPicPr>
          <p:cNvPr id="2" name="Image 1" descr="Une image contenant dessin&#10;&#10;Description générée automatiquement">
            <a:extLst>
              <a:ext uri="{FF2B5EF4-FFF2-40B4-BE49-F238E27FC236}">
                <a16:creationId xmlns:a16="http://schemas.microsoft.com/office/drawing/2014/main" id="{5CE5CC50-96E4-4F63-B354-B8C228B3C729}"/>
              </a:ext>
            </a:extLst>
          </p:cNvPr>
          <p:cNvPicPr>
            <a:picLocks noChangeAspect="1"/>
          </p:cNvPicPr>
          <p:nvPr/>
        </p:nvPicPr>
        <p:blipFill>
          <a:blip r:embed="rId3"/>
          <a:stretch>
            <a:fillRect/>
          </a:stretch>
        </p:blipFill>
        <p:spPr>
          <a:xfrm>
            <a:off x="457849" y="5947757"/>
            <a:ext cx="1618904" cy="65565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lstStyle/>
          <a:p>
            <a:fld id="{A41A886A-50EC-4247-8737-97210126F5A2}" type="slidenum">
              <a:rPr lang="fr-FR">
                <a:latin typeface="+mj-lt"/>
              </a:rPr>
              <a:pPr/>
              <a:t>10</a:t>
            </a:fld>
            <a:endParaRPr lang="fr-FR" dirty="0">
              <a:latin typeface="+mj-lt"/>
            </a:endParaRPr>
          </a:p>
        </p:txBody>
      </p:sp>
      <p:sp>
        <p:nvSpPr>
          <p:cNvPr id="4" name="Espace réservé du pied de page 3"/>
          <p:cNvSpPr>
            <a:spLocks noGrp="1"/>
          </p:cNvSpPr>
          <p:nvPr>
            <p:ph type="ftr" sz="quarter" idx="11"/>
          </p:nvPr>
        </p:nvSpPr>
        <p:spPr>
          <a:prstGeom prst="rect">
            <a:avLst/>
          </a:prstGeom>
        </p:spPr>
        <p:txBody>
          <a:bodyPr/>
          <a:lstStyle/>
          <a:p>
            <a:r>
              <a:rPr lang="fr-CA">
                <a:latin typeface="+mj-lt"/>
              </a:rPr>
              <a:t>© Coop La Clé, Victoriaville - 2012</a:t>
            </a:r>
            <a:endParaRPr lang="fr-FR" dirty="0">
              <a:latin typeface="+mj-lt"/>
            </a:endParaRPr>
          </a:p>
        </p:txBody>
      </p:sp>
      <p:sp>
        <p:nvSpPr>
          <p:cNvPr id="7" name="Rectangle 3"/>
          <p:cNvSpPr txBox="1">
            <a:spLocks noChangeArrowheads="1"/>
          </p:cNvSpPr>
          <p:nvPr/>
        </p:nvSpPr>
        <p:spPr>
          <a:xfrm>
            <a:off x="539552" y="980728"/>
            <a:ext cx="7848000" cy="5292000"/>
          </a:xfrm>
          <a:prstGeom prst="rect">
            <a:avLst/>
          </a:prstGeom>
          <a:ln>
            <a:noFill/>
          </a:ln>
        </p:spPr>
        <p:txBody>
          <a:bodyPr vert="horz" lIns="91440" tIns="45720" rIns="91440" bIns="45720" rtlCol="0">
            <a:noAutofit/>
          </a:bodyPr>
          <a:lstStyle/>
          <a:p>
            <a:pPr marL="342900" lvl="0" indent="-342900">
              <a:spcBef>
                <a:spcPts val="1200"/>
              </a:spcBef>
              <a:buFont typeface="+mj-lt"/>
              <a:buAutoNum type="arabicPeriod"/>
            </a:pPr>
            <a:r>
              <a:rPr lang="fr-CA" sz="2000" b="1" dirty="0"/>
              <a:t>L’action des collectivités</a:t>
            </a:r>
          </a:p>
          <a:p>
            <a:pPr marL="342900" lvl="0" indent="-342900">
              <a:spcBef>
                <a:spcPts val="600"/>
              </a:spcBef>
            </a:pPr>
            <a:r>
              <a:rPr lang="fr-CA" sz="2000" b="1" dirty="0"/>
              <a:t>	« </a:t>
            </a:r>
            <a:r>
              <a:rPr lang="fr-CA" sz="2000" dirty="0"/>
              <a:t>En faisant valoir leurs </a:t>
            </a:r>
            <a:r>
              <a:rPr lang="fr-CA" sz="2000" u="sng" dirty="0"/>
              <a:t>aspirations auprès de leurs élus</a:t>
            </a:r>
            <a:r>
              <a:rPr lang="fr-CA" sz="2000" dirty="0"/>
              <a:t> du domaine municipal, des conseils de bande ou des villages nordiques, </a:t>
            </a:r>
            <a:r>
              <a:rPr lang="fr-CA" sz="2000" u="sng" dirty="0"/>
              <a:t>les citoyens et les acteurs socioéconomiques</a:t>
            </a:r>
            <a:r>
              <a:rPr lang="fr-CA" sz="2000" dirty="0"/>
              <a:t> ont la capacité de jouer un rôle important dans l’occupation et la vitalité de leur territoire.</a:t>
            </a:r>
          </a:p>
          <a:p>
            <a:pPr marL="342900" lvl="0" indent="-342900">
              <a:spcBef>
                <a:spcPts val="600"/>
              </a:spcBef>
            </a:pPr>
            <a:r>
              <a:rPr lang="fr-CA" sz="2000" dirty="0"/>
              <a:t>	Ces </a:t>
            </a:r>
            <a:r>
              <a:rPr lang="fr-CA" sz="2000" u="sng" dirty="0"/>
              <a:t>élus</a:t>
            </a:r>
            <a:r>
              <a:rPr lang="fr-CA" sz="2000" dirty="0"/>
              <a:t>, avec les outils de planification dont ils disposent, par leurs pouvoirs et les programmes qu’ils gèrent, </a:t>
            </a:r>
            <a:r>
              <a:rPr lang="fr-CA" sz="2000" u="sng" dirty="0"/>
              <a:t>peuvent prendre des initiatives</a:t>
            </a:r>
            <a:r>
              <a:rPr lang="fr-CA" sz="2000" dirty="0"/>
              <a:t> contribuant à l’atteinte des objectifs inscrits dans la Stratégie.</a:t>
            </a:r>
          </a:p>
          <a:p>
            <a:pPr marL="342900" lvl="0" indent="-342900">
              <a:spcBef>
                <a:spcPts val="600"/>
              </a:spcBef>
            </a:pPr>
            <a:r>
              <a:rPr lang="fr-CA" sz="2000" dirty="0"/>
              <a:t>	Les </a:t>
            </a:r>
            <a:r>
              <a:rPr lang="fr-CA" sz="2000" u="sng" dirty="0"/>
              <a:t>élus scolaires</a:t>
            </a:r>
            <a:r>
              <a:rPr lang="fr-CA" sz="2000" dirty="0"/>
              <a:t> peuvent aussi contribuer dans le domaine de l’éducation. »</a:t>
            </a:r>
          </a:p>
          <a:p>
            <a:pPr marL="342900" lvl="0" indent="-342900">
              <a:spcBef>
                <a:spcPts val="600"/>
              </a:spcBef>
            </a:pPr>
            <a:endParaRPr lang="fr-CA" sz="2000" dirty="0"/>
          </a:p>
          <a:p>
            <a:pPr marL="342900" lvl="0" indent="-342900">
              <a:spcBef>
                <a:spcPts val="600"/>
              </a:spcBef>
            </a:pPr>
            <a:r>
              <a:rPr lang="fr-CA" sz="2000" dirty="0"/>
              <a:t>	</a:t>
            </a:r>
            <a:r>
              <a:rPr lang="fr-CA" sz="2000" dirty="0">
                <a:sym typeface="Symbol"/>
              </a:rPr>
              <a:t>	place prépondérante aux élus (modèle français ?)</a:t>
            </a:r>
            <a:endParaRPr lang="fr-CA" sz="2000" dirty="0"/>
          </a:p>
        </p:txBody>
      </p:sp>
      <p:sp>
        <p:nvSpPr>
          <p:cNvPr id="6" name="Titre 6"/>
          <p:cNvSpPr txBox="1">
            <a:spLocks/>
          </p:cNvSpPr>
          <p:nvPr/>
        </p:nvSpPr>
        <p:spPr>
          <a:xfrm>
            <a:off x="457200" y="274638"/>
            <a:ext cx="8229600" cy="114300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CA" sz="2800" b="1" i="0" u="none" strike="noStrike" kern="1200" cap="all" spc="0" normalizeH="0" noProof="0" dirty="0">
                <a:ln>
                  <a:noFill/>
                </a:ln>
                <a:solidFill>
                  <a:schemeClr val="tx1"/>
                </a:solidFill>
                <a:effectLst/>
                <a:uLnTx/>
                <a:uFillTx/>
                <a:latin typeface="+mj-lt"/>
                <a:ea typeface="+mj-ea"/>
                <a:cs typeface="+mj-cs"/>
              </a:rPr>
              <a:t>LES TROIS PÔLES D’INTERVENTION + (1 de 4)</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lstStyle/>
          <a:p>
            <a:fld id="{A41A886A-50EC-4247-8737-97210126F5A2}" type="slidenum">
              <a:rPr lang="fr-FR">
                <a:latin typeface="+mj-lt"/>
              </a:rPr>
              <a:pPr/>
              <a:t>11</a:t>
            </a:fld>
            <a:endParaRPr lang="fr-FR" dirty="0">
              <a:latin typeface="+mj-lt"/>
            </a:endParaRPr>
          </a:p>
        </p:txBody>
      </p:sp>
      <p:sp>
        <p:nvSpPr>
          <p:cNvPr id="4" name="Espace réservé du pied de page 3"/>
          <p:cNvSpPr>
            <a:spLocks noGrp="1"/>
          </p:cNvSpPr>
          <p:nvPr>
            <p:ph type="ftr" sz="quarter" idx="11"/>
          </p:nvPr>
        </p:nvSpPr>
        <p:spPr>
          <a:prstGeom prst="rect">
            <a:avLst/>
          </a:prstGeom>
        </p:spPr>
        <p:txBody>
          <a:bodyPr/>
          <a:lstStyle/>
          <a:p>
            <a:r>
              <a:rPr lang="fr-CA">
                <a:latin typeface="+mj-lt"/>
              </a:rPr>
              <a:t>© Coop La Clé, Victoriaville - 2012</a:t>
            </a:r>
            <a:endParaRPr lang="fr-FR" dirty="0">
              <a:latin typeface="+mj-lt"/>
            </a:endParaRPr>
          </a:p>
        </p:txBody>
      </p:sp>
      <p:sp>
        <p:nvSpPr>
          <p:cNvPr id="7" name="Rectangle 3"/>
          <p:cNvSpPr txBox="1">
            <a:spLocks noChangeArrowheads="1"/>
          </p:cNvSpPr>
          <p:nvPr/>
        </p:nvSpPr>
        <p:spPr>
          <a:xfrm>
            <a:off x="467544" y="980728"/>
            <a:ext cx="7848000" cy="5292000"/>
          </a:xfrm>
          <a:prstGeom prst="rect">
            <a:avLst/>
          </a:prstGeom>
          <a:ln>
            <a:noFill/>
          </a:ln>
        </p:spPr>
        <p:txBody>
          <a:bodyPr vert="horz" lIns="91440" tIns="45720" rIns="91440" bIns="45720" rtlCol="0">
            <a:noAutofit/>
          </a:bodyPr>
          <a:lstStyle/>
          <a:p>
            <a:pPr marL="457200" lvl="0" indent="-457200">
              <a:spcBef>
                <a:spcPts val="600"/>
              </a:spcBef>
              <a:buAutoNum type="arabicPeriod" startAt="2"/>
            </a:pPr>
            <a:r>
              <a:rPr lang="fr-CA" sz="2000" b="1" dirty="0"/>
              <a:t>L’action gouvernementale</a:t>
            </a:r>
            <a:r>
              <a:rPr lang="fr-CA" sz="2000" dirty="0"/>
              <a:t> </a:t>
            </a:r>
          </a:p>
          <a:p>
            <a:pPr marL="457200" lvl="0" indent="-457200">
              <a:spcBef>
                <a:spcPts val="600"/>
              </a:spcBef>
            </a:pPr>
            <a:r>
              <a:rPr lang="fr-CA" sz="2000" dirty="0"/>
              <a:t>	« Par la Stratégie, le gouvernement s’engage à poursuivre ses </a:t>
            </a:r>
            <a:r>
              <a:rPr lang="fr-CA" sz="2000" u="sng" dirty="0"/>
              <a:t>efforts de régionalisation et de délégation</a:t>
            </a:r>
            <a:r>
              <a:rPr lang="fr-CA" sz="2000" dirty="0"/>
              <a:t>, en accord avec les instances concernées [et] à réaliser les </a:t>
            </a:r>
            <a:r>
              <a:rPr lang="fr-CA" sz="2000" u="sng" dirty="0"/>
              <a:t>actions prévues au document d’accompagnement </a:t>
            </a:r>
            <a:r>
              <a:rPr lang="fr-CA" sz="2000" dirty="0"/>
              <a:t>jusqu’en 2013 ainsi qu’à proposer une </a:t>
            </a:r>
            <a:r>
              <a:rPr lang="fr-CA" sz="2000" u="sng" dirty="0"/>
              <a:t>loi-cadre</a:t>
            </a:r>
            <a:r>
              <a:rPr lang="fr-CA" sz="2000" dirty="0"/>
              <a:t> pour, notamment, voir chaque ministère et organisme concerné faire état de sa contribution à l’atteinte des objectifs de la Stratégie, en se guidant sur ses principes, et en rendre compte. »</a:t>
            </a:r>
          </a:p>
          <a:p>
            <a:pPr marL="457200" lvl="0" indent="-457200">
              <a:spcBef>
                <a:spcPts val="1200"/>
              </a:spcBef>
            </a:pPr>
            <a:r>
              <a:rPr lang="fr-CA" sz="2000" dirty="0"/>
              <a:t>	Document  d’accompagnement</a:t>
            </a:r>
          </a:p>
          <a:p>
            <a:pPr marL="457200" lvl="0" indent="-457200">
              <a:spcBef>
                <a:spcPts val="600"/>
              </a:spcBef>
            </a:pPr>
            <a:r>
              <a:rPr lang="fr-CA" sz="2000" dirty="0"/>
              <a:t>	-	150 actions en cours; 21 nouvelles + objectifs!</a:t>
            </a:r>
          </a:p>
          <a:p>
            <a:pPr marL="457200" lvl="0" indent="-457200">
              <a:spcBef>
                <a:spcPts val="600"/>
              </a:spcBef>
            </a:pPr>
            <a:r>
              <a:rPr lang="fr-CA" sz="2000" dirty="0"/>
              <a:t>	Loi-cadre</a:t>
            </a:r>
          </a:p>
          <a:p>
            <a:pPr marL="457200" lvl="0" indent="-457200">
              <a:spcBef>
                <a:spcPts val="600"/>
              </a:spcBef>
            </a:pPr>
            <a:r>
              <a:rPr lang="fr-CA" sz="2000" dirty="0"/>
              <a:t>	-	application de la stratégie : mis en route ; reddition de comptes</a:t>
            </a:r>
          </a:p>
          <a:p>
            <a:pPr marL="457200" lvl="0" indent="-457200">
              <a:spcBef>
                <a:spcPts val="600"/>
              </a:spcBef>
            </a:pPr>
            <a:r>
              <a:rPr lang="fr-CA" sz="2000" dirty="0"/>
              <a:t>	-	Table Québec-Montréal métropolitain pour l’aménagement et le 	développement, Table gouvernementale aux affaires 	territoriales, conférence administrative régionale</a:t>
            </a:r>
          </a:p>
        </p:txBody>
      </p:sp>
      <p:sp>
        <p:nvSpPr>
          <p:cNvPr id="6" name="Titre 6"/>
          <p:cNvSpPr txBox="1">
            <a:spLocks/>
          </p:cNvSpPr>
          <p:nvPr/>
        </p:nvSpPr>
        <p:spPr>
          <a:xfrm>
            <a:off x="457200" y="274638"/>
            <a:ext cx="8229600" cy="114300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CA" sz="2800" b="1" i="0" u="none" strike="noStrike" kern="1200" cap="all" spc="0" normalizeH="0" noProof="0" dirty="0">
                <a:ln>
                  <a:noFill/>
                </a:ln>
                <a:solidFill>
                  <a:schemeClr val="tx1"/>
                </a:solidFill>
                <a:effectLst/>
                <a:uLnTx/>
                <a:uFillTx/>
                <a:latin typeface="+mj-lt"/>
                <a:ea typeface="+mj-ea"/>
                <a:cs typeface="+mj-cs"/>
              </a:rPr>
              <a:t>LES TROIS PÔLES D’INTERVENTION + (2 de 4)</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lstStyle/>
          <a:p>
            <a:fld id="{A41A886A-50EC-4247-8737-97210126F5A2}" type="slidenum">
              <a:rPr lang="fr-FR">
                <a:latin typeface="+mj-lt"/>
              </a:rPr>
              <a:pPr/>
              <a:t>12</a:t>
            </a:fld>
            <a:endParaRPr lang="fr-FR" dirty="0">
              <a:latin typeface="+mj-lt"/>
            </a:endParaRPr>
          </a:p>
        </p:txBody>
      </p:sp>
      <p:sp>
        <p:nvSpPr>
          <p:cNvPr id="4" name="Espace réservé du pied de page 3"/>
          <p:cNvSpPr>
            <a:spLocks noGrp="1"/>
          </p:cNvSpPr>
          <p:nvPr>
            <p:ph type="ftr" sz="quarter" idx="11"/>
          </p:nvPr>
        </p:nvSpPr>
        <p:spPr>
          <a:prstGeom prst="rect">
            <a:avLst/>
          </a:prstGeom>
        </p:spPr>
        <p:txBody>
          <a:bodyPr/>
          <a:lstStyle/>
          <a:p>
            <a:r>
              <a:rPr lang="fr-CA">
                <a:latin typeface="+mj-lt"/>
              </a:rPr>
              <a:t>© Coop La Clé, Victoriaville - 2012</a:t>
            </a:r>
            <a:endParaRPr lang="fr-FR" dirty="0">
              <a:latin typeface="+mj-lt"/>
            </a:endParaRPr>
          </a:p>
        </p:txBody>
      </p:sp>
      <p:sp>
        <p:nvSpPr>
          <p:cNvPr id="7" name="Rectangle 3"/>
          <p:cNvSpPr txBox="1">
            <a:spLocks noChangeArrowheads="1"/>
          </p:cNvSpPr>
          <p:nvPr/>
        </p:nvSpPr>
        <p:spPr>
          <a:xfrm>
            <a:off x="539552" y="980728"/>
            <a:ext cx="7848000" cy="5292000"/>
          </a:xfrm>
          <a:prstGeom prst="rect">
            <a:avLst/>
          </a:prstGeom>
          <a:ln>
            <a:noFill/>
          </a:ln>
        </p:spPr>
        <p:txBody>
          <a:bodyPr vert="horz" lIns="91440" tIns="45720" rIns="91440" bIns="45720" rtlCol="0">
            <a:noAutofit/>
          </a:bodyPr>
          <a:lstStyle/>
          <a:p>
            <a:pPr marL="457200" indent="-457200">
              <a:spcBef>
                <a:spcPts val="600"/>
              </a:spcBef>
              <a:buAutoNum type="arabicPeriod" startAt="3"/>
            </a:pPr>
            <a:r>
              <a:rPr lang="fr-CA" sz="2000" b="1" dirty="0"/>
              <a:t>L’action conjointe </a:t>
            </a:r>
          </a:p>
          <a:p>
            <a:pPr marL="457200" indent="-457200">
              <a:spcBef>
                <a:spcPts val="600"/>
              </a:spcBef>
            </a:pPr>
            <a:r>
              <a:rPr lang="fr-CA" sz="2000" dirty="0"/>
              <a:t>	« Enfin, si l’action des collectivités ou l’action gouvernementale ne permet pas, sur des projets prioritaires, d’atteindre les objectifs souhaités, la Stratégie prévoit en dernier recours la possibilité de conclure un </a:t>
            </a:r>
            <a:r>
              <a:rPr lang="fr-CA" sz="2000" u="sng" dirty="0"/>
              <a:t>contrat de territoire</a:t>
            </a:r>
            <a:r>
              <a:rPr lang="fr-CA" sz="2000" dirty="0"/>
              <a:t>. </a:t>
            </a:r>
          </a:p>
          <a:p>
            <a:pPr marL="457200" indent="-457200">
              <a:spcBef>
                <a:spcPts val="600"/>
              </a:spcBef>
            </a:pPr>
            <a:r>
              <a:rPr lang="fr-CA" sz="2000" dirty="0"/>
              <a:t>	Cet outil permettra, au besoin, d’engager le gouvernement et les organismes concernés, notamment du domaine municipal, à mieux concentrer leurs efforts sur des projets prioritaires exigeant une approche particulière. </a:t>
            </a:r>
          </a:p>
          <a:p>
            <a:pPr marL="457200" indent="-457200">
              <a:spcBef>
                <a:spcPts val="600"/>
              </a:spcBef>
            </a:pPr>
            <a:r>
              <a:rPr lang="fr-CA" sz="2000" dirty="0"/>
              <a:t>	</a:t>
            </a:r>
            <a:r>
              <a:rPr lang="fr-CA" sz="2000" u="sng" dirty="0"/>
              <a:t>Issu d’une démarche de concertation allant du bas vers le haut</a:t>
            </a:r>
            <a:r>
              <a:rPr lang="fr-CA" sz="2000" dirty="0"/>
              <a:t>, il permettra de coordonner les efforts et de moduler, si nécessaire, l’action du gouvernement de façon plus pointue. »</a:t>
            </a:r>
          </a:p>
          <a:p>
            <a:pPr marL="457200" indent="-457200">
              <a:spcBef>
                <a:spcPts val="1800"/>
              </a:spcBef>
            </a:pPr>
            <a:r>
              <a:rPr lang="fr-CA" sz="2000" dirty="0"/>
              <a:t>	</a:t>
            </a:r>
            <a:r>
              <a:rPr lang="fr-CA" sz="2000" dirty="0">
                <a:sym typeface="Symbol"/>
              </a:rPr>
              <a:t></a:t>
            </a:r>
            <a:r>
              <a:rPr lang="fr-CA" sz="2000" dirty="0"/>
              <a:t>	le « bas » = les élus</a:t>
            </a:r>
          </a:p>
          <a:p>
            <a:pPr marL="457200" indent="-457200">
              <a:spcBef>
                <a:spcPts val="600"/>
              </a:spcBef>
            </a:pPr>
            <a:r>
              <a:rPr lang="fr-CA" sz="2000" dirty="0"/>
              <a:t>	</a:t>
            </a:r>
            <a:r>
              <a:rPr lang="fr-CA" sz="2000" dirty="0">
                <a:sym typeface="Symbol"/>
              </a:rPr>
              <a:t> </a:t>
            </a:r>
            <a:r>
              <a:rPr lang="fr-CA" sz="2000" dirty="0"/>
              <a:t>	modalités du contrat de territoire sont inconnues</a:t>
            </a:r>
          </a:p>
        </p:txBody>
      </p:sp>
      <p:sp>
        <p:nvSpPr>
          <p:cNvPr id="6" name="Titre 6"/>
          <p:cNvSpPr txBox="1">
            <a:spLocks/>
          </p:cNvSpPr>
          <p:nvPr/>
        </p:nvSpPr>
        <p:spPr>
          <a:xfrm>
            <a:off x="457200" y="274638"/>
            <a:ext cx="8229600" cy="114300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CA" sz="2800" b="1" i="0" u="none" strike="noStrike" kern="1200" cap="all" spc="0" normalizeH="0" noProof="0" dirty="0">
                <a:ln>
                  <a:noFill/>
                </a:ln>
                <a:solidFill>
                  <a:schemeClr val="tx1"/>
                </a:solidFill>
                <a:effectLst/>
                <a:uLnTx/>
                <a:uFillTx/>
                <a:latin typeface="+mj-lt"/>
                <a:ea typeface="+mj-ea"/>
                <a:cs typeface="+mj-cs"/>
              </a:rPr>
              <a:t>LES TROIS PÔLES D’INTERVENTION + (3 de 4)</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lstStyle/>
          <a:p>
            <a:fld id="{A41A886A-50EC-4247-8737-97210126F5A2}" type="slidenum">
              <a:rPr lang="fr-FR">
                <a:latin typeface="+mj-lt"/>
              </a:rPr>
              <a:pPr/>
              <a:t>13</a:t>
            </a:fld>
            <a:endParaRPr lang="fr-FR" dirty="0">
              <a:latin typeface="+mj-lt"/>
            </a:endParaRPr>
          </a:p>
        </p:txBody>
      </p:sp>
      <p:sp>
        <p:nvSpPr>
          <p:cNvPr id="4" name="Espace réservé du pied de page 3"/>
          <p:cNvSpPr>
            <a:spLocks noGrp="1"/>
          </p:cNvSpPr>
          <p:nvPr>
            <p:ph type="ftr" sz="quarter" idx="11"/>
          </p:nvPr>
        </p:nvSpPr>
        <p:spPr>
          <a:prstGeom prst="rect">
            <a:avLst/>
          </a:prstGeom>
        </p:spPr>
        <p:txBody>
          <a:bodyPr/>
          <a:lstStyle/>
          <a:p>
            <a:r>
              <a:rPr lang="fr-CA">
                <a:latin typeface="+mj-lt"/>
              </a:rPr>
              <a:t>© Coop La Clé, Victoriaville - 2012</a:t>
            </a:r>
            <a:endParaRPr lang="fr-FR" dirty="0">
              <a:latin typeface="+mj-lt"/>
            </a:endParaRPr>
          </a:p>
        </p:txBody>
      </p:sp>
      <p:sp>
        <p:nvSpPr>
          <p:cNvPr id="7" name="Rectangle 3"/>
          <p:cNvSpPr txBox="1">
            <a:spLocks noChangeArrowheads="1"/>
          </p:cNvSpPr>
          <p:nvPr/>
        </p:nvSpPr>
        <p:spPr>
          <a:xfrm>
            <a:off x="539552" y="980728"/>
            <a:ext cx="7848000" cy="5292000"/>
          </a:xfrm>
          <a:prstGeom prst="rect">
            <a:avLst/>
          </a:prstGeom>
          <a:ln>
            <a:noFill/>
          </a:ln>
        </p:spPr>
        <p:txBody>
          <a:bodyPr vert="horz" lIns="91440" tIns="45720" rIns="91440" bIns="45720" rtlCol="0">
            <a:noAutofit/>
          </a:bodyPr>
          <a:lstStyle/>
          <a:p>
            <a:pPr marL="342900" indent="-342900">
              <a:spcBef>
                <a:spcPts val="600"/>
              </a:spcBef>
            </a:pPr>
            <a:r>
              <a:rPr lang="fr-CA" sz="2000" b="1" dirty="0"/>
              <a:t>+	Les régions métropolitaines </a:t>
            </a:r>
            <a:endParaRPr lang="fr-CA" sz="2000" dirty="0"/>
          </a:p>
          <a:p>
            <a:pPr marL="342900" indent="-342900">
              <a:spcBef>
                <a:spcPts val="600"/>
              </a:spcBef>
            </a:pPr>
            <a:r>
              <a:rPr lang="fr-CA" sz="2000" dirty="0"/>
              <a:t>	« Par son envergure et le nombre d’intervenants concernés, le territoire de la </a:t>
            </a:r>
            <a:r>
              <a:rPr lang="fr-CA" sz="2000" u="sng" dirty="0"/>
              <a:t>Communauté métropolitaine de Montréal</a:t>
            </a:r>
            <a:r>
              <a:rPr lang="fr-CA" sz="2000" dirty="0"/>
              <a:t> nécessite des interventions particulières, notamment pour y renforcer la concertation. À cette fin, le gouvernement met en place une </a:t>
            </a:r>
            <a:r>
              <a:rPr lang="fr-CA" sz="2000" u="sng" dirty="0"/>
              <a:t>table de concertation métropolitaine</a:t>
            </a:r>
            <a:r>
              <a:rPr lang="fr-CA" sz="2000" dirty="0"/>
              <a:t> réunissant des ministres clés ainsi que de grands acteurs de la région métropolitaine de Montréal et crée un comité interministériel pour l’aménagement et le développement métropolitains. </a:t>
            </a:r>
          </a:p>
          <a:p>
            <a:pPr marL="342900" indent="-342900">
              <a:spcBef>
                <a:spcPts val="600"/>
              </a:spcBef>
            </a:pPr>
            <a:r>
              <a:rPr lang="fr-CA" sz="2000" dirty="0"/>
              <a:t>	De nouveaux mécanismes pourront aussi être explorés pour soutenir la concertation avec la </a:t>
            </a:r>
            <a:r>
              <a:rPr lang="fr-CA" sz="2000" u="sng" dirty="0"/>
              <a:t>région métropolitaine de Québec</a:t>
            </a:r>
            <a:r>
              <a:rPr lang="fr-CA" sz="2000" dirty="0"/>
              <a:t>. »</a:t>
            </a:r>
          </a:p>
        </p:txBody>
      </p:sp>
      <p:sp>
        <p:nvSpPr>
          <p:cNvPr id="6" name="Titre 6"/>
          <p:cNvSpPr txBox="1">
            <a:spLocks/>
          </p:cNvSpPr>
          <p:nvPr/>
        </p:nvSpPr>
        <p:spPr>
          <a:xfrm>
            <a:off x="457200" y="274638"/>
            <a:ext cx="8229600" cy="114300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CA" sz="2800" b="1" i="0" u="none" strike="noStrike" kern="1200" cap="all" spc="0" normalizeH="0" noProof="0" dirty="0">
                <a:ln>
                  <a:noFill/>
                </a:ln>
                <a:solidFill>
                  <a:schemeClr val="tx1"/>
                </a:solidFill>
                <a:effectLst/>
                <a:uLnTx/>
                <a:uFillTx/>
                <a:latin typeface="+mj-lt"/>
                <a:ea typeface="+mj-ea"/>
                <a:cs typeface="+mj-cs"/>
              </a:rPr>
              <a:t>LES TROIS PÔLES D’INTERVENTION + (4 de 4)</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lstStyle/>
          <a:p>
            <a:fld id="{A41A886A-50EC-4247-8737-97210126F5A2}" type="slidenum">
              <a:rPr lang="fr-FR">
                <a:latin typeface="+mj-lt"/>
              </a:rPr>
              <a:pPr/>
              <a:t>14</a:t>
            </a:fld>
            <a:endParaRPr lang="fr-FR" dirty="0">
              <a:latin typeface="+mj-lt"/>
            </a:endParaRPr>
          </a:p>
        </p:txBody>
      </p:sp>
      <p:sp>
        <p:nvSpPr>
          <p:cNvPr id="4" name="Espace réservé du pied de page 3"/>
          <p:cNvSpPr>
            <a:spLocks noGrp="1"/>
          </p:cNvSpPr>
          <p:nvPr>
            <p:ph type="ftr" sz="quarter" idx="11"/>
          </p:nvPr>
        </p:nvSpPr>
        <p:spPr>
          <a:prstGeom prst="rect">
            <a:avLst/>
          </a:prstGeom>
        </p:spPr>
        <p:txBody>
          <a:bodyPr/>
          <a:lstStyle/>
          <a:p>
            <a:r>
              <a:rPr lang="fr-CA">
                <a:latin typeface="+mj-lt"/>
              </a:rPr>
              <a:t>© Coop La Clé, Victoriaville - 2012</a:t>
            </a:r>
            <a:endParaRPr lang="fr-FR" dirty="0">
              <a:latin typeface="+mj-lt"/>
            </a:endParaRPr>
          </a:p>
        </p:txBody>
      </p:sp>
      <p:sp>
        <p:nvSpPr>
          <p:cNvPr id="7" name="Rectangle 3"/>
          <p:cNvSpPr txBox="1">
            <a:spLocks noChangeArrowheads="1"/>
          </p:cNvSpPr>
          <p:nvPr/>
        </p:nvSpPr>
        <p:spPr>
          <a:xfrm>
            <a:off x="539552" y="980728"/>
            <a:ext cx="7848000" cy="5292000"/>
          </a:xfrm>
          <a:prstGeom prst="rect">
            <a:avLst/>
          </a:prstGeom>
          <a:ln>
            <a:noFill/>
          </a:ln>
        </p:spPr>
        <p:txBody>
          <a:bodyPr vert="horz" lIns="91440" tIns="45720" rIns="91440" bIns="45720" rtlCol="0">
            <a:noAutofit/>
          </a:bodyPr>
          <a:lstStyle/>
          <a:p>
            <a:pPr marL="342900" indent="-342900">
              <a:spcBef>
                <a:spcPts val="1200"/>
              </a:spcBef>
              <a:buFont typeface="Arial" pitchFamily="34" charset="0"/>
              <a:buChar char="•"/>
            </a:pPr>
            <a:r>
              <a:rPr lang="fr-CA" sz="2000" dirty="0"/>
              <a:t>des indicateurs de suivi seront conçus et publiés </a:t>
            </a:r>
          </a:p>
          <a:p>
            <a:pPr marL="342900" indent="-342900">
              <a:spcBef>
                <a:spcPts val="1200"/>
              </a:spcBef>
              <a:buFont typeface="Arial" pitchFamily="34" charset="0"/>
              <a:buChar char="•"/>
            </a:pPr>
            <a:r>
              <a:rPr lang="fr-CA" sz="2000" dirty="0"/>
              <a:t>coordination des actions (plan administratif ) </a:t>
            </a:r>
            <a:r>
              <a:rPr lang="fr-CA" sz="2000" dirty="0">
                <a:sym typeface="Symbol"/>
              </a:rPr>
              <a:t> </a:t>
            </a:r>
            <a:r>
              <a:rPr lang="fr-CA" sz="2000" dirty="0"/>
              <a:t>conférence administrative régionale (CAR), composée de représentants des directions régionales des ministères et des organismes travaillant au développement des territoires</a:t>
            </a:r>
          </a:p>
          <a:p>
            <a:pPr marL="342900" indent="-342900">
              <a:spcBef>
                <a:spcPts val="1200"/>
              </a:spcBef>
              <a:buFont typeface="Arial" pitchFamily="34" charset="0"/>
              <a:buChar char="•"/>
            </a:pPr>
            <a:r>
              <a:rPr lang="fr-CA" sz="2000" dirty="0"/>
              <a:t>CAR associées à une table centrale, la Table gouvernementale aux affaires territoriales (TGAT), composée de hauts fonctionnaires de ministères et d’organismes et axée sur la recherche de la convergence des efforts </a:t>
            </a:r>
          </a:p>
          <a:p>
            <a:pPr marL="342900" indent="-342900">
              <a:spcBef>
                <a:spcPts val="1200"/>
              </a:spcBef>
              <a:buFont typeface="Arial" pitchFamily="34" charset="0"/>
              <a:buChar char="•"/>
            </a:pPr>
            <a:r>
              <a:rPr lang="fr-CA" sz="2000" dirty="0"/>
              <a:t>coordination gouvernementale </a:t>
            </a:r>
            <a:r>
              <a:rPr lang="fr-CA" sz="2000" dirty="0">
                <a:sym typeface="Symbol"/>
              </a:rPr>
              <a:t></a:t>
            </a:r>
            <a:r>
              <a:rPr lang="fr-CA" sz="2000" dirty="0"/>
              <a:t> ministres responsables des régions (participeront aux efforts de mobilisation dans leurs milieux, représenteront les intervenants de leur région auprès des ministres sectoriels et contribueront à la signature de contrats de territoire)</a:t>
            </a:r>
          </a:p>
          <a:p>
            <a:pPr marL="342900" indent="-342900" algn="r">
              <a:spcBef>
                <a:spcPts val="1200"/>
              </a:spcBef>
            </a:pPr>
            <a:r>
              <a:rPr lang="fr-CA" sz="2000" dirty="0"/>
              <a:t>…/</a:t>
            </a:r>
          </a:p>
        </p:txBody>
      </p:sp>
      <p:sp>
        <p:nvSpPr>
          <p:cNvPr id="6" name="Titre 6"/>
          <p:cNvSpPr txBox="1">
            <a:spLocks/>
          </p:cNvSpPr>
          <p:nvPr/>
        </p:nvSpPr>
        <p:spPr>
          <a:xfrm>
            <a:off x="457200" y="274638"/>
            <a:ext cx="8229600" cy="114300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CA" sz="2800" b="1" i="0" u="none" strike="noStrike" kern="1200" cap="all" spc="0" normalizeH="0" noProof="0" dirty="0">
                <a:ln>
                  <a:noFill/>
                </a:ln>
                <a:solidFill>
                  <a:schemeClr val="tx1"/>
                </a:solidFill>
                <a:effectLst/>
                <a:uLnTx/>
                <a:uFillTx/>
                <a:latin typeface="+mj-lt"/>
                <a:ea typeface="+mj-ea"/>
                <a:cs typeface="+mj-cs"/>
              </a:rPr>
              <a:t>La bonne gouvernance (1 DE 2)</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lstStyle/>
          <a:p>
            <a:fld id="{A41A886A-50EC-4247-8737-97210126F5A2}" type="slidenum">
              <a:rPr lang="fr-FR">
                <a:latin typeface="+mj-lt"/>
              </a:rPr>
              <a:pPr/>
              <a:t>15</a:t>
            </a:fld>
            <a:endParaRPr lang="fr-FR" dirty="0">
              <a:latin typeface="+mj-lt"/>
            </a:endParaRPr>
          </a:p>
        </p:txBody>
      </p:sp>
      <p:sp>
        <p:nvSpPr>
          <p:cNvPr id="4" name="Espace réservé du pied de page 3"/>
          <p:cNvSpPr>
            <a:spLocks noGrp="1"/>
          </p:cNvSpPr>
          <p:nvPr>
            <p:ph type="ftr" sz="quarter" idx="11"/>
          </p:nvPr>
        </p:nvSpPr>
        <p:spPr>
          <a:prstGeom prst="rect">
            <a:avLst/>
          </a:prstGeom>
        </p:spPr>
        <p:txBody>
          <a:bodyPr/>
          <a:lstStyle/>
          <a:p>
            <a:r>
              <a:rPr lang="fr-CA">
                <a:latin typeface="+mj-lt"/>
              </a:rPr>
              <a:t>© Coop La Clé, Victoriaville - 2012</a:t>
            </a:r>
            <a:endParaRPr lang="fr-FR" dirty="0">
              <a:latin typeface="+mj-lt"/>
            </a:endParaRPr>
          </a:p>
        </p:txBody>
      </p:sp>
      <p:sp>
        <p:nvSpPr>
          <p:cNvPr id="7" name="Rectangle 3"/>
          <p:cNvSpPr txBox="1">
            <a:spLocks noChangeArrowheads="1"/>
          </p:cNvSpPr>
          <p:nvPr/>
        </p:nvSpPr>
        <p:spPr>
          <a:xfrm>
            <a:off x="539552" y="980728"/>
            <a:ext cx="7848000" cy="5292000"/>
          </a:xfrm>
          <a:prstGeom prst="rect">
            <a:avLst/>
          </a:prstGeom>
          <a:ln>
            <a:noFill/>
          </a:ln>
        </p:spPr>
        <p:txBody>
          <a:bodyPr vert="horz" lIns="91440" tIns="45720" rIns="91440" bIns="45720" rtlCol="0">
            <a:noAutofit/>
          </a:bodyPr>
          <a:lstStyle/>
          <a:p>
            <a:pPr marL="457200" indent="-457200">
              <a:spcBef>
                <a:spcPts val="1200"/>
              </a:spcBef>
              <a:buFont typeface="Arial" pitchFamily="34" charset="0"/>
              <a:buChar char="•"/>
            </a:pPr>
            <a:r>
              <a:rPr lang="fr-FR" sz="2400" dirty="0"/>
              <a:t>L'occupation du territoire comme point de convergence des objectifs gouvernementaux</a:t>
            </a:r>
            <a:endParaRPr lang="fr-CA" sz="2400" dirty="0"/>
          </a:p>
          <a:p>
            <a:pPr marL="457200" indent="-457200">
              <a:spcBef>
                <a:spcPts val="1200"/>
              </a:spcBef>
              <a:buFont typeface="Arial" pitchFamily="34" charset="0"/>
              <a:buChar char="•"/>
            </a:pPr>
            <a:r>
              <a:rPr lang="fr-FR" sz="2400" dirty="0"/>
              <a:t>L'obligation des ministères et autres institutions gouvernementales de travailler de façon concertée </a:t>
            </a:r>
            <a:br>
              <a:rPr lang="fr-FR" sz="2400" dirty="0"/>
            </a:br>
            <a:r>
              <a:rPr lang="fr-FR" sz="2400" dirty="0">
                <a:sym typeface="Symbol"/>
              </a:rPr>
              <a:t>	</a:t>
            </a:r>
            <a:r>
              <a:rPr lang="fr-FR" sz="2400" dirty="0"/>
              <a:t>Enfin ? Faut-il une loi et tout un cadre réglementaire 	pour ça ?</a:t>
            </a:r>
            <a:endParaRPr lang="fr-CA" sz="2400" dirty="0"/>
          </a:p>
          <a:p>
            <a:pPr marL="457200" indent="-457200">
              <a:spcBef>
                <a:spcPts val="1200"/>
              </a:spcBef>
              <a:buFont typeface="Arial" pitchFamily="34" charset="0"/>
              <a:buChar char="•"/>
            </a:pPr>
            <a:r>
              <a:rPr lang="fr-CA" sz="2400" dirty="0"/>
              <a:t>Un premier pas vers une vision intégrée des actions gouvernementales </a:t>
            </a:r>
            <a:br>
              <a:rPr lang="fr-CA" sz="2400" dirty="0"/>
            </a:br>
            <a:r>
              <a:rPr lang="fr-CA" sz="2400" dirty="0">
                <a:sym typeface="Symbol"/>
              </a:rPr>
              <a:t>	</a:t>
            </a:r>
            <a:r>
              <a:rPr lang="fr-CA" sz="2400" dirty="0"/>
              <a:t>dépolarisation des débats sur le développement </a:t>
            </a:r>
            <a:br>
              <a:rPr lang="fr-CA" sz="2400" dirty="0"/>
            </a:br>
            <a:r>
              <a:rPr lang="fr-CA" sz="2400" dirty="0"/>
              <a:t>	(on rassemble, sans toutefois arrimer, les différents 	développements économique, social, culturel, 	environnemental...)</a:t>
            </a:r>
          </a:p>
        </p:txBody>
      </p:sp>
      <p:sp>
        <p:nvSpPr>
          <p:cNvPr id="6" name="Titre 6"/>
          <p:cNvSpPr txBox="1">
            <a:spLocks/>
          </p:cNvSpPr>
          <p:nvPr/>
        </p:nvSpPr>
        <p:spPr>
          <a:xfrm>
            <a:off x="457200" y="274638"/>
            <a:ext cx="8229600" cy="114300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CA" sz="2800" b="1" i="0" u="none" strike="noStrike" kern="1200" cap="all" spc="0" normalizeH="0" noProof="0" dirty="0">
                <a:ln>
                  <a:noFill/>
                </a:ln>
                <a:solidFill>
                  <a:schemeClr val="tx1"/>
                </a:solidFill>
                <a:effectLst/>
                <a:uLnTx/>
                <a:uFillTx/>
                <a:latin typeface="+mj-lt"/>
                <a:ea typeface="+mj-ea"/>
                <a:cs typeface="+mj-cs"/>
              </a:rPr>
              <a:t>Quoi de neuf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lstStyle/>
          <a:p>
            <a:fld id="{A41A886A-50EC-4247-8737-97210126F5A2}" type="slidenum">
              <a:rPr lang="fr-FR">
                <a:latin typeface="+mj-lt"/>
              </a:rPr>
              <a:pPr/>
              <a:t>16</a:t>
            </a:fld>
            <a:endParaRPr lang="fr-FR" dirty="0">
              <a:latin typeface="+mj-lt"/>
            </a:endParaRPr>
          </a:p>
        </p:txBody>
      </p:sp>
      <p:sp>
        <p:nvSpPr>
          <p:cNvPr id="4" name="Espace réservé du pied de page 3"/>
          <p:cNvSpPr>
            <a:spLocks noGrp="1"/>
          </p:cNvSpPr>
          <p:nvPr>
            <p:ph type="ftr" sz="quarter" idx="11"/>
          </p:nvPr>
        </p:nvSpPr>
        <p:spPr>
          <a:prstGeom prst="rect">
            <a:avLst/>
          </a:prstGeom>
        </p:spPr>
        <p:txBody>
          <a:bodyPr/>
          <a:lstStyle/>
          <a:p>
            <a:r>
              <a:rPr lang="fr-CA">
                <a:latin typeface="+mj-lt"/>
              </a:rPr>
              <a:t>© Coop La Clé, Victoriaville - 2012</a:t>
            </a:r>
            <a:endParaRPr lang="fr-FR" dirty="0">
              <a:latin typeface="+mj-lt"/>
            </a:endParaRPr>
          </a:p>
        </p:txBody>
      </p:sp>
      <p:sp>
        <p:nvSpPr>
          <p:cNvPr id="7" name="Rectangle 3"/>
          <p:cNvSpPr txBox="1">
            <a:spLocks noChangeArrowheads="1"/>
          </p:cNvSpPr>
          <p:nvPr/>
        </p:nvSpPr>
        <p:spPr>
          <a:xfrm>
            <a:off x="684440" y="1161336"/>
            <a:ext cx="7848000" cy="5292000"/>
          </a:xfrm>
          <a:prstGeom prst="rect">
            <a:avLst/>
          </a:prstGeom>
          <a:ln>
            <a:noFill/>
          </a:ln>
        </p:spPr>
        <p:txBody>
          <a:bodyPr vert="horz" lIns="91440" tIns="45720" rIns="91440" bIns="45720" rtlCol="0">
            <a:noAutofit/>
          </a:bodyPr>
          <a:lstStyle/>
          <a:p>
            <a:pPr marL="457200" indent="-457200">
              <a:spcBef>
                <a:spcPts val="1800"/>
              </a:spcBef>
              <a:buFont typeface="Arial" pitchFamily="34" charset="0"/>
              <a:buChar char="•"/>
            </a:pPr>
            <a:r>
              <a:rPr lang="fr-CA" sz="2400" dirty="0"/>
              <a:t>Plusieurs nouvelles structures bureaucratiques et renforcement du pouvoir des fonctionnaires </a:t>
            </a:r>
            <a:br>
              <a:rPr lang="fr-CA" sz="2400" dirty="0"/>
            </a:br>
            <a:r>
              <a:rPr lang="fr-CA" sz="2400" dirty="0"/>
              <a:t>(notamment au niveau régional)</a:t>
            </a:r>
            <a:endParaRPr lang="fr-FR" sz="2400" dirty="0"/>
          </a:p>
          <a:p>
            <a:pPr marL="457200" indent="-457200">
              <a:spcBef>
                <a:spcPts val="1800"/>
              </a:spcBef>
              <a:buFont typeface="Arial" pitchFamily="34" charset="0"/>
              <a:buChar char="•"/>
            </a:pPr>
            <a:r>
              <a:rPr lang="fr-CA" sz="2400" dirty="0"/>
              <a:t>Consécration du pouvoir déjà croissant des élus locaux au détriment de la société civile et de la participation citoyenne (aucunement présente dans l'énoncé de principes dans la Stratégie ni dans la Loi)</a:t>
            </a:r>
          </a:p>
          <a:p>
            <a:pPr marL="457200" indent="-457200">
              <a:spcBef>
                <a:spcPts val="1800"/>
              </a:spcBef>
              <a:buFont typeface="Arial" pitchFamily="34" charset="0"/>
              <a:buChar char="•"/>
            </a:pPr>
            <a:r>
              <a:rPr lang="fr-CA" sz="2400" dirty="0"/>
              <a:t>Aucun recours pour un groupe de citoyens ou autres acteurs socio-économiques dont le projet n'a pas reçu l'aval des élus locaux</a:t>
            </a:r>
          </a:p>
        </p:txBody>
      </p:sp>
      <p:sp>
        <p:nvSpPr>
          <p:cNvPr id="6" name="Titre 6"/>
          <p:cNvSpPr txBox="1">
            <a:spLocks/>
          </p:cNvSpPr>
          <p:nvPr/>
        </p:nvSpPr>
        <p:spPr>
          <a:xfrm>
            <a:off x="457200" y="274638"/>
            <a:ext cx="8229600" cy="114300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CA" sz="2800" b="1" i="0" u="none" strike="noStrike" kern="1200" cap="all" spc="0" normalizeH="0" noProof="0" dirty="0">
                <a:ln>
                  <a:noFill/>
                </a:ln>
                <a:solidFill>
                  <a:schemeClr val="tx1"/>
                </a:solidFill>
                <a:effectLst/>
                <a:uLnTx/>
                <a:uFillTx/>
                <a:latin typeface="+mj-lt"/>
                <a:ea typeface="+mj-ea"/>
                <a:cs typeface="+mj-cs"/>
              </a:rPr>
              <a:t>Aspects problématiques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16415055-94EF-4DDD-8DB2-06DD37CFD80E}" type="slidenum">
              <a:rPr lang="fr-CA" smtClean="0"/>
              <a:pPr/>
              <a:t>17</a:t>
            </a:fld>
            <a:endParaRPr lang="fr-CA" dirty="0"/>
          </a:p>
        </p:txBody>
      </p:sp>
      <p:sp>
        <p:nvSpPr>
          <p:cNvPr id="6" name="Rectangle 3"/>
          <p:cNvSpPr>
            <a:spLocks noChangeArrowheads="1"/>
          </p:cNvSpPr>
          <p:nvPr/>
        </p:nvSpPr>
        <p:spPr bwMode="auto">
          <a:xfrm>
            <a:off x="828031" y="649288"/>
            <a:ext cx="5638800" cy="1828800"/>
          </a:xfrm>
          <a:prstGeom prst="rect">
            <a:avLst/>
          </a:prstGeom>
          <a:noFill/>
          <a:ln w="9525">
            <a:noFill/>
            <a:miter lim="800000"/>
            <a:headEnd/>
            <a:tailEnd/>
          </a:ln>
        </p:spPr>
        <p:txBody>
          <a:bodyPr/>
          <a:lstStyle/>
          <a:p>
            <a:r>
              <a:rPr lang="fr-CA" sz="3200" b="1">
                <a:solidFill>
                  <a:schemeClr val="tx2"/>
                </a:solidFill>
                <a:latin typeface="Verdana" pitchFamily="34" charset="0"/>
              </a:rPr>
              <a:t>Coopérative de consultation en développement La Clé</a:t>
            </a:r>
          </a:p>
        </p:txBody>
      </p:sp>
      <p:sp>
        <p:nvSpPr>
          <p:cNvPr id="7" name="Rectangle 4"/>
          <p:cNvSpPr>
            <a:spLocks noChangeArrowheads="1"/>
          </p:cNvSpPr>
          <p:nvPr/>
        </p:nvSpPr>
        <p:spPr bwMode="auto">
          <a:xfrm>
            <a:off x="683568" y="2708275"/>
            <a:ext cx="7740650" cy="3421063"/>
          </a:xfrm>
          <a:prstGeom prst="rect">
            <a:avLst/>
          </a:prstGeom>
          <a:noFill/>
          <a:ln w="9525">
            <a:noFill/>
            <a:miter lim="800000"/>
            <a:headEnd/>
            <a:tailEnd/>
          </a:ln>
        </p:spPr>
        <p:txBody>
          <a:bodyPr wrap="none"/>
          <a:lstStyle/>
          <a:p>
            <a:pPr algn="ctr">
              <a:spcBef>
                <a:spcPts val="1800"/>
              </a:spcBef>
              <a:tabLst>
                <a:tab pos="1168400" algn="l"/>
              </a:tabLst>
            </a:pPr>
            <a:r>
              <a:rPr lang="fr-CA" sz="2800" b="1">
                <a:latin typeface="Verdana" pitchFamily="34" charset="0"/>
              </a:rPr>
              <a:t>Richard Leroux</a:t>
            </a:r>
          </a:p>
          <a:p>
            <a:pPr algn="ctr">
              <a:spcBef>
                <a:spcPts val="1800"/>
              </a:spcBef>
              <a:tabLst>
                <a:tab pos="1168400" algn="l"/>
              </a:tabLst>
            </a:pPr>
            <a:r>
              <a:rPr lang="fr-CA" sz="2800" b="1">
                <a:latin typeface="Verdana" pitchFamily="34" charset="0"/>
              </a:rPr>
              <a:t>William A. « Bill » Ninacs</a:t>
            </a:r>
          </a:p>
          <a:p>
            <a:pPr algn="ctr">
              <a:spcBef>
                <a:spcPts val="3000"/>
              </a:spcBef>
              <a:tabLst>
                <a:tab pos="1168400" algn="l"/>
              </a:tabLst>
            </a:pPr>
            <a:r>
              <a:rPr lang="fr-CA" sz="2800">
                <a:latin typeface="Verdana" pitchFamily="34" charset="0"/>
              </a:rPr>
              <a:t>(819) 758-7797</a:t>
            </a:r>
          </a:p>
          <a:p>
            <a:pPr algn="ctr">
              <a:spcBef>
                <a:spcPts val="1800"/>
              </a:spcBef>
              <a:tabLst>
                <a:tab pos="1168400" algn="l"/>
              </a:tabLst>
            </a:pPr>
            <a:r>
              <a:rPr lang="fr-CA" sz="2800">
                <a:latin typeface="Verdana" pitchFamily="34" charset="0"/>
              </a:rPr>
              <a:t>info@lacle.coop</a:t>
            </a:r>
          </a:p>
          <a:p>
            <a:pPr algn="ctr">
              <a:spcBef>
                <a:spcPts val="1800"/>
              </a:spcBef>
              <a:tabLst>
                <a:tab pos="1168400" algn="l"/>
              </a:tabLst>
            </a:pPr>
            <a:r>
              <a:rPr lang="fr-CA" sz="2800">
                <a:latin typeface="Verdana" pitchFamily="34" charset="0"/>
              </a:rPr>
              <a:t>http://www.lacle.coop/</a:t>
            </a:r>
          </a:p>
        </p:txBody>
      </p:sp>
      <p:pic>
        <p:nvPicPr>
          <p:cNvPr id="8" name="Picture 4" descr="Logo%20La%20Clé"/>
          <p:cNvPicPr>
            <a:picLocks noChangeAspect="1" noChangeArrowheads="1"/>
          </p:cNvPicPr>
          <p:nvPr/>
        </p:nvPicPr>
        <p:blipFill>
          <a:blip r:embed="rId3" cstate="print"/>
          <a:srcRect/>
          <a:stretch>
            <a:fillRect/>
          </a:stretch>
        </p:blipFill>
        <p:spPr bwMode="auto">
          <a:xfrm>
            <a:off x="6587481" y="454025"/>
            <a:ext cx="2133600" cy="1816100"/>
          </a:xfrm>
          <a:prstGeom prst="rect">
            <a:avLst/>
          </a:prstGeom>
          <a:noFill/>
          <a:ln w="9525">
            <a:noFill/>
            <a:miter lim="800000"/>
            <a:headEnd/>
            <a:tailEnd/>
          </a:ln>
        </p:spPr>
      </p:pic>
      <p:pic>
        <p:nvPicPr>
          <p:cNvPr id="10" name="Picture 12" descr="Richard"/>
          <p:cNvPicPr>
            <a:picLocks noChangeAspect="1" noChangeArrowheads="1"/>
          </p:cNvPicPr>
          <p:nvPr>
            <p:custDataLst>
              <p:tags r:id="rId1"/>
            </p:custDataLst>
          </p:nvPr>
        </p:nvPicPr>
        <p:blipFill>
          <a:blip r:embed="rId4" cstate="print"/>
          <a:srcRect/>
          <a:stretch>
            <a:fillRect/>
          </a:stretch>
        </p:blipFill>
        <p:spPr bwMode="auto">
          <a:xfrm>
            <a:off x="1259831" y="4076700"/>
            <a:ext cx="1081087" cy="1441450"/>
          </a:xfrm>
          <a:prstGeom prst="rect">
            <a:avLst/>
          </a:prstGeom>
          <a:noFill/>
          <a:ln w="9525">
            <a:noFill/>
            <a:miter lim="800000"/>
            <a:headEnd/>
            <a:tailEnd/>
          </a:ln>
        </p:spPr>
      </p:pic>
      <p:sp>
        <p:nvSpPr>
          <p:cNvPr id="11" name="Espace réservé du pied de page 10"/>
          <p:cNvSpPr>
            <a:spLocks noGrp="1"/>
          </p:cNvSpPr>
          <p:nvPr>
            <p:ph type="ftr" sz="quarter" idx="11"/>
          </p:nvPr>
        </p:nvSpPr>
        <p:spPr/>
        <p:txBody>
          <a:bodyPr/>
          <a:lstStyle/>
          <a:p>
            <a:r>
              <a:rPr lang="fr-CA"/>
              <a:t>© Coop La Clé, Victoriaville - 2012</a:t>
            </a:r>
            <a:endParaRPr lang="fr-CA" dirty="0"/>
          </a:p>
        </p:txBody>
      </p:sp>
      <p:pic>
        <p:nvPicPr>
          <p:cNvPr id="12" name="Image 11" descr="DSC_0088.JPG"/>
          <p:cNvPicPr>
            <a:picLocks noChangeAspect="1"/>
          </p:cNvPicPr>
          <p:nvPr/>
        </p:nvPicPr>
        <p:blipFill>
          <a:blip r:embed="rId5" cstate="print"/>
          <a:srcRect t="10191"/>
          <a:stretch>
            <a:fillRect/>
          </a:stretch>
        </p:blipFill>
        <p:spPr>
          <a:xfrm>
            <a:off x="6891428" y="4077243"/>
            <a:ext cx="1064948" cy="1439989"/>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p:txBody>
          <a:bodyPr>
            <a:noAutofit/>
          </a:bodyPr>
          <a:lstStyle/>
          <a:p>
            <a:r>
              <a:rPr lang="fr-CA" sz="3600" b="1" dirty="0"/>
              <a:t>LES TROIS « ÉTAPES » DE MISE EN ŒUVRE DE LA STRATÉGIE</a:t>
            </a:r>
            <a:endParaRPr lang="fr-CA" sz="3600" dirty="0"/>
          </a:p>
        </p:txBody>
      </p:sp>
      <p:sp>
        <p:nvSpPr>
          <p:cNvPr id="4" name="Espace réservé du numéro de diapositive 3"/>
          <p:cNvSpPr>
            <a:spLocks noGrp="1"/>
          </p:cNvSpPr>
          <p:nvPr>
            <p:ph type="sldNum" sz="quarter" idx="12"/>
          </p:nvPr>
        </p:nvSpPr>
        <p:spPr/>
        <p:txBody>
          <a:bodyPr/>
          <a:lstStyle/>
          <a:p>
            <a:fld id="{16415055-94EF-4DDD-8DB2-06DD37CFD80E}" type="slidenum">
              <a:rPr lang="fr-CA" smtClean="0"/>
              <a:pPr/>
              <a:t>2</a:t>
            </a:fld>
            <a:endParaRPr lang="fr-CA" dirty="0"/>
          </a:p>
        </p:txBody>
      </p:sp>
      <p:sp>
        <p:nvSpPr>
          <p:cNvPr id="5" name="Espace réservé du pied de page 4"/>
          <p:cNvSpPr>
            <a:spLocks noGrp="1"/>
          </p:cNvSpPr>
          <p:nvPr>
            <p:ph type="ftr" sz="quarter" idx="11"/>
          </p:nvPr>
        </p:nvSpPr>
        <p:spPr/>
        <p:txBody>
          <a:bodyPr/>
          <a:lstStyle/>
          <a:p>
            <a:r>
              <a:rPr lang="fr-CA"/>
              <a:t>© Coop La Clé, Victoriaville - 2012</a:t>
            </a:r>
            <a:endParaRPr lang="fr-CA" dirty="0"/>
          </a:p>
        </p:txBody>
      </p:sp>
      <p:sp>
        <p:nvSpPr>
          <p:cNvPr id="10" name="Rectangle 9"/>
          <p:cNvSpPr/>
          <p:nvPr/>
        </p:nvSpPr>
        <p:spPr>
          <a:xfrm>
            <a:off x="720440" y="1738838"/>
            <a:ext cx="7812000" cy="4708981"/>
          </a:xfrm>
          <a:prstGeom prst="rect">
            <a:avLst/>
          </a:prstGeom>
        </p:spPr>
        <p:txBody>
          <a:bodyPr>
            <a:spAutoFit/>
          </a:bodyPr>
          <a:lstStyle/>
          <a:p>
            <a:pPr algn="ctr">
              <a:spcBef>
                <a:spcPts val="1800"/>
              </a:spcBef>
            </a:pPr>
            <a:r>
              <a:rPr lang="fr-CA" sz="2400" b="1" dirty="0"/>
              <a:t>1. </a:t>
            </a:r>
            <a:r>
              <a:rPr lang="fr-CA" sz="2400" dirty="0"/>
              <a:t>La </a:t>
            </a:r>
            <a:r>
              <a:rPr lang="fr-CA" sz="2400" b="1" dirty="0"/>
              <a:t>Stratégie 2011-2016 : </a:t>
            </a:r>
            <a:br>
              <a:rPr lang="fr-CA" sz="2400" b="1" dirty="0"/>
            </a:br>
            <a:r>
              <a:rPr lang="fr-CA" sz="2400" dirty="0"/>
              <a:t>principes, orientations et objectifs rassembleurs</a:t>
            </a:r>
          </a:p>
          <a:p>
            <a:pPr algn="ctr">
              <a:spcBef>
                <a:spcPts val="1800"/>
              </a:spcBef>
            </a:pPr>
            <a:r>
              <a:rPr lang="fr-CA" sz="2400" b="1" dirty="0"/>
              <a:t>2. </a:t>
            </a:r>
            <a:r>
              <a:rPr lang="fr-CA" sz="2400" dirty="0"/>
              <a:t>Le </a:t>
            </a:r>
            <a:r>
              <a:rPr lang="fr-CA" sz="2400" b="1" dirty="0"/>
              <a:t>document d’accompagnement : </a:t>
            </a:r>
            <a:r>
              <a:rPr lang="fr-CA" sz="2400" dirty="0"/>
              <a:t>l’action des ministères et des organismes gouvernementaux de </a:t>
            </a:r>
            <a:r>
              <a:rPr lang="fr-CA" sz="2400" b="1" dirty="0"/>
              <a:t>2011 à 2013</a:t>
            </a:r>
          </a:p>
          <a:p>
            <a:pPr algn="ctr">
              <a:spcBef>
                <a:spcPts val="1800"/>
              </a:spcBef>
            </a:pPr>
            <a:r>
              <a:rPr lang="fr-CA" sz="2400" b="1" dirty="0"/>
              <a:t>3. </a:t>
            </a:r>
            <a:r>
              <a:rPr lang="fr-CA" sz="2400" dirty="0"/>
              <a:t>La </a:t>
            </a:r>
            <a:r>
              <a:rPr lang="fr-CA" sz="2400" b="1" dirty="0"/>
              <a:t>loi-cadre : </a:t>
            </a:r>
            <a:r>
              <a:rPr lang="fr-CA" sz="2400" dirty="0"/>
              <a:t>assure la mise en œuvre et le renouvellement de la Stratégie + oblige, à compter de 2013, planification des actions par chaque ministère et organisme concerné</a:t>
            </a:r>
          </a:p>
          <a:p>
            <a:pPr algn="ctr">
              <a:spcBef>
                <a:spcPts val="1200"/>
              </a:spcBef>
            </a:pPr>
            <a:r>
              <a:rPr lang="fr-CA" sz="2400" dirty="0"/>
              <a:t>↓</a:t>
            </a:r>
          </a:p>
          <a:p>
            <a:pPr algn="ctr">
              <a:spcBef>
                <a:spcPts val="1200"/>
              </a:spcBef>
            </a:pPr>
            <a:r>
              <a:rPr lang="fr-CA" sz="2400" dirty="0"/>
              <a:t>Ces trois documents sont essentiels pour comprendre la Stratégie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16415055-94EF-4DDD-8DB2-06DD37CFD80E}" type="slidenum">
              <a:rPr lang="fr-CA" smtClean="0"/>
              <a:pPr/>
              <a:t>3</a:t>
            </a:fld>
            <a:endParaRPr lang="fr-CA" dirty="0"/>
          </a:p>
        </p:txBody>
      </p:sp>
      <p:sp>
        <p:nvSpPr>
          <p:cNvPr id="5" name="Espace réservé du pied de page 4"/>
          <p:cNvSpPr>
            <a:spLocks noGrp="1"/>
          </p:cNvSpPr>
          <p:nvPr>
            <p:ph type="ftr" sz="quarter" idx="11"/>
          </p:nvPr>
        </p:nvSpPr>
        <p:spPr/>
        <p:txBody>
          <a:bodyPr/>
          <a:lstStyle/>
          <a:p>
            <a:r>
              <a:rPr lang="fr-CA"/>
              <a:t>© Coop La Clé, Victoriaville - 2012</a:t>
            </a:r>
            <a:endParaRPr lang="fr-CA" dirty="0"/>
          </a:p>
        </p:txBody>
      </p:sp>
      <p:sp>
        <p:nvSpPr>
          <p:cNvPr id="10" name="Rectangle 9"/>
          <p:cNvSpPr/>
          <p:nvPr/>
        </p:nvSpPr>
        <p:spPr>
          <a:xfrm>
            <a:off x="278648" y="1219612"/>
            <a:ext cx="8532000" cy="4693593"/>
          </a:xfrm>
          <a:prstGeom prst="rect">
            <a:avLst/>
          </a:prstGeom>
        </p:spPr>
        <p:txBody>
          <a:bodyPr>
            <a:spAutoFit/>
          </a:bodyPr>
          <a:lstStyle/>
          <a:p>
            <a:pPr>
              <a:spcBef>
                <a:spcPts val="600"/>
              </a:spcBef>
            </a:pPr>
            <a:r>
              <a:rPr lang="fr-CA" sz="2400" dirty="0"/>
              <a:t>CONTEXTE HISTORIQUE </a:t>
            </a:r>
          </a:p>
          <a:p>
            <a:pPr lvl="0">
              <a:spcBef>
                <a:spcPts val="600"/>
              </a:spcBef>
            </a:pPr>
            <a:r>
              <a:rPr lang="fr-CA" sz="2400" dirty="0"/>
              <a:t>Trois premiers courants de développement + courant de prise en charge collective</a:t>
            </a:r>
          </a:p>
          <a:p>
            <a:pPr>
              <a:spcBef>
                <a:spcPts val="600"/>
              </a:spcBef>
            </a:pPr>
            <a:r>
              <a:rPr lang="fr-CA" sz="2400" dirty="0"/>
              <a:t> </a:t>
            </a:r>
          </a:p>
          <a:p>
            <a:pPr>
              <a:spcBef>
                <a:spcPts val="600"/>
              </a:spcBef>
            </a:pPr>
            <a:r>
              <a:rPr lang="fr-CA" sz="2400" dirty="0"/>
              <a:t>CHAPITRE 2. CONTEXTE ACTUEL</a:t>
            </a:r>
          </a:p>
          <a:p>
            <a:pPr marL="263525" lvl="0" indent="-263525">
              <a:spcBef>
                <a:spcPts val="600"/>
              </a:spcBef>
              <a:buFont typeface="Arial" pitchFamily="34" charset="0"/>
              <a:buChar char="•"/>
            </a:pPr>
            <a:r>
              <a:rPr lang="fr-CA" sz="2400" dirty="0"/>
              <a:t>Le contexte </a:t>
            </a:r>
            <a:r>
              <a:rPr lang="fr-CA" sz="2400" u="sng" dirty="0"/>
              <a:t>démographique</a:t>
            </a:r>
            <a:r>
              <a:rPr lang="fr-CA" sz="2400" dirty="0"/>
              <a:t> : situation, évolution, perspectives</a:t>
            </a:r>
          </a:p>
          <a:p>
            <a:pPr marL="263525" lvl="0" indent="-263525">
              <a:spcBef>
                <a:spcPts val="600"/>
              </a:spcBef>
              <a:buFont typeface="Arial" pitchFamily="34" charset="0"/>
              <a:buChar char="•"/>
            </a:pPr>
            <a:r>
              <a:rPr lang="fr-CA" sz="2400" dirty="0"/>
              <a:t>Le contexte </a:t>
            </a:r>
            <a:r>
              <a:rPr lang="fr-CA" sz="2400" u="sng" dirty="0"/>
              <a:t>socioéconomique</a:t>
            </a:r>
            <a:r>
              <a:rPr lang="fr-CA" sz="2400" dirty="0"/>
              <a:t> : réalités sociales, éducationnelles, culturelles, mondialisation de l’économie, économie du savoir, situation économique des régions, révolution numérique </a:t>
            </a:r>
          </a:p>
          <a:p>
            <a:pPr marL="263525" lvl="0" indent="-263525">
              <a:spcBef>
                <a:spcPts val="600"/>
              </a:spcBef>
              <a:buFont typeface="Arial" pitchFamily="34" charset="0"/>
              <a:buChar char="•"/>
            </a:pPr>
            <a:r>
              <a:rPr lang="fr-CA" sz="2400" dirty="0"/>
              <a:t>Le contexte </a:t>
            </a:r>
            <a:r>
              <a:rPr lang="fr-CA" sz="2400" u="sng" dirty="0"/>
              <a:t>environnemental</a:t>
            </a:r>
            <a:r>
              <a:rPr lang="fr-CA" sz="2400" dirty="0"/>
              <a:t> </a:t>
            </a:r>
          </a:p>
          <a:p>
            <a:pPr marL="263525" lvl="0" indent="-263525">
              <a:spcBef>
                <a:spcPts val="600"/>
              </a:spcBef>
              <a:buFont typeface="Arial" pitchFamily="34" charset="0"/>
              <a:buChar char="•"/>
            </a:pPr>
            <a:r>
              <a:rPr lang="fr-CA" sz="2400" dirty="0"/>
              <a:t>La façon de faire et la marge de manœuvre du </a:t>
            </a:r>
            <a:r>
              <a:rPr lang="fr-CA" sz="2400" u="sng" dirty="0"/>
              <a:t>gouvernement</a:t>
            </a:r>
            <a:r>
              <a:rPr lang="fr-CA" sz="2400" dirty="0"/>
              <a:t> </a:t>
            </a:r>
          </a:p>
        </p:txBody>
      </p:sp>
      <p:sp>
        <p:nvSpPr>
          <p:cNvPr id="8" name="Titre 6"/>
          <p:cNvSpPr>
            <a:spLocks noGrp="1"/>
          </p:cNvSpPr>
          <p:nvPr>
            <p:ph type="title"/>
          </p:nvPr>
        </p:nvSpPr>
        <p:spPr>
          <a:xfrm>
            <a:off x="457200" y="274638"/>
            <a:ext cx="8229600" cy="1143000"/>
          </a:xfrm>
        </p:spPr>
        <p:txBody>
          <a:bodyPr>
            <a:noAutofit/>
          </a:bodyPr>
          <a:lstStyle/>
          <a:p>
            <a:r>
              <a:rPr lang="fr-CA" sz="3600" b="1" dirty="0"/>
              <a:t>LA STRATÉGIE 2011-2016 (1 de 4)</a:t>
            </a:r>
            <a:br>
              <a:rPr lang="fr-CA" sz="3600" b="1" dirty="0"/>
            </a:br>
            <a:endParaRPr lang="fr-CA" sz="3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p:txBody>
          <a:bodyPr>
            <a:noAutofit/>
          </a:bodyPr>
          <a:lstStyle/>
          <a:p>
            <a:r>
              <a:rPr lang="fr-CA" sz="3600" b="1" dirty="0"/>
              <a:t>LA STRATÉGIE 2011-2016 (2 de 4)</a:t>
            </a:r>
            <a:br>
              <a:rPr lang="fr-CA" sz="3600" b="1" dirty="0"/>
            </a:br>
            <a:endParaRPr lang="fr-CA" sz="3600" dirty="0"/>
          </a:p>
        </p:txBody>
      </p:sp>
      <p:sp>
        <p:nvSpPr>
          <p:cNvPr id="4" name="Espace réservé du numéro de diapositive 3"/>
          <p:cNvSpPr>
            <a:spLocks noGrp="1"/>
          </p:cNvSpPr>
          <p:nvPr>
            <p:ph type="sldNum" sz="quarter" idx="12"/>
          </p:nvPr>
        </p:nvSpPr>
        <p:spPr/>
        <p:txBody>
          <a:bodyPr/>
          <a:lstStyle/>
          <a:p>
            <a:fld id="{16415055-94EF-4DDD-8DB2-06DD37CFD80E}" type="slidenum">
              <a:rPr lang="fr-CA" smtClean="0"/>
              <a:pPr/>
              <a:t>4</a:t>
            </a:fld>
            <a:endParaRPr lang="fr-CA" dirty="0"/>
          </a:p>
        </p:txBody>
      </p:sp>
      <p:sp>
        <p:nvSpPr>
          <p:cNvPr id="5" name="Espace réservé du pied de page 4"/>
          <p:cNvSpPr>
            <a:spLocks noGrp="1"/>
          </p:cNvSpPr>
          <p:nvPr>
            <p:ph type="ftr" sz="quarter" idx="11"/>
          </p:nvPr>
        </p:nvSpPr>
        <p:spPr/>
        <p:txBody>
          <a:bodyPr/>
          <a:lstStyle/>
          <a:p>
            <a:r>
              <a:rPr lang="fr-CA"/>
              <a:t>© Coop La Clé, Victoriaville - 2012</a:t>
            </a:r>
            <a:endParaRPr lang="fr-CA" dirty="0"/>
          </a:p>
        </p:txBody>
      </p:sp>
      <p:sp>
        <p:nvSpPr>
          <p:cNvPr id="8" name="Rectangle 7"/>
          <p:cNvSpPr/>
          <p:nvPr/>
        </p:nvSpPr>
        <p:spPr>
          <a:xfrm>
            <a:off x="324368" y="1196752"/>
            <a:ext cx="8532000" cy="4947508"/>
          </a:xfrm>
          <a:prstGeom prst="rect">
            <a:avLst/>
          </a:prstGeom>
        </p:spPr>
        <p:txBody>
          <a:bodyPr>
            <a:spAutoFit/>
          </a:bodyPr>
          <a:lstStyle/>
          <a:p>
            <a:r>
              <a:rPr lang="fr-CA" sz="2400" dirty="0"/>
              <a:t>CHAPITRE 3. FONDEMENTS ET PRINCIPES </a:t>
            </a:r>
          </a:p>
          <a:p>
            <a:pPr marL="360000" lvl="0" indent="-360000">
              <a:spcBef>
                <a:spcPts val="600"/>
              </a:spcBef>
              <a:buFont typeface="Arial" pitchFamily="34" charset="0"/>
              <a:buChar char="•"/>
            </a:pPr>
            <a:r>
              <a:rPr lang="fr-CA" sz="2400" dirty="0"/>
              <a:t>Les </a:t>
            </a:r>
            <a:r>
              <a:rPr lang="fr-CA" sz="2400" u="sng" dirty="0"/>
              <a:t>fondements</a:t>
            </a:r>
            <a:r>
              <a:rPr lang="fr-CA" sz="2400" dirty="0"/>
              <a:t> : définitions, partenaires, enjeux, vision </a:t>
            </a:r>
          </a:p>
          <a:p>
            <a:pPr marL="360000" lvl="0" indent="-360000">
              <a:spcBef>
                <a:spcPts val="600"/>
              </a:spcBef>
              <a:buFont typeface="Arial" pitchFamily="34" charset="0"/>
              <a:buChar char="•"/>
            </a:pPr>
            <a:r>
              <a:rPr lang="fr-CA" sz="2400" dirty="0"/>
              <a:t>Les </a:t>
            </a:r>
            <a:r>
              <a:rPr lang="fr-CA" sz="2400" u="sng" dirty="0"/>
              <a:t>principes</a:t>
            </a:r>
            <a:r>
              <a:rPr lang="fr-CA" sz="2400" dirty="0"/>
              <a:t> : </a:t>
            </a:r>
          </a:p>
          <a:p>
            <a:pPr marL="720000" lvl="0" indent="-360000">
              <a:spcBef>
                <a:spcPts val="600"/>
              </a:spcBef>
              <a:buFont typeface="Courier New" pitchFamily="49" charset="0"/>
              <a:buChar char="o"/>
            </a:pPr>
            <a:r>
              <a:rPr lang="fr-CA" sz="2400" dirty="0"/>
              <a:t>l’engagement des élus; </a:t>
            </a:r>
          </a:p>
          <a:p>
            <a:pPr marL="720000" lvl="0" indent="-360000">
              <a:spcBef>
                <a:spcPts val="300"/>
              </a:spcBef>
              <a:buFont typeface="Courier New" pitchFamily="49" charset="0"/>
              <a:buChar char="o"/>
            </a:pPr>
            <a:r>
              <a:rPr lang="fr-CA" sz="2400" dirty="0"/>
              <a:t>la concertation entre élus et acteurs socioéconomiques, s’appuyant sur aspirations et mobilisation des collectivités; </a:t>
            </a:r>
          </a:p>
          <a:p>
            <a:pPr marL="720000" lvl="0" indent="-360000">
              <a:spcBef>
                <a:spcPts val="300"/>
              </a:spcBef>
              <a:buFont typeface="Courier New" pitchFamily="49" charset="0"/>
              <a:buChar char="o"/>
            </a:pPr>
            <a:r>
              <a:rPr lang="fr-CA" sz="2400" dirty="0"/>
              <a:t>la complémentarité territoriale; </a:t>
            </a:r>
          </a:p>
          <a:p>
            <a:pPr marL="720000" lvl="0" indent="-360000">
              <a:spcBef>
                <a:spcPts val="300"/>
              </a:spcBef>
              <a:buFont typeface="Courier New" pitchFamily="49" charset="0"/>
              <a:buChar char="o"/>
            </a:pPr>
            <a:r>
              <a:rPr lang="fr-CA" sz="2400" dirty="0"/>
              <a:t>l’action gouvernementale modulée (spécificité des territoires et recherche d’équité); </a:t>
            </a:r>
          </a:p>
          <a:p>
            <a:pPr marL="720000" lvl="0" indent="-360000">
              <a:spcBef>
                <a:spcPts val="300"/>
              </a:spcBef>
              <a:buFont typeface="Courier New" pitchFamily="49" charset="0"/>
              <a:buChar char="o"/>
            </a:pPr>
            <a:r>
              <a:rPr lang="fr-CA" sz="2400" dirty="0"/>
              <a:t>la cohérence et l’efficience des planifications et des interventions; </a:t>
            </a:r>
          </a:p>
          <a:p>
            <a:pPr marL="720000" lvl="0" indent="-360000">
              <a:spcBef>
                <a:spcPts val="300"/>
              </a:spcBef>
              <a:buFont typeface="Courier New" pitchFamily="49" charset="0"/>
              <a:buChar char="o"/>
            </a:pPr>
            <a:r>
              <a:rPr lang="fr-CA" sz="2400" dirty="0"/>
              <a:t>le respect des spécificités des nations autochtones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16415055-94EF-4DDD-8DB2-06DD37CFD80E}" type="slidenum">
              <a:rPr lang="fr-CA" smtClean="0"/>
              <a:pPr/>
              <a:t>5</a:t>
            </a:fld>
            <a:endParaRPr lang="fr-CA" dirty="0"/>
          </a:p>
        </p:txBody>
      </p:sp>
      <p:sp>
        <p:nvSpPr>
          <p:cNvPr id="5" name="Espace réservé du pied de page 4"/>
          <p:cNvSpPr>
            <a:spLocks noGrp="1"/>
          </p:cNvSpPr>
          <p:nvPr>
            <p:ph type="ftr" sz="quarter" idx="11"/>
          </p:nvPr>
        </p:nvSpPr>
        <p:spPr/>
        <p:txBody>
          <a:bodyPr/>
          <a:lstStyle/>
          <a:p>
            <a:r>
              <a:rPr lang="fr-CA"/>
              <a:t>© Coop La Clé, Victoriaville - 2012</a:t>
            </a:r>
            <a:endParaRPr lang="fr-CA" dirty="0"/>
          </a:p>
        </p:txBody>
      </p:sp>
      <p:sp>
        <p:nvSpPr>
          <p:cNvPr id="10" name="Rectangle 9"/>
          <p:cNvSpPr/>
          <p:nvPr/>
        </p:nvSpPr>
        <p:spPr>
          <a:xfrm>
            <a:off x="324368" y="1196752"/>
            <a:ext cx="8712000" cy="5201424"/>
          </a:xfrm>
          <a:prstGeom prst="rect">
            <a:avLst/>
          </a:prstGeom>
        </p:spPr>
        <p:txBody>
          <a:bodyPr>
            <a:spAutoFit/>
          </a:bodyPr>
          <a:lstStyle/>
          <a:p>
            <a:r>
              <a:rPr lang="fr-CA" sz="2400" dirty="0"/>
              <a:t>CHAPITRE 4. ORIENTATIONS  (voir aussi la diapositive suivante)</a:t>
            </a:r>
          </a:p>
          <a:p>
            <a:pPr marL="360000" lvl="0" indent="-360000">
              <a:spcBef>
                <a:spcPts val="600"/>
              </a:spcBef>
              <a:buFont typeface="Arial" pitchFamily="34" charset="0"/>
              <a:buChar char="•"/>
            </a:pPr>
            <a:r>
              <a:rPr lang="fr-CA" sz="2400" dirty="0"/>
              <a:t>Agir pour </a:t>
            </a:r>
            <a:r>
              <a:rPr lang="fr-CA" sz="2400" u="sng" dirty="0"/>
              <a:t>mieux habiter</a:t>
            </a:r>
            <a:r>
              <a:rPr lang="fr-CA" sz="2400" dirty="0"/>
              <a:t> nos territoires : fierté d’appartenance; accueil nouvelles populations; relations avec nations autochtones; services de proximité; habitation/milieu de vie; mobilité durable; technologies et services numériques; virage </a:t>
            </a:r>
            <a:r>
              <a:rPr lang="fr-CA" sz="2400" dirty="0" err="1"/>
              <a:t>écoresponsable</a:t>
            </a:r>
            <a:endParaRPr lang="fr-CA" sz="2400" dirty="0"/>
          </a:p>
          <a:p>
            <a:pPr marL="360000" lvl="0" indent="-360000">
              <a:spcBef>
                <a:spcPts val="600"/>
              </a:spcBef>
              <a:buFont typeface="Arial" pitchFamily="34" charset="0"/>
              <a:buChar char="•"/>
            </a:pPr>
            <a:r>
              <a:rPr lang="fr-CA" sz="2400" dirty="0"/>
              <a:t>Agir pour </a:t>
            </a:r>
            <a:r>
              <a:rPr lang="fr-CA" sz="2400" u="sng" dirty="0"/>
              <a:t>vivre de</a:t>
            </a:r>
            <a:r>
              <a:rPr lang="fr-CA" sz="2400" dirty="0"/>
              <a:t> nos territoires : développement économique; main-d’œuvre; territoires à revitaliser </a:t>
            </a:r>
          </a:p>
          <a:p>
            <a:pPr marL="360000" lvl="0" indent="-360000">
              <a:spcBef>
                <a:spcPts val="600"/>
              </a:spcBef>
              <a:buFont typeface="Arial" pitchFamily="34" charset="0"/>
              <a:buChar char="•"/>
            </a:pPr>
            <a:r>
              <a:rPr lang="fr-CA" sz="2400" dirty="0"/>
              <a:t>Agir en </a:t>
            </a:r>
            <a:r>
              <a:rPr lang="fr-CA" sz="2400" u="sng" dirty="0"/>
              <a:t>synergie</a:t>
            </a:r>
            <a:r>
              <a:rPr lang="fr-CA" sz="2400" dirty="0"/>
              <a:t> : capacité d’action des collectivités; cohérence et célérité d’action du gouvernement; action conjointe autour des priorités des collectivités</a:t>
            </a:r>
          </a:p>
          <a:p>
            <a:pPr marL="360000" lvl="0" indent="-360000">
              <a:spcBef>
                <a:spcPts val="600"/>
              </a:spcBef>
              <a:buFont typeface="Arial" pitchFamily="34" charset="0"/>
              <a:buChar char="•"/>
            </a:pPr>
            <a:r>
              <a:rPr lang="fr-CA" sz="2400" dirty="0"/>
              <a:t>Défis propres à la région de </a:t>
            </a:r>
            <a:r>
              <a:rPr lang="fr-CA" sz="2400" u="sng" dirty="0"/>
              <a:t>Montréal</a:t>
            </a:r>
            <a:r>
              <a:rPr lang="fr-CA" sz="2400" dirty="0"/>
              <a:t> : action gouvernementale concertée à l’échelle métropolitaine; aménagement métropolitain durable; instances territoriales mieux articulées </a:t>
            </a:r>
          </a:p>
        </p:txBody>
      </p:sp>
      <p:sp>
        <p:nvSpPr>
          <p:cNvPr id="8" name="Titre 6"/>
          <p:cNvSpPr>
            <a:spLocks noGrp="1"/>
          </p:cNvSpPr>
          <p:nvPr>
            <p:ph type="title"/>
          </p:nvPr>
        </p:nvSpPr>
        <p:spPr>
          <a:xfrm>
            <a:off x="457200" y="274638"/>
            <a:ext cx="8229600" cy="1143000"/>
          </a:xfrm>
        </p:spPr>
        <p:txBody>
          <a:bodyPr>
            <a:noAutofit/>
          </a:bodyPr>
          <a:lstStyle/>
          <a:p>
            <a:r>
              <a:rPr lang="fr-CA" sz="3600" b="1" dirty="0"/>
              <a:t>LA STRATÉGIE 2011-2016 (3 de 5)</a:t>
            </a:r>
            <a:br>
              <a:rPr lang="fr-CA" sz="3600" b="1" dirty="0"/>
            </a:br>
            <a:endParaRPr lang="fr-CA" sz="3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16415055-94EF-4DDD-8DB2-06DD37CFD80E}" type="slidenum">
              <a:rPr lang="fr-CA" smtClean="0"/>
              <a:pPr/>
              <a:t>6</a:t>
            </a:fld>
            <a:endParaRPr lang="fr-CA" dirty="0"/>
          </a:p>
        </p:txBody>
      </p:sp>
      <p:sp>
        <p:nvSpPr>
          <p:cNvPr id="5" name="Espace réservé du pied de page 4"/>
          <p:cNvSpPr>
            <a:spLocks noGrp="1"/>
          </p:cNvSpPr>
          <p:nvPr>
            <p:ph type="ftr" sz="quarter" idx="11"/>
          </p:nvPr>
        </p:nvSpPr>
        <p:spPr/>
        <p:txBody>
          <a:bodyPr/>
          <a:lstStyle/>
          <a:p>
            <a:r>
              <a:rPr lang="fr-CA"/>
              <a:t>© Coop La Clé, Victoriaville - 2012</a:t>
            </a:r>
            <a:endParaRPr lang="fr-CA" dirty="0"/>
          </a:p>
        </p:txBody>
      </p:sp>
      <p:sp>
        <p:nvSpPr>
          <p:cNvPr id="10" name="Rectangle 9"/>
          <p:cNvSpPr/>
          <p:nvPr/>
        </p:nvSpPr>
        <p:spPr>
          <a:xfrm>
            <a:off x="468464" y="1196752"/>
            <a:ext cx="8280000" cy="2831544"/>
          </a:xfrm>
          <a:prstGeom prst="rect">
            <a:avLst/>
          </a:prstGeom>
        </p:spPr>
        <p:txBody>
          <a:bodyPr>
            <a:spAutoFit/>
          </a:bodyPr>
          <a:lstStyle/>
          <a:p>
            <a:r>
              <a:rPr lang="fr-CA" sz="2400" dirty="0"/>
              <a:t>CHAPITRE 4. ORIENTATIONS  (suite)</a:t>
            </a:r>
          </a:p>
          <a:p>
            <a:pPr marL="360000" lvl="0" indent="-360000">
              <a:spcBef>
                <a:spcPts val="600"/>
              </a:spcBef>
              <a:buFont typeface="Arial" pitchFamily="34" charset="0"/>
              <a:buChar char="•"/>
            </a:pPr>
            <a:r>
              <a:rPr lang="fr-CA" sz="2400" dirty="0"/>
              <a:t>Bien que l’Annexe 1 présente les actions prévues pour la mise en œuvre de cette Stratégie, c’est dans le document d’accompagnement que l’on retrouve les objectifs poursuivis pour chacune des orientations ainsi que le détail de chacune des actions</a:t>
            </a:r>
          </a:p>
          <a:p>
            <a:pPr marL="360000" lvl="0" indent="-360000">
              <a:spcBef>
                <a:spcPts val="600"/>
              </a:spcBef>
              <a:buFont typeface="Arial" pitchFamily="34" charset="0"/>
              <a:buChar char="•"/>
            </a:pPr>
            <a:endParaRPr lang="fr-CA" sz="2400" dirty="0"/>
          </a:p>
        </p:txBody>
      </p:sp>
      <p:sp>
        <p:nvSpPr>
          <p:cNvPr id="8" name="Titre 6"/>
          <p:cNvSpPr>
            <a:spLocks noGrp="1"/>
          </p:cNvSpPr>
          <p:nvPr>
            <p:ph type="title"/>
          </p:nvPr>
        </p:nvSpPr>
        <p:spPr>
          <a:xfrm>
            <a:off x="457200" y="274638"/>
            <a:ext cx="8229600" cy="1143000"/>
          </a:xfrm>
        </p:spPr>
        <p:txBody>
          <a:bodyPr>
            <a:noAutofit/>
          </a:bodyPr>
          <a:lstStyle/>
          <a:p>
            <a:r>
              <a:rPr lang="fr-CA" sz="3600" b="1" dirty="0"/>
              <a:t>LA STRATÉGIE 2011-2016 (4 de 5)</a:t>
            </a:r>
            <a:br>
              <a:rPr lang="fr-CA" sz="3600" b="1" dirty="0"/>
            </a:br>
            <a:endParaRPr lang="fr-CA" sz="3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16415055-94EF-4DDD-8DB2-06DD37CFD80E}" type="slidenum">
              <a:rPr lang="fr-CA" smtClean="0"/>
              <a:pPr/>
              <a:t>7</a:t>
            </a:fld>
            <a:endParaRPr lang="fr-CA" dirty="0"/>
          </a:p>
        </p:txBody>
      </p:sp>
      <p:sp>
        <p:nvSpPr>
          <p:cNvPr id="5" name="Espace réservé du pied de page 4"/>
          <p:cNvSpPr>
            <a:spLocks noGrp="1"/>
          </p:cNvSpPr>
          <p:nvPr>
            <p:ph type="ftr" sz="quarter" idx="11"/>
          </p:nvPr>
        </p:nvSpPr>
        <p:spPr/>
        <p:txBody>
          <a:bodyPr/>
          <a:lstStyle/>
          <a:p>
            <a:r>
              <a:rPr lang="fr-CA"/>
              <a:t>© Coop La Clé, Victoriaville - 2012</a:t>
            </a:r>
            <a:endParaRPr lang="fr-CA" dirty="0"/>
          </a:p>
        </p:txBody>
      </p:sp>
      <p:sp>
        <p:nvSpPr>
          <p:cNvPr id="10" name="Rectangle 9"/>
          <p:cNvSpPr/>
          <p:nvPr/>
        </p:nvSpPr>
        <p:spPr>
          <a:xfrm>
            <a:off x="324368" y="1196752"/>
            <a:ext cx="8712000" cy="5393784"/>
          </a:xfrm>
          <a:prstGeom prst="rect">
            <a:avLst/>
          </a:prstGeom>
        </p:spPr>
        <p:txBody>
          <a:bodyPr>
            <a:spAutoFit/>
          </a:bodyPr>
          <a:lstStyle/>
          <a:p>
            <a:r>
              <a:rPr lang="fr-CA" sz="2400" dirty="0"/>
              <a:t>CHAPITRE 5. GOUVERNANCE ET MISE EN ŒUVRE</a:t>
            </a:r>
          </a:p>
          <a:p>
            <a:pPr marL="360000" lvl="0" indent="-360000">
              <a:spcBef>
                <a:spcPts val="600"/>
              </a:spcBef>
              <a:buFont typeface="Arial" pitchFamily="34" charset="0"/>
              <a:buChar char="•"/>
            </a:pPr>
            <a:r>
              <a:rPr lang="fr-CA" sz="2400" dirty="0"/>
              <a:t>La gouvernance : indicateurs de suivi; mécanismes de coordination; reddition de comptes</a:t>
            </a:r>
          </a:p>
          <a:p>
            <a:pPr marL="360000" lvl="0" indent="-360000">
              <a:spcBef>
                <a:spcPts val="600"/>
              </a:spcBef>
              <a:buFont typeface="Arial" pitchFamily="34" charset="0"/>
              <a:buChar char="•"/>
            </a:pPr>
            <a:r>
              <a:rPr lang="fr-CA" sz="2400" dirty="0"/>
              <a:t>La mise en œuvre</a:t>
            </a:r>
          </a:p>
          <a:p>
            <a:r>
              <a:rPr lang="fr-CA" sz="2400" dirty="0"/>
              <a:t> </a:t>
            </a:r>
          </a:p>
          <a:p>
            <a:r>
              <a:rPr lang="fr-CA" sz="2400" dirty="0"/>
              <a:t>CONCLUSION</a:t>
            </a:r>
          </a:p>
          <a:p>
            <a:r>
              <a:rPr lang="fr-CA" sz="2400" dirty="0"/>
              <a:t> </a:t>
            </a:r>
          </a:p>
          <a:p>
            <a:pPr marL="1476000" indent="-1476000">
              <a:spcBef>
                <a:spcPts val="900"/>
              </a:spcBef>
            </a:pPr>
            <a:r>
              <a:rPr lang="fr-CA" sz="2400" dirty="0"/>
              <a:t>ANNEXE 1 : Liste des actions prévues dans le document accompagnant </a:t>
            </a:r>
          </a:p>
          <a:p>
            <a:pPr marL="1440000" indent="-1440000">
              <a:spcBef>
                <a:spcPts val="900"/>
              </a:spcBef>
            </a:pPr>
            <a:r>
              <a:rPr lang="fr-CA" sz="2400" dirty="0"/>
              <a:t>ANNEXE 2 : Courants historiques de l’occupation des territoires </a:t>
            </a:r>
          </a:p>
          <a:p>
            <a:pPr marL="1440000" indent="-1440000">
              <a:spcBef>
                <a:spcPts val="900"/>
              </a:spcBef>
            </a:pPr>
            <a:r>
              <a:rPr lang="fr-CA" sz="2400" dirty="0"/>
              <a:t>ANNEXE 3 : Bilan et perspectives démographiques </a:t>
            </a:r>
          </a:p>
          <a:p>
            <a:r>
              <a:rPr lang="fr-CA" sz="2400" dirty="0"/>
              <a:t> </a:t>
            </a:r>
          </a:p>
          <a:p>
            <a:pPr algn="ctr"/>
            <a:endParaRPr lang="fr-CA" sz="2400" dirty="0"/>
          </a:p>
        </p:txBody>
      </p:sp>
      <p:sp>
        <p:nvSpPr>
          <p:cNvPr id="8" name="Titre 6"/>
          <p:cNvSpPr>
            <a:spLocks noGrp="1"/>
          </p:cNvSpPr>
          <p:nvPr>
            <p:ph type="title"/>
          </p:nvPr>
        </p:nvSpPr>
        <p:spPr>
          <a:xfrm>
            <a:off x="457200" y="274638"/>
            <a:ext cx="8229600" cy="1143000"/>
          </a:xfrm>
        </p:spPr>
        <p:txBody>
          <a:bodyPr>
            <a:noAutofit/>
          </a:bodyPr>
          <a:lstStyle/>
          <a:p>
            <a:r>
              <a:rPr lang="fr-CA" sz="3600" b="1" dirty="0"/>
              <a:t>LA STRATÉGIE 2011-2016 (5 de 5)</a:t>
            </a:r>
            <a:br>
              <a:rPr lang="fr-CA" sz="3600" b="1" dirty="0"/>
            </a:br>
            <a:endParaRPr lang="fr-CA" sz="3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16415055-94EF-4DDD-8DB2-06DD37CFD80E}" type="slidenum">
              <a:rPr lang="fr-CA" smtClean="0"/>
              <a:pPr/>
              <a:t>8</a:t>
            </a:fld>
            <a:endParaRPr lang="fr-CA" dirty="0"/>
          </a:p>
        </p:txBody>
      </p:sp>
      <p:sp>
        <p:nvSpPr>
          <p:cNvPr id="3" name="Espace réservé du pied de page 2"/>
          <p:cNvSpPr>
            <a:spLocks noGrp="1"/>
          </p:cNvSpPr>
          <p:nvPr>
            <p:ph type="ftr" sz="quarter" idx="11"/>
          </p:nvPr>
        </p:nvSpPr>
        <p:spPr/>
        <p:txBody>
          <a:bodyPr/>
          <a:lstStyle/>
          <a:p>
            <a:r>
              <a:rPr lang="fr-CA"/>
              <a:t>© Coop La Clé, Victoriaville - 2012</a:t>
            </a:r>
            <a:endParaRPr lang="fr-CA" dirty="0"/>
          </a:p>
        </p:txBody>
      </p:sp>
      <p:pic>
        <p:nvPicPr>
          <p:cNvPr id="232450" name="Picture 2"/>
          <p:cNvPicPr>
            <a:picLocks noChangeAspect="1" noChangeArrowheads="1"/>
          </p:cNvPicPr>
          <p:nvPr/>
        </p:nvPicPr>
        <p:blipFill>
          <a:blip r:embed="rId2" cstate="print"/>
          <a:srcRect l="30090" t="25647" r="27559" b="10799"/>
          <a:stretch>
            <a:fillRect/>
          </a:stretch>
        </p:blipFill>
        <p:spPr bwMode="auto">
          <a:xfrm>
            <a:off x="1763688" y="908720"/>
            <a:ext cx="5757444" cy="5400000"/>
          </a:xfrm>
          <a:prstGeom prst="rect">
            <a:avLst/>
          </a:prstGeom>
          <a:noFill/>
          <a:ln w="9525">
            <a:noFill/>
            <a:miter lim="800000"/>
            <a:headEnd/>
            <a:tailEnd/>
          </a:ln>
        </p:spPr>
      </p:pic>
      <p:sp>
        <p:nvSpPr>
          <p:cNvPr id="7" name="Titre 6"/>
          <p:cNvSpPr txBox="1">
            <a:spLocks/>
          </p:cNvSpPr>
          <p:nvPr/>
        </p:nvSpPr>
        <p:spPr>
          <a:xfrm>
            <a:off x="457200" y="274638"/>
            <a:ext cx="8229600" cy="114300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CA" sz="2800" b="1" i="0" u="none" strike="noStrike" kern="1200" cap="none" spc="0" normalizeH="0" baseline="0" noProof="0" dirty="0">
                <a:ln>
                  <a:noFill/>
                </a:ln>
                <a:solidFill>
                  <a:schemeClr val="tx1"/>
                </a:solidFill>
                <a:effectLst/>
                <a:uLnTx/>
                <a:uFillTx/>
                <a:latin typeface="+mj-lt"/>
                <a:ea typeface="+mj-ea"/>
                <a:cs typeface="+mj-cs"/>
              </a:rPr>
              <a:t>LA DYNAMIQUE DE LA STRATÉGIE</a:t>
            </a:r>
            <a:endParaRPr kumimoji="0" lang="fr-CA" sz="28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16415055-94EF-4DDD-8DB2-06DD37CFD80E}" type="slidenum">
              <a:rPr lang="fr-CA" smtClean="0"/>
              <a:pPr/>
              <a:t>9</a:t>
            </a:fld>
            <a:endParaRPr lang="fr-CA" dirty="0"/>
          </a:p>
        </p:txBody>
      </p:sp>
      <p:sp>
        <p:nvSpPr>
          <p:cNvPr id="3" name="Espace réservé du pied de page 2"/>
          <p:cNvSpPr>
            <a:spLocks noGrp="1"/>
          </p:cNvSpPr>
          <p:nvPr>
            <p:ph type="ftr" sz="quarter" idx="11"/>
          </p:nvPr>
        </p:nvSpPr>
        <p:spPr/>
        <p:txBody>
          <a:bodyPr/>
          <a:lstStyle/>
          <a:p>
            <a:r>
              <a:rPr lang="fr-CA"/>
              <a:t>© Coop La Clé, Victoriaville - 2012</a:t>
            </a:r>
            <a:endParaRPr lang="fr-CA" dirty="0"/>
          </a:p>
        </p:txBody>
      </p:sp>
      <p:sp>
        <p:nvSpPr>
          <p:cNvPr id="7" name="Titre 6"/>
          <p:cNvSpPr txBox="1">
            <a:spLocks/>
          </p:cNvSpPr>
          <p:nvPr/>
        </p:nvSpPr>
        <p:spPr>
          <a:xfrm>
            <a:off x="457200" y="274638"/>
            <a:ext cx="8229600" cy="114300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fr-CA" sz="2800" b="1" dirty="0">
                <a:latin typeface="+mj-lt"/>
                <a:ea typeface="+mj-ea"/>
                <a:cs typeface="+mj-cs"/>
              </a:rPr>
              <a:t>ÉLÉMENTS CLÉS DE </a:t>
            </a:r>
            <a:r>
              <a:rPr kumimoji="0" lang="fr-CA" sz="2800" b="1" i="0" u="none" strike="noStrike" kern="1200" cap="none" spc="0" normalizeH="0" baseline="0" noProof="0" dirty="0">
                <a:ln>
                  <a:noFill/>
                </a:ln>
                <a:solidFill>
                  <a:schemeClr val="tx1"/>
                </a:solidFill>
                <a:effectLst/>
                <a:uLnTx/>
                <a:uFillTx/>
                <a:latin typeface="+mj-lt"/>
                <a:ea typeface="+mj-ea"/>
                <a:cs typeface="+mj-cs"/>
              </a:rPr>
              <a:t>LA DYNAMIQUE DE LA STRATÉGIE</a:t>
            </a:r>
            <a:br>
              <a:rPr kumimoji="0" lang="fr-CA" sz="2800" b="1" i="0" u="none" strike="noStrike" kern="1200" cap="none" spc="0" normalizeH="0" baseline="0" noProof="0" dirty="0">
                <a:ln>
                  <a:noFill/>
                </a:ln>
                <a:solidFill>
                  <a:schemeClr val="tx1"/>
                </a:solidFill>
                <a:effectLst/>
                <a:uLnTx/>
                <a:uFillTx/>
                <a:latin typeface="+mj-lt"/>
                <a:ea typeface="+mj-ea"/>
                <a:cs typeface="+mj-cs"/>
              </a:rPr>
            </a:br>
            <a:r>
              <a:rPr kumimoji="0" lang="fr-CA" sz="2800" b="1" i="0" u="none" strike="noStrike" kern="1200" cap="none" spc="0" normalizeH="0" baseline="0" noProof="0" dirty="0">
                <a:ln>
                  <a:noFill/>
                </a:ln>
                <a:solidFill>
                  <a:schemeClr val="tx1"/>
                </a:solidFill>
                <a:effectLst/>
                <a:uLnTx/>
                <a:uFillTx/>
                <a:latin typeface="+mj-lt"/>
                <a:ea typeface="+mj-ea"/>
                <a:cs typeface="+mj-cs"/>
              </a:rPr>
              <a:t> (par la suite nommés « pôles d’intervention »)</a:t>
            </a:r>
            <a:endParaRPr kumimoji="0" lang="fr-CA" sz="2800" b="0" i="0" u="none" strike="noStrike" kern="1200" cap="none" spc="0" normalizeH="0" baseline="0" noProof="0" dirty="0">
              <a:ln>
                <a:noFill/>
              </a:ln>
              <a:solidFill>
                <a:schemeClr val="tx1"/>
              </a:solidFill>
              <a:effectLst/>
              <a:uLnTx/>
              <a:uFillTx/>
              <a:latin typeface="+mj-lt"/>
              <a:ea typeface="+mj-ea"/>
              <a:cs typeface="+mj-cs"/>
            </a:endParaRPr>
          </a:p>
        </p:txBody>
      </p:sp>
      <p:sp>
        <p:nvSpPr>
          <p:cNvPr id="9" name="Rectangle à coins arrondis 8"/>
          <p:cNvSpPr/>
          <p:nvPr/>
        </p:nvSpPr>
        <p:spPr>
          <a:xfrm>
            <a:off x="467544" y="1341072"/>
            <a:ext cx="3888000" cy="2736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pPr>
            <a:r>
              <a:rPr lang="fr-CA" sz="1600" b="1" cap="all" dirty="0"/>
              <a:t>L’action des collectivités</a:t>
            </a:r>
            <a:endParaRPr lang="fr-CA" sz="1600" dirty="0"/>
          </a:p>
          <a:p>
            <a:pPr algn="ctr">
              <a:spcBef>
                <a:spcPts val="600"/>
              </a:spcBef>
            </a:pPr>
            <a:r>
              <a:rPr lang="fr-CA" sz="1600" dirty="0"/>
              <a:t>Des </a:t>
            </a:r>
            <a:r>
              <a:rPr lang="fr-CA" sz="1600" u="sng" dirty="0"/>
              <a:t>initiatives</a:t>
            </a:r>
            <a:r>
              <a:rPr lang="fr-CA" sz="1600" dirty="0"/>
              <a:t> avec les plans d’urbanisme, les schémas d’aménagement et de développement, les plans quinquennaux des CRÉ, les programmes administrés localement ou régionalement</a:t>
            </a:r>
          </a:p>
          <a:p>
            <a:pPr algn="ctr">
              <a:spcBef>
                <a:spcPts val="600"/>
              </a:spcBef>
            </a:pPr>
            <a:r>
              <a:rPr lang="fr-CA" sz="1600" u="sng" dirty="0"/>
              <a:t>Soutien à la mobilisation </a:t>
            </a:r>
            <a:r>
              <a:rPr lang="fr-CA" sz="1600" dirty="0"/>
              <a:t>de la part des partenaires du gouvernement (FQM, UMQ, SRQ, CRÉ …)</a:t>
            </a:r>
          </a:p>
        </p:txBody>
      </p:sp>
      <p:sp>
        <p:nvSpPr>
          <p:cNvPr id="10" name="Rectangle à coins arrondis 9"/>
          <p:cNvSpPr/>
          <p:nvPr/>
        </p:nvSpPr>
        <p:spPr>
          <a:xfrm>
            <a:off x="4932040" y="1341072"/>
            <a:ext cx="3744416" cy="2736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900"/>
              </a:spcBef>
            </a:pPr>
            <a:r>
              <a:rPr lang="fr-CA" sz="1600" b="1" cap="all" dirty="0"/>
              <a:t>L’action gouvernementale</a:t>
            </a:r>
            <a:endParaRPr lang="fr-CA" sz="1600" dirty="0"/>
          </a:p>
          <a:p>
            <a:pPr algn="ctr">
              <a:spcBef>
                <a:spcPts val="600"/>
              </a:spcBef>
            </a:pPr>
            <a:r>
              <a:rPr lang="fr-CA" sz="1600" dirty="0"/>
              <a:t>Actions gouvernementales 2011-2013</a:t>
            </a:r>
          </a:p>
          <a:p>
            <a:pPr algn="ctr">
              <a:spcBef>
                <a:spcPts val="600"/>
              </a:spcBef>
            </a:pPr>
            <a:r>
              <a:rPr lang="fr-CA" sz="1600" dirty="0"/>
              <a:t>Loi-cadre</a:t>
            </a:r>
          </a:p>
          <a:p>
            <a:pPr algn="ctr">
              <a:spcBef>
                <a:spcPts val="600"/>
              </a:spcBef>
            </a:pPr>
            <a:r>
              <a:rPr lang="fr-CA" sz="1600" dirty="0"/>
              <a:t>Planifications ministérielles 2013 et +</a:t>
            </a:r>
          </a:p>
          <a:p>
            <a:pPr algn="ctr">
              <a:spcBef>
                <a:spcPts val="600"/>
              </a:spcBef>
            </a:pPr>
            <a:r>
              <a:rPr lang="fr-CA" sz="1600" dirty="0"/>
              <a:t>Efforts de régionalisation et de délégation convenus avec les instances territoriales</a:t>
            </a:r>
          </a:p>
          <a:p>
            <a:pPr algn="ctr">
              <a:spcBef>
                <a:spcPts val="600"/>
              </a:spcBef>
            </a:pPr>
            <a:r>
              <a:rPr lang="fr-CA" sz="1600" dirty="0"/>
              <a:t>Modulation</a:t>
            </a:r>
          </a:p>
          <a:p>
            <a:pPr algn="ctr">
              <a:spcBef>
                <a:spcPts val="600"/>
              </a:spcBef>
            </a:pPr>
            <a:endParaRPr lang="fr-CA" sz="1600" dirty="0"/>
          </a:p>
        </p:txBody>
      </p:sp>
      <p:sp>
        <p:nvSpPr>
          <p:cNvPr id="11" name="Rectangle à coins arrondis 10"/>
          <p:cNvSpPr/>
          <p:nvPr/>
        </p:nvSpPr>
        <p:spPr>
          <a:xfrm>
            <a:off x="467544" y="4382052"/>
            <a:ext cx="8208000" cy="97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900"/>
              </a:spcBef>
            </a:pPr>
            <a:r>
              <a:rPr lang="fr-CA" sz="1600" b="1" cap="all" dirty="0"/>
              <a:t>L’action conjointe</a:t>
            </a:r>
            <a:endParaRPr lang="fr-CA" sz="1600" dirty="0"/>
          </a:p>
          <a:p>
            <a:pPr algn="ctr">
              <a:spcBef>
                <a:spcPts val="900"/>
              </a:spcBef>
            </a:pPr>
            <a:r>
              <a:rPr lang="fr-CA" sz="1600" dirty="0"/>
              <a:t>Le </a:t>
            </a:r>
            <a:r>
              <a:rPr lang="fr-CA" sz="1600" u="sng" dirty="0"/>
              <a:t>contrat de territoire </a:t>
            </a:r>
            <a:r>
              <a:rPr lang="fr-CA" sz="1600" dirty="0"/>
              <a:t>permet, au besoin, de prendre en charge des projets structurants issus des milieux, y associant le gouvernement</a:t>
            </a:r>
          </a:p>
        </p:txBody>
      </p:sp>
      <p:sp>
        <p:nvSpPr>
          <p:cNvPr id="12" name="Rectangle à coins arrondis 11"/>
          <p:cNvSpPr/>
          <p:nvPr/>
        </p:nvSpPr>
        <p:spPr>
          <a:xfrm>
            <a:off x="467544" y="5769320"/>
            <a:ext cx="8208000" cy="540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1600" b="1" cap="all" dirty="0"/>
              <a:t>Des actions particulières pour la région métropolitaine de Montréal</a:t>
            </a:r>
            <a:endParaRPr lang="fr-CA" sz="1600" dirty="0"/>
          </a:p>
        </p:txBody>
      </p:sp>
      <p:sp>
        <p:nvSpPr>
          <p:cNvPr id="16" name="ZoneTexte 15"/>
          <p:cNvSpPr txBox="1"/>
          <p:nvPr/>
        </p:nvSpPr>
        <p:spPr>
          <a:xfrm>
            <a:off x="4355976" y="5282044"/>
            <a:ext cx="364202" cy="523220"/>
          </a:xfrm>
          <a:prstGeom prst="rect">
            <a:avLst/>
          </a:prstGeom>
          <a:noFill/>
        </p:spPr>
        <p:txBody>
          <a:bodyPr wrap="none" rtlCol="0">
            <a:spAutoFit/>
          </a:bodyPr>
          <a:lstStyle/>
          <a:p>
            <a:r>
              <a:rPr lang="fr-CA" sz="2800" b="1" dirty="0">
                <a:latin typeface="Calibri"/>
              </a:rPr>
              <a:t>+</a:t>
            </a:r>
            <a:endParaRPr lang="fr-CA" sz="2800" b="1"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9"/>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3630</TotalTime>
  <Words>1630</Words>
  <Application>Microsoft Office PowerPoint</Application>
  <PresentationFormat>Affichage à l'écran (4:3)</PresentationFormat>
  <Paragraphs>149</Paragraphs>
  <Slides>17</Slides>
  <Notes>7</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17</vt:i4>
      </vt:variant>
    </vt:vector>
  </HeadingPairs>
  <TitlesOfParts>
    <vt:vector size="23" baseType="lpstr">
      <vt:lpstr>Arial</vt:lpstr>
      <vt:lpstr>Calibri</vt:lpstr>
      <vt:lpstr>Courier New</vt:lpstr>
      <vt:lpstr>Verdana</vt:lpstr>
      <vt:lpstr>Wingdings</vt:lpstr>
      <vt:lpstr>Thème Office</vt:lpstr>
      <vt:lpstr>MAMROT : STRATÉGIE POUR ASSURER L’OCCUPATION ET LA VITALITÉ DES TERRITOIRES 2011-2016</vt:lpstr>
      <vt:lpstr>LES TROIS « ÉTAPES » DE MISE EN ŒUVRE DE LA STRATÉGIE</vt:lpstr>
      <vt:lpstr>LA STRATÉGIE 2011-2016 (1 de 4) </vt:lpstr>
      <vt:lpstr>LA STRATÉGIE 2011-2016 (2 de 4) </vt:lpstr>
      <vt:lpstr>LA STRATÉGIE 2011-2016 (3 de 5) </vt:lpstr>
      <vt:lpstr>LA STRATÉGIE 2011-2016 (4 de 5) </vt:lpstr>
      <vt:lpstr>LA STRATÉGIE 2011-2016 (5 de 5)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COMMUNAUTÉ COMPÉTENTE :  RÉSILIENTE ET EMPOWERED</dc:title>
  <dc:creator>Bill</dc:creator>
  <cp:lastModifiedBy>Joël Nadeau</cp:lastModifiedBy>
  <cp:revision>235</cp:revision>
  <dcterms:created xsi:type="dcterms:W3CDTF">2010-07-07T11:44:47Z</dcterms:created>
  <dcterms:modified xsi:type="dcterms:W3CDTF">2020-08-17T20:02:04Z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