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8" r:id="rId3"/>
    <p:sldId id="434" r:id="rId4"/>
    <p:sldId id="390" r:id="rId5"/>
    <p:sldId id="330" r:id="rId6"/>
    <p:sldId id="332" r:id="rId7"/>
    <p:sldId id="415" r:id="rId8"/>
    <p:sldId id="435" r:id="rId9"/>
    <p:sldId id="413" r:id="rId10"/>
    <p:sldId id="416" r:id="rId11"/>
    <p:sldId id="333" r:id="rId12"/>
    <p:sldId id="420" r:id="rId13"/>
    <p:sldId id="421" r:id="rId14"/>
    <p:sldId id="433" r:id="rId15"/>
    <p:sldId id="436" r:id="rId16"/>
    <p:sldId id="426" r:id="rId17"/>
    <p:sldId id="427" r:id="rId18"/>
    <p:sldId id="429" r:id="rId19"/>
    <p:sldId id="335" r:id="rId20"/>
    <p:sldId id="336" r:id="rId2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74" autoAdjust="0"/>
  </p:normalViewPr>
  <p:slideViewPr>
    <p:cSldViewPr>
      <p:cViewPr varScale="1">
        <p:scale>
          <a:sx n="73" d="100"/>
          <a:sy n="73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93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C3939-7F74-42C4-9DD0-B6485081FB6E}" type="datetimeFigureOut">
              <a:rPr lang="fr-CA" smtClean="0"/>
              <a:pPr/>
              <a:t>2020-08-17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1F1DB-BE82-45CA-94D6-7BBA113E1D80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4299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FE11C-BC1F-4D8D-840C-CE33D43EF952}" type="datetimeFigureOut">
              <a:rPr lang="fr-CA" smtClean="0"/>
              <a:pPr/>
              <a:t>2020-08-17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3C1C-AE1D-49B6-B74C-2D22D082F690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36210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2</a:t>
            </a:fld>
            <a:endParaRPr lang="fr-FR" dirty="0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11</a:t>
            </a:fld>
            <a:endParaRPr lang="fr-C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12</a:t>
            </a:fld>
            <a:endParaRPr lang="fr-CA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13</a:t>
            </a:fld>
            <a:endParaRPr lang="fr-CA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14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15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3</a:t>
            </a:fld>
            <a:endParaRPr lang="fr-FR" dirty="0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ACBC5F-4F28-41C6-BFCA-921070637753}" type="slidenum">
              <a:rPr lang="fr-FR"/>
              <a:pPr/>
              <a:t>4</a:t>
            </a:fld>
            <a:endParaRPr lang="fr-FR"/>
          </a:p>
        </p:txBody>
      </p:sp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fr-CA" dirty="0"/>
              <a:t>implique :</a:t>
            </a:r>
            <a:br>
              <a:rPr lang="fr-CA" dirty="0"/>
            </a:br>
            <a:r>
              <a:rPr lang="fr-CA" dirty="0"/>
              <a:t>- moins de certitude </a:t>
            </a:r>
            <a:r>
              <a:rPr lang="fr-CA" dirty="0">
                <a:cs typeface="Arial" charset="0"/>
              </a:rPr>
              <a:t>→ </a:t>
            </a:r>
            <a:r>
              <a:rPr lang="fr-CA" dirty="0"/>
              <a:t>persuasion</a:t>
            </a:r>
            <a:br>
              <a:rPr lang="fr-CA" dirty="0"/>
            </a:br>
            <a:r>
              <a:rPr lang="fr-CA" dirty="0"/>
              <a:t>- partage de l’information et du pouvoir :</a:t>
            </a:r>
            <a:br>
              <a:rPr lang="fr-CA" dirty="0"/>
            </a:br>
            <a:r>
              <a:rPr lang="fr-CA" dirty="0"/>
              <a:t>  participation aux décision</a:t>
            </a:r>
          </a:p>
          <a:p>
            <a:endParaRPr lang="fr-F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5</a:t>
            </a:fld>
            <a:endParaRPr lang="fr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6</a:t>
            </a:fld>
            <a:endParaRPr lang="fr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7</a:t>
            </a:fld>
            <a:endParaRPr lang="fr-CA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8</a:t>
            </a:fld>
            <a:endParaRPr lang="fr-CA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9</a:t>
            </a:fld>
            <a:endParaRPr lang="fr-CA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33C1C-AE1D-49B6-B74C-2D22D082F690}" type="slidenum">
              <a:rPr lang="fr-CA" smtClean="0"/>
              <a:pPr/>
              <a:t>10</a:t>
            </a:fld>
            <a:endParaRPr lang="fr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 La Clé, Victoriaville - 2011</a:t>
            </a:r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E2273F2D-BAF0-4955-B33D-FFBFE5CAE90A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pPr lvl="0"/>
            <a:endParaRPr lang="fr-CA" noProof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E180D-A8BC-426F-AA61-1EA5029E08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 La Clé, Victoriaville - 2011</a:t>
            </a:r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2895600" cy="365125"/>
          </a:xfrm>
        </p:spPr>
        <p:txBody>
          <a:bodyPr/>
          <a:lstStyle>
            <a:lvl1pPr algn="l">
              <a:defRPr b="1"/>
            </a:lvl1pPr>
          </a:lstStyle>
          <a:p>
            <a:r>
              <a:rPr lang="fr-CA"/>
              <a:t>© Coop La Clé, Victoriaville - 2011</a:t>
            </a:r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6754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15055-94EF-4DDD-8DB2-06DD37CFD80E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815975"/>
            <a:ext cx="8226425" cy="205740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fr-CA" sz="4000" b="1" dirty="0"/>
              <a:t>LE POUVOIR D’AGIR DES PERSONNES EN SITUATION DE PRÉCARITÉ</a:t>
            </a:r>
            <a:endParaRPr lang="fr-FR" sz="4000" b="1" dirty="0"/>
          </a:p>
        </p:txBody>
      </p:sp>
      <p:pic>
        <p:nvPicPr>
          <p:cNvPr id="5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4933" y="5589360"/>
            <a:ext cx="1269555" cy="1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1"/>
          <p:cNvSpPr>
            <a:spLocks noGrp="1" noChangeArrowheads="1"/>
          </p:cNvSpPr>
          <p:nvPr>
            <p:ph type="subTitle" idx="4294967295"/>
          </p:nvPr>
        </p:nvSpPr>
        <p:spPr>
          <a:xfrm>
            <a:off x="1008400" y="3140968"/>
            <a:ext cx="7164000" cy="2880000"/>
          </a:xfrm>
          <a:noFill/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Wingdings" pitchFamily="2" charset="2"/>
              <a:buNone/>
            </a:pPr>
            <a:r>
              <a:rPr lang="fr-CA" sz="4600" b="1" dirty="0"/>
              <a:t>William A. « Bill » Ninacs</a:t>
            </a:r>
            <a:endParaRPr lang="fr-CA" sz="3600" b="1" dirty="0"/>
          </a:p>
          <a:p>
            <a:pPr marL="0" indent="0" algn="ctr">
              <a:lnSpc>
                <a:spcPct val="120000"/>
              </a:lnSpc>
              <a:spcBef>
                <a:spcPts val="1800"/>
              </a:spcBef>
              <a:buNone/>
            </a:pPr>
            <a:r>
              <a:rPr lang="fr-CA" sz="3600" dirty="0"/>
              <a:t>Conférence-midi du Centre d'études et de recherches sur les transitions et l'apprentissage (CÉRTA),</a:t>
            </a:r>
            <a:br>
              <a:rPr lang="fr-CA" sz="3600" dirty="0"/>
            </a:br>
            <a:r>
              <a:rPr lang="fr-CA" sz="3600" dirty="0"/>
              <a:t>Faculté d'éducation, Université de Sherbrooke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1800"/>
              </a:spcBef>
              <a:buFont typeface="Wingdings" pitchFamily="2" charset="2"/>
              <a:buNone/>
            </a:pPr>
            <a:r>
              <a:rPr lang="fr-CA" sz="3600" dirty="0"/>
              <a:t>Sherbrooke, 18 octobre 2011</a:t>
            </a:r>
          </a:p>
        </p:txBody>
      </p:sp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CD251676-87CF-43A0-AA54-77A45F7CBB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467" y="6129360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10</a:t>
            </a:fld>
            <a:endParaRPr lang="fr-CA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 La Clé, Victoriaville - 2011</a:t>
            </a:r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4337248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11</a:t>
            </a:fld>
            <a:endParaRPr lang="fr-CA" dirty="0"/>
          </a:p>
        </p:txBody>
      </p:sp>
      <p:graphicFrame>
        <p:nvGraphicFramePr>
          <p:cNvPr id="3" name="Group 2"/>
          <p:cNvGraphicFramePr>
            <a:graphicFrameLocks/>
          </p:cNvGraphicFramePr>
          <p:nvPr/>
        </p:nvGraphicFramePr>
        <p:xfrm>
          <a:off x="683568" y="16288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rendre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 comptes · résolution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conflits · résilience · réseaux de soutien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76672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COMMUNAUTAIRE  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 La Clé, Victoriaville - 2011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12</a:t>
            </a:fld>
            <a:endParaRPr lang="fr-CA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367334" y="917848"/>
            <a:ext cx="6399212" cy="114300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FR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endParaRPr kumimoji="0" lang="fr-FR" sz="3600" b="0" i="1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27584" y="3394075"/>
          <a:ext cx="76247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48" name="Document" r:id="rId4" imgW="6123867" imgH="837552" progId="Word.Document.8">
                  <p:embed/>
                </p:oleObj>
              </mc:Choice>
              <mc:Fallback>
                <p:oleObj name="Document" r:id="rId4" imgW="6123867" imgH="837552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394075"/>
                        <a:ext cx="762476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4"/>
          <p:cNvSpPr>
            <a:spLocks noChangeAspect="1" noChangeArrowheads="1"/>
          </p:cNvSpPr>
          <p:nvPr/>
        </p:nvSpPr>
        <p:spPr bwMode="auto">
          <a:xfrm>
            <a:off x="468520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6" name="AutoShape 5"/>
          <p:cNvSpPr>
            <a:spLocks noChangeAspect="1" noChangeArrowheads="1"/>
          </p:cNvSpPr>
          <p:nvPr/>
        </p:nvSpPr>
        <p:spPr bwMode="auto">
          <a:xfrm>
            <a:off x="1465759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7" name="AutoShape 6"/>
          <p:cNvSpPr>
            <a:spLocks noChangeAspect="1" noChangeArrowheads="1"/>
          </p:cNvSpPr>
          <p:nvPr/>
        </p:nvSpPr>
        <p:spPr bwMode="auto">
          <a:xfrm rot="10800000">
            <a:off x="1232396" y="4195763"/>
            <a:ext cx="2798763" cy="714375"/>
          </a:xfrm>
          <a:prstGeom prst="curvedDownArrow">
            <a:avLst>
              <a:gd name="adj1" fmla="val 78356"/>
              <a:gd name="adj2" fmla="val 15671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8" name="AutoShape 7"/>
          <p:cNvSpPr>
            <a:spLocks noChangeAspect="1" noChangeArrowheads="1"/>
          </p:cNvSpPr>
          <p:nvPr/>
        </p:nvSpPr>
        <p:spPr bwMode="auto">
          <a:xfrm rot="10800000">
            <a:off x="4569321" y="4195763"/>
            <a:ext cx="2798763" cy="742950"/>
          </a:xfrm>
          <a:prstGeom prst="curvedDownArrow">
            <a:avLst>
              <a:gd name="adj1" fmla="val 75342"/>
              <a:gd name="adj2" fmla="val 15068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557636" y="3141588"/>
            <a:ext cx="3238500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13</a:t>
            </a:fld>
            <a:endParaRPr lang="fr-CA" dirty="0"/>
          </a:p>
        </p:txBody>
      </p:sp>
      <p:sp>
        <p:nvSpPr>
          <p:cNvPr id="4" name="Rectangle 18"/>
          <p:cNvSpPr txBox="1">
            <a:spLocks noChangeArrowheads="1"/>
          </p:cNvSpPr>
          <p:nvPr/>
        </p:nvSpPr>
        <p:spPr>
          <a:xfrm>
            <a:off x="251520" y="476672"/>
            <a:ext cx="8640000" cy="612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0"/>
              </a:spcBef>
              <a:defRPr/>
            </a:pPr>
            <a:r>
              <a:rPr lang="fr-FR" sz="4000" b="1" cap="all" dirty="0">
                <a:latin typeface="Calibri" pitchFamily="34" charset="0"/>
              </a:rPr>
              <a:t>Vue d’ensemble de l’</a:t>
            </a:r>
            <a:r>
              <a:rPr lang="fr-FR" sz="4000" b="1" i="1" cap="all" dirty="0">
                <a:latin typeface="Calibri" pitchFamily="34" charset="0"/>
              </a:rPr>
              <a:t>empowerment</a:t>
            </a:r>
            <a:endParaRPr kumimoji="0" lang="fr-FR" sz="40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 La Clé, Victoriaville - 2011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17241" y="1717576"/>
            <a:ext cx="77724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482278" y="2174776"/>
          <a:ext cx="1752600" cy="3429000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Group 16"/>
          <p:cNvGraphicFramePr>
            <a:graphicFrameLocks noGrp="1"/>
          </p:cNvGraphicFramePr>
          <p:nvPr/>
        </p:nvGraphicFramePr>
        <p:xfrm>
          <a:off x="6349678" y="2174776"/>
          <a:ext cx="2286000" cy="3400425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COMMUNAUTÉ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74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9" name="Group 28"/>
          <p:cNvGraphicFramePr>
            <a:graphicFrameLocks noGrp="1"/>
          </p:cNvGraphicFramePr>
          <p:nvPr/>
        </p:nvGraphicFramePr>
        <p:xfrm>
          <a:off x="2463478" y="2631976"/>
          <a:ext cx="3657600" cy="297180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empowerment</a:t>
                      </a:r>
                      <a:endParaRPr kumimoji="0" lang="fr-FR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organisationnel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7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reconnaissance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critique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64"/>
          <p:cNvGraphicFramePr>
            <a:graphicFrameLocks noGrp="1"/>
          </p:cNvGraphicFramePr>
          <p:nvPr/>
        </p:nvGraphicFramePr>
        <p:xfrm>
          <a:off x="2463478" y="2174776"/>
          <a:ext cx="3657600" cy="422275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1" name="Group 45"/>
          <p:cNvGrpSpPr>
            <a:grpSpLocks/>
          </p:cNvGrpSpPr>
          <p:nvPr/>
        </p:nvGrpSpPr>
        <p:grpSpPr bwMode="auto">
          <a:xfrm>
            <a:off x="6121078" y="3698776"/>
            <a:ext cx="228600" cy="1524000"/>
            <a:chOff x="4128" y="2400"/>
            <a:chExt cx="144" cy="960"/>
          </a:xfrm>
        </p:grpSpPr>
        <p:sp>
          <p:nvSpPr>
            <p:cNvPr id="12" name="Line 46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3" name="Line 47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4" name="Line 48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5" name="Line 49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6" name="Line 50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7" name="Line 51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grpSp>
        <p:nvGrpSpPr>
          <p:cNvPr id="18" name="Group 52"/>
          <p:cNvGrpSpPr>
            <a:grpSpLocks/>
          </p:cNvGrpSpPr>
          <p:nvPr/>
        </p:nvGrpSpPr>
        <p:grpSpPr bwMode="auto">
          <a:xfrm>
            <a:off x="2234878" y="3698776"/>
            <a:ext cx="228600" cy="1524000"/>
            <a:chOff x="4128" y="2400"/>
            <a:chExt cx="144" cy="960"/>
          </a:xfrm>
        </p:grpSpPr>
        <p:sp>
          <p:nvSpPr>
            <p:cNvPr id="19" name="Line 53"/>
            <p:cNvSpPr>
              <a:spLocks noChangeShapeType="1"/>
            </p:cNvSpPr>
            <p:nvPr/>
          </p:nvSpPr>
          <p:spPr bwMode="auto">
            <a:xfrm>
              <a:off x="4176" y="240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" name="Line 54"/>
            <p:cNvSpPr>
              <a:spLocks noChangeShapeType="1"/>
            </p:cNvSpPr>
            <p:nvPr/>
          </p:nvSpPr>
          <p:spPr bwMode="auto">
            <a:xfrm flipH="1">
              <a:off x="4128" y="2592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1" name="Line 55"/>
            <p:cNvSpPr>
              <a:spLocks noChangeShapeType="1"/>
            </p:cNvSpPr>
            <p:nvPr/>
          </p:nvSpPr>
          <p:spPr bwMode="auto">
            <a:xfrm>
              <a:off x="4176" y="2784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2" name="Line 56"/>
            <p:cNvSpPr>
              <a:spLocks noChangeShapeType="1"/>
            </p:cNvSpPr>
            <p:nvPr/>
          </p:nvSpPr>
          <p:spPr bwMode="auto">
            <a:xfrm flipH="1">
              <a:off x="4128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3" name="Line 57"/>
            <p:cNvSpPr>
              <a:spLocks noChangeShapeType="1"/>
            </p:cNvSpPr>
            <p:nvPr/>
          </p:nvSpPr>
          <p:spPr bwMode="auto">
            <a:xfrm>
              <a:off x="4176" y="3168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4" name="Line 58"/>
            <p:cNvSpPr>
              <a:spLocks noChangeShapeType="1"/>
            </p:cNvSpPr>
            <p:nvPr/>
          </p:nvSpPr>
          <p:spPr bwMode="auto">
            <a:xfrm flipH="1">
              <a:off x="4128" y="3360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25" name="AutoShape 59"/>
          <p:cNvSpPr>
            <a:spLocks noChangeAspect="1" noChangeArrowheads="1"/>
          </p:cNvSpPr>
          <p:nvPr/>
        </p:nvSpPr>
        <p:spPr bwMode="auto">
          <a:xfrm>
            <a:off x="1091878" y="1412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6" name="AutoShape 60"/>
          <p:cNvSpPr>
            <a:spLocks noChangeAspect="1" noChangeArrowheads="1"/>
          </p:cNvSpPr>
          <p:nvPr/>
        </p:nvSpPr>
        <p:spPr bwMode="auto">
          <a:xfrm>
            <a:off x="4998716" y="1412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7" name="AutoShape 61"/>
          <p:cNvSpPr>
            <a:spLocks noChangeAspect="1" noChangeArrowheads="1"/>
          </p:cNvSpPr>
          <p:nvPr/>
        </p:nvSpPr>
        <p:spPr bwMode="auto">
          <a:xfrm rot="10800000">
            <a:off x="1015678" y="5603776"/>
            <a:ext cx="2798763" cy="715963"/>
          </a:xfrm>
          <a:prstGeom prst="curvedDownArrow">
            <a:avLst>
              <a:gd name="adj1" fmla="val 78182"/>
              <a:gd name="adj2" fmla="val 15636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8" name="AutoShape 62"/>
          <p:cNvSpPr>
            <a:spLocks noChangeAspect="1" noChangeArrowheads="1"/>
          </p:cNvSpPr>
          <p:nvPr/>
        </p:nvSpPr>
        <p:spPr bwMode="auto">
          <a:xfrm rot="10800000">
            <a:off x="4846316" y="5603776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29" name="Oval 63"/>
          <p:cNvSpPr>
            <a:spLocks noChangeArrowheads="1"/>
          </p:cNvSpPr>
          <p:nvPr/>
        </p:nvSpPr>
        <p:spPr bwMode="auto">
          <a:xfrm>
            <a:off x="323528" y="1662014"/>
            <a:ext cx="43434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  <p:sp>
        <p:nvSpPr>
          <p:cNvPr id="30" name="Oval 65"/>
          <p:cNvSpPr>
            <a:spLocks noChangeArrowheads="1"/>
          </p:cNvSpPr>
          <p:nvPr/>
        </p:nvSpPr>
        <p:spPr bwMode="auto">
          <a:xfrm>
            <a:off x="4216078" y="1641376"/>
            <a:ext cx="4495800" cy="44196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1079500"/>
          </a:xfrm>
          <a:noFill/>
        </p:spPr>
        <p:txBody>
          <a:bodyPr>
            <a:noAutofit/>
          </a:bodyPr>
          <a:lstStyle/>
          <a:p>
            <a:r>
              <a:rPr lang="en-CA" sz="3600" b="1" cap="all" dirty="0">
                <a:latin typeface="Calibri" pitchFamily="34" charset="0"/>
              </a:rPr>
              <a:t>AVANTAGES </a:t>
            </a:r>
            <a:r>
              <a:rPr lang="fr-CA" sz="3600" b="1" dirty="0"/>
              <a:t>POUR LES PERSONNES EN SITUATION DE PRÉCARITÉ</a:t>
            </a:r>
            <a:endParaRPr lang="en-CA" sz="3600" b="1" cap="all" dirty="0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916832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L’approche axée sur l’</a:t>
            </a:r>
            <a:r>
              <a:rPr kumimoji="0" lang="fr-CA" sz="2800" b="0" i="1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empowerment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800" dirty="0"/>
              <a:t>augmente l’autonomie et la dignité</a:t>
            </a:r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FR" sz="2800" dirty="0"/>
              <a:t>aide à franchir les barrières psychologiques de la stigmatisation et de la culpabilisation</a:t>
            </a:r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contribue au développement d’une certaine résistance à ce qui est imposé par d’autres</a:t>
            </a:r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favorise l'effort soutenu à long terme (</a:t>
            </a:r>
            <a:r>
              <a:rPr kumimoji="0" lang="fr-FR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pérennité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indent="-342900">
              <a:spcBef>
                <a:spcPts val="900"/>
              </a:spcBef>
              <a:buFont typeface="Arial" pitchFamily="34" charset="0"/>
              <a:buChar char="•"/>
              <a:defRPr/>
            </a:pPr>
            <a:r>
              <a:rPr lang="fr-FR" sz="2800" dirty="0"/>
              <a:t>réduit la relation de pouvoir de l’</a:t>
            </a:r>
            <a:r>
              <a:rPr lang="fr-FR" sz="2800" dirty="0" err="1"/>
              <a:t>intervenantE</a:t>
            </a:r>
            <a:endParaRPr lang="fr-FR" sz="2800" dirty="0"/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04813"/>
            <a:ext cx="7772400" cy="1079500"/>
          </a:xfrm>
          <a:noFill/>
        </p:spPr>
        <p:txBody>
          <a:bodyPr>
            <a:noAutofit/>
          </a:bodyPr>
          <a:lstStyle/>
          <a:p>
            <a:r>
              <a:rPr lang="fr-CA" sz="3600" b="1" cap="all" dirty="0">
                <a:latin typeface="Calibri" pitchFamily="34" charset="0"/>
              </a:rPr>
              <a:t>Enjeux De L’approche axée sur l’</a:t>
            </a:r>
            <a:r>
              <a:rPr lang="fr-CA" sz="3600" b="1" i="1" cap="all" dirty="0">
                <a:latin typeface="Calibri" pitchFamily="34" charset="0"/>
              </a:rPr>
              <a:t>empowerment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844824"/>
            <a:ext cx="78120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CA" sz="2800" dirty="0"/>
              <a:t>requiert des ressources pour soutenir la démarche</a:t>
            </a:r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CA" sz="2800" dirty="0"/>
              <a:t>demande du temps</a:t>
            </a:r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CA" sz="2800" dirty="0"/>
              <a:t>l’</a:t>
            </a:r>
            <a:r>
              <a:rPr lang="fr-CA" sz="2800" i="1" dirty="0"/>
              <a:t>empowerment</a:t>
            </a:r>
            <a:r>
              <a:rPr lang="fr-CA" sz="2800" dirty="0"/>
              <a:t> produit est souvent partiel</a:t>
            </a:r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CA" sz="2800" dirty="0"/>
              <a:t>le transfert du pouvoir d’agir sur d’autres facettes de sa vie n’est pas automatique</a:t>
            </a:r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CA" sz="2800" dirty="0"/>
              <a:t>les causes de la précarité demeurent</a:t>
            </a:r>
          </a:p>
          <a:p>
            <a:pPr marL="342900" marR="0" lvl="0" indent="-342900" algn="l" defTabSz="914400" rtl="0" eaLnBrk="1" fontAlgn="auto" latinLnBrk="0" hangingPunct="1">
              <a:spcBef>
                <a:spcPts val="9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l’exercice éventuelle du pouvoir peut s’avérer négative</a:t>
            </a:r>
            <a:r>
              <a:rPr kumimoji="0" lang="fr-CA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(lorsque l’interdépendance donne lieu à l’indépendance et même à l’autocratie)</a:t>
            </a:r>
            <a:endParaRPr kumimoji="0" lang="fr-CA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FD76A-A29E-4418-8AB5-8F07E7A92405}" type="slidenum">
              <a:rPr lang="fr-FR"/>
              <a:pPr/>
              <a:t>16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856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fr-CA" sz="3600" dirty="0"/>
              <a:t>Le développement de l’</a:t>
            </a:r>
            <a:r>
              <a:rPr lang="fr-CA" sz="3600" i="1" dirty="0"/>
              <a:t>empowerment</a:t>
            </a:r>
            <a:r>
              <a:rPr lang="fr-CA" sz="3600" dirty="0"/>
              <a:t> n’est pas mécanique…</a:t>
            </a:r>
            <a:endParaRPr lang="fr-FR" sz="3600" dirty="0"/>
          </a:p>
        </p:txBody>
      </p:sp>
      <p:pic>
        <p:nvPicPr>
          <p:cNvPr id="386054" name="Picture 6" descr="Photograph:Charlie Chaplin in Modern Times (1936)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723925"/>
            <a:ext cx="5757862" cy="429736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98BE4-26FB-4FBE-947D-31DF43258720}" type="slidenum">
              <a:rPr lang="fr-FR"/>
              <a:pPr/>
              <a:t>17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417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r-CA" sz="3600" dirty="0"/>
              <a:t>…mais davantage organique</a:t>
            </a:r>
            <a:endParaRPr lang="fr-FR" sz="3600" dirty="0"/>
          </a:p>
        </p:txBody>
      </p:sp>
      <p:pic>
        <p:nvPicPr>
          <p:cNvPr id="387077" name="Picture 5" descr="potager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81163"/>
            <a:ext cx="6478588" cy="43402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E858D-E39A-4CD1-8C4D-0232C71EA0EC}" type="slidenum">
              <a:rPr lang="fr-FR"/>
              <a:pPr/>
              <a:t>18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br>
              <a:rPr lang="fr-CA" sz="3400"/>
            </a:br>
            <a:endParaRPr lang="fr-FR" sz="3400"/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0" y="2131492"/>
            <a:ext cx="7272337" cy="3348000"/>
          </a:xfrm>
        </p:spPr>
        <p:txBody>
          <a:bodyPr>
            <a:normAutofit/>
          </a:bodyPr>
          <a:lstStyle/>
          <a:p>
            <a:pPr marL="0" indent="15875">
              <a:buFont typeface="Wingdings" pitchFamily="2" charset="2"/>
              <a:buNone/>
            </a:pPr>
            <a:r>
              <a:rPr lang="fr-CA" sz="2800" dirty="0"/>
              <a:t>Il ne suffit pas d’être acteur de son développement, encore faut-il en être véritablement l’</a:t>
            </a:r>
            <a:r>
              <a:rPr lang="fr-CA" sz="2800" u="sng" dirty="0"/>
              <a:t>auteur</a:t>
            </a:r>
            <a:r>
              <a:rPr lang="fr-CA" sz="2800" dirty="0"/>
              <a:t>. </a:t>
            </a:r>
          </a:p>
          <a:p>
            <a:pPr marL="0" indent="15875" algn="r">
              <a:buFont typeface="Wingdings" pitchFamily="2" charset="2"/>
              <a:buNone/>
            </a:pPr>
            <a:br>
              <a:rPr lang="fr-CA" sz="2800" dirty="0"/>
            </a:br>
            <a:r>
              <a:rPr lang="fr-CA" sz="2800" dirty="0"/>
              <a:t>	(Michel Dinet, 1997)</a:t>
            </a:r>
            <a:r>
              <a:rPr lang="fr-FR" sz="2800" dirty="0"/>
              <a:t> 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3568" y="692845"/>
            <a:ext cx="7772400" cy="6858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3600" b="1" dirty="0">
                <a:latin typeface="Calibri" pitchFamily="34" charset="0"/>
                <a:ea typeface="+mj-ea"/>
                <a:cs typeface="+mj-cs"/>
              </a:rPr>
              <a:t>LE </a:t>
            </a:r>
            <a:r>
              <a:rPr kumimoji="0" lang="en-CA" sz="3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MOT DE LA FIN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19</a:t>
            </a:fld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27584" y="657272"/>
            <a:ext cx="7558087" cy="522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spcBef>
                <a:spcPct val="100000"/>
              </a:spcBef>
              <a:spcAft>
                <a:spcPct val="50000"/>
              </a:spcAft>
            </a:pPr>
            <a:r>
              <a:rPr lang="fr-CA" sz="4000" b="1" cap="all" dirty="0">
                <a:latin typeface="Calibri" pitchFamily="34" charset="0"/>
              </a:rPr>
              <a:t>référence (LIVRE)</a:t>
            </a:r>
            <a:br>
              <a:rPr kumimoji="0" lang="fr-CA" sz="4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br>
              <a:rPr kumimoji="0" lang="fr-CA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</a:rPr>
              <a:t>Empowerment </a:t>
            </a:r>
            <a:r>
              <a:rPr lang="fr-CA" sz="2800" i="1" dirty="0">
                <a:latin typeface="Calibri" pitchFamily="34" charset="0"/>
              </a:rPr>
              <a:t>et intervention : développement de la capacité d’agir </a:t>
            </a:r>
            <a:br>
              <a:rPr lang="fr-CA" sz="2800" i="1" dirty="0">
                <a:latin typeface="Calibri" pitchFamily="34" charset="0"/>
              </a:rPr>
            </a:br>
            <a:r>
              <a:rPr lang="fr-CA" sz="2800" i="1" dirty="0">
                <a:latin typeface="Calibri" pitchFamily="34" charset="0"/>
              </a:rPr>
              <a:t>et de la solidarité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par William A. Ninacs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r>
              <a:rPr lang="fr-CA" sz="2800" dirty="0">
                <a:latin typeface="Calibri" pitchFamily="34" charset="0"/>
                <a:ea typeface="+mj-ea"/>
                <a:cs typeface="+mj-cs"/>
              </a:rPr>
              <a:t>http://www.pulaval.com/catalogue/empowerment-intervention-developpement-capacite-agir-solidarite-9200.html</a:t>
            </a:r>
            <a:br>
              <a:rPr lang="fr-CA" sz="2800" dirty="0">
                <a:latin typeface="Calibri" pitchFamily="34" charset="0"/>
                <a:ea typeface="+mj-ea"/>
                <a:cs typeface="+mj-cs"/>
              </a:rPr>
            </a:br>
            <a:endParaRPr lang="fr-CA" sz="2800" i="1" dirty="0">
              <a:latin typeface="Calibri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2</a:t>
            </a:fld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 La Clé, Victoriaville - 2011</a:t>
            </a:r>
            <a:endParaRPr lang="fr-FR" dirty="0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548159"/>
            <a:ext cx="7772400" cy="936625"/>
          </a:xfrm>
          <a:noFill/>
        </p:spPr>
        <p:txBody>
          <a:bodyPr>
            <a:noAutofit/>
          </a:bodyPr>
          <a:lstStyle/>
          <a:p>
            <a:r>
              <a:rPr lang="en-CA" sz="3200" b="1" dirty="0">
                <a:latin typeface="Calibri" pitchFamily="34" charset="0"/>
              </a:rPr>
              <a:t>PLAN DE LA PRÉSENTATION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5576" y="1841649"/>
            <a:ext cx="7772400" cy="46116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fr-CA" sz="2800" dirty="0"/>
              <a:t>tradition d'intervention sociale axée sur le développement du pouvoir d’agir (</a:t>
            </a:r>
            <a:r>
              <a:rPr lang="fr-CA" sz="2800" i="1" dirty="0"/>
              <a:t>empowerment</a:t>
            </a:r>
            <a:r>
              <a:rPr lang="fr-CA" sz="2800" dirty="0"/>
              <a:t>)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fr-CA" sz="2800" dirty="0"/>
              <a:t>principaux éléments du cadre conceptuel d'</a:t>
            </a:r>
            <a:r>
              <a:rPr lang="fr-CA" sz="2800" i="1" dirty="0"/>
              <a:t>empowerment</a:t>
            </a:r>
            <a:endParaRPr lang="fr-CA" sz="2800" dirty="0"/>
          </a:p>
          <a:p>
            <a:pPr marL="514350" indent="-514350">
              <a:spcBef>
                <a:spcPts val="1800"/>
              </a:spcBef>
              <a:buFont typeface="+mj-lt"/>
              <a:buAutoNum type="arabicParenR"/>
            </a:pPr>
            <a:r>
              <a:rPr lang="fr-CA" sz="2800" dirty="0"/>
              <a:t>l‘</a:t>
            </a:r>
            <a:r>
              <a:rPr lang="fr-CA" sz="2800" i="1" dirty="0"/>
              <a:t>empowerment</a:t>
            </a:r>
            <a:r>
              <a:rPr lang="fr-CA" sz="2800" dirty="0"/>
              <a:t> comme axe stratégique des interventions sociales (individuelles, communautaires)</a:t>
            </a:r>
            <a:endParaRPr lang="fr-CA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20</a:t>
            </a:fld>
            <a:endParaRPr lang="fr-CA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8031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>
                <a:latin typeface="Verdana" pitchFamily="34" charset="0"/>
              </a:rPr>
              <a:t>http://www.lacle.coop/</a:t>
            </a:r>
          </a:p>
        </p:txBody>
      </p:sp>
      <p:pic>
        <p:nvPicPr>
          <p:cNvPr id="8" name="Picture 4" descr="Logo%20La%20Clé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7481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Bill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7843" y="4075113"/>
            <a:ext cx="10810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 descr="Richar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59831" y="4076700"/>
            <a:ext cx="10810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>
                <a:latin typeface="+mj-lt"/>
              </a:rPr>
              <a:pPr/>
              <a:t>3</a:t>
            </a:fld>
            <a:endParaRPr lang="fr-FR" dirty="0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 dirty="0">
                <a:latin typeface="+mj-lt"/>
              </a:rPr>
              <a:t>© Coop La Clé, Victoriaville - 2011</a:t>
            </a:r>
            <a:endParaRPr lang="fr-FR" dirty="0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404664"/>
            <a:ext cx="8532000" cy="1584000"/>
          </a:xfrm>
          <a:noFill/>
        </p:spPr>
        <p:txBody>
          <a:bodyPr>
            <a:noAutofit/>
          </a:bodyPr>
          <a:lstStyle/>
          <a:p>
            <a:r>
              <a:rPr lang="fr-CA" sz="3200" b="1" dirty="0"/>
              <a:t>TRADITIONS D'INTERVENTION SOCIALE AXÉE SUR LE DÉVELOPPEMENT DU POUVOIR D’AGIR (</a:t>
            </a:r>
            <a:r>
              <a:rPr lang="fr-CA" sz="3200" b="1" i="1" dirty="0"/>
              <a:t>EMPOWERMENT</a:t>
            </a:r>
            <a:r>
              <a:rPr lang="fr-CA" sz="3200" b="1" dirty="0"/>
              <a:t>)</a:t>
            </a:r>
            <a:endParaRPr lang="en-CA" sz="3200" b="1" dirty="0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92336" y="2313296"/>
            <a:ext cx="5004000" cy="378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ts val="1800"/>
              </a:spcBef>
              <a:buFont typeface="Wingdings" pitchFamily="2" charset="2"/>
              <a:buChar char="Ø"/>
            </a:pPr>
            <a:r>
              <a:rPr lang="fr-CA" sz="2800" dirty="0"/>
              <a:t>États-Unis  :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800" i="1" dirty="0" err="1"/>
              <a:t>settlement</a:t>
            </a:r>
            <a:r>
              <a:rPr lang="fr-CA" sz="2800" i="1" dirty="0"/>
              <a:t>  </a:t>
            </a:r>
            <a:r>
              <a:rPr lang="fr-CA" sz="2800" i="1" dirty="0" err="1"/>
              <a:t>houses</a:t>
            </a:r>
            <a:endParaRPr lang="fr-CA" sz="2800" i="1" dirty="0"/>
          </a:p>
          <a:p>
            <a:pPr marL="514350" indent="-514350">
              <a:spcBef>
                <a:spcPts val="1800"/>
              </a:spcBef>
              <a:buFont typeface="Wingdings" pitchFamily="2" charset="2"/>
              <a:buChar char="Ø"/>
            </a:pPr>
            <a:r>
              <a:rPr lang="fr-CA" sz="2800" dirty="0"/>
              <a:t>Québec :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800" dirty="0"/>
              <a:t>prise en charge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800" dirty="0"/>
              <a:t>appropriation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800" dirty="0"/>
              <a:t>emprise</a:t>
            </a:r>
          </a:p>
          <a:p>
            <a:pPr marL="971550" lvl="1" indent="-514350">
              <a:spcBef>
                <a:spcPts val="600"/>
              </a:spcBef>
              <a:buFont typeface="Arial" pitchFamily="34" charset="0"/>
              <a:buChar char="•"/>
            </a:pPr>
            <a:r>
              <a:rPr lang="fr-CA" sz="2800" dirty="0"/>
              <a:t>émancipation</a:t>
            </a:r>
            <a:endParaRPr lang="fr-CA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A886A-50EC-4247-8737-97210126F5A2}" type="slidenum">
              <a:rPr lang="fr-FR" smtClean="0">
                <a:latin typeface="+mj-lt"/>
              </a:rPr>
              <a:pPr/>
              <a:t>4</a:t>
            </a:fld>
            <a:endParaRPr lang="fr-FR">
              <a:latin typeface="+mj-lt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fr-CA">
                <a:latin typeface="+mj-lt"/>
              </a:rPr>
              <a:t>© Coop La Clé, Victoriaville - 2011</a:t>
            </a:r>
            <a:endParaRPr lang="fr-FR">
              <a:latin typeface="+mj-lt"/>
            </a:endParaRPr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548159"/>
            <a:ext cx="7772400" cy="936625"/>
          </a:xfrm>
          <a:noFill/>
        </p:spPr>
        <p:txBody>
          <a:bodyPr>
            <a:noAutofit/>
          </a:bodyPr>
          <a:lstStyle/>
          <a:p>
            <a:r>
              <a:rPr lang="fr-FR" sz="3200" b="1" dirty="0"/>
              <a:t>APPROCHE AXÉE SUR L’</a:t>
            </a:r>
            <a:r>
              <a:rPr lang="fr-FR" sz="3200" b="1" i="1" dirty="0"/>
              <a:t>EMPOWERMENT</a:t>
            </a:r>
            <a:endParaRPr lang="en-CA" sz="3200" b="1" dirty="0"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464" y="1697633"/>
            <a:ext cx="8280000" cy="46116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fr-CA" sz="2800" dirty="0"/>
              <a:t>collaboration partenariale avec </a:t>
            </a:r>
            <a:r>
              <a:rPr lang="fr-CA" sz="2800" dirty="0" err="1"/>
              <a:t>clientEs</a:t>
            </a:r>
            <a:r>
              <a:rPr lang="fr-CA" sz="2800" dirty="0"/>
              <a:t> ou mandants</a:t>
            </a:r>
          </a:p>
          <a:p>
            <a:pPr marL="342900" lvl="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fr-CA" sz="2800" dirty="0"/>
              <a:t>intervention misant sur leurs capacités, forces et ressources</a:t>
            </a:r>
          </a:p>
          <a:p>
            <a:pPr marL="342900" lvl="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fr-CA" sz="2800" dirty="0"/>
              <a:t>cible de travail double : individu + son environnement</a:t>
            </a:r>
          </a:p>
          <a:p>
            <a:pPr marL="342900" lvl="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fr-CA" sz="2800" dirty="0" err="1"/>
              <a:t>clientEs</a:t>
            </a:r>
            <a:r>
              <a:rPr lang="fr-CA" sz="2800" dirty="0"/>
              <a:t> = sujets actifs et ayant droit, ≠ bénéficiaires</a:t>
            </a:r>
          </a:p>
          <a:p>
            <a:pPr marL="342900" lvl="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fr-CA" sz="2800" dirty="0"/>
              <a:t>énergies professionnelles vers individus et groupes historiquement ou actuellement opprimés</a:t>
            </a:r>
          </a:p>
          <a:p>
            <a:pPr marL="342900" lvl="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fr-FR" sz="2800" dirty="0"/>
              <a:t>attention autant sur le processus de l’intervention que sur le résultat visé</a:t>
            </a:r>
            <a:endParaRPr lang="fr-CA" sz="2800" dirty="0"/>
          </a:p>
          <a:p>
            <a:pPr>
              <a:spcBef>
                <a:spcPts val="1000"/>
              </a:spcBef>
            </a:pPr>
            <a:endParaRPr lang="fr-C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5</a:t>
            </a:fld>
            <a:endParaRPr lang="fr-CA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088296" y="1556792"/>
            <a:ext cx="5148000" cy="36000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lnSpc>
                <a:spcPct val="150000"/>
              </a:lnSpc>
              <a:spcBef>
                <a:spcPct val="100000"/>
              </a:spcBef>
              <a:defRPr/>
            </a:pPr>
            <a:r>
              <a:rPr lang="fr-FR" sz="3600" b="1" i="1" dirty="0"/>
              <a:t>empowerment </a:t>
            </a:r>
            <a:br>
              <a:rPr lang="fr-FR" sz="3600" b="1" i="1" dirty="0"/>
            </a:br>
            <a:r>
              <a:rPr lang="fr-FR" sz="3600" b="1" dirty="0"/>
              <a:t>=</a:t>
            </a:r>
            <a:r>
              <a:rPr lang="fr-FR" sz="3600" b="1" i="1" dirty="0"/>
              <a:t> </a:t>
            </a: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exercer un pouvoir</a:t>
            </a:r>
            <a:b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 pitchFamily="2" charset="2"/>
              </a:rPr>
              <a:t></a:t>
            </a:r>
            <a:b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</a:b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Symbol" pitchFamily="18" charset="2"/>
              </a:rPr>
              <a:t>choisir 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onotype Sorts" charset="2"/>
              </a:rPr>
              <a:t> </a:t>
            </a: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onotype Sorts" charset="2"/>
              </a:rPr>
              <a:t> décider  </a:t>
            </a:r>
            <a:r>
              <a:rPr kumimoji="0" lang="fr-FR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onotype Sorts" charset="2"/>
              </a:rPr>
              <a:t> </a:t>
            </a:r>
            <a:r>
              <a:rPr kumimoji="0" lang="fr-FR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Monotype Sorts" charset="2"/>
              </a:rPr>
              <a:t> agir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 La Clé, Victoriaville - 2011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6</a:t>
            </a:fld>
            <a:endParaRPr lang="fr-CA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88950" y="1295400"/>
            <a:ext cx="38100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graphicFrame>
        <p:nvGraphicFramePr>
          <p:cNvPr id="4" name="Group 34"/>
          <p:cNvGraphicFramePr>
            <a:graphicFrameLocks noGrp="1"/>
          </p:cNvGraphicFramePr>
          <p:nvPr/>
        </p:nvGraphicFramePr>
        <p:xfrm>
          <a:off x="1163587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Group 27"/>
          <p:cNvGraphicFramePr>
            <a:graphicFrameLocks noGrp="1"/>
          </p:cNvGraphicFramePr>
          <p:nvPr/>
        </p:nvGraphicFramePr>
        <p:xfrm>
          <a:off x="4743400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2306587" y="685800"/>
            <a:ext cx="4572000" cy="5486400"/>
            <a:chOff x="1728" y="672"/>
            <a:chExt cx="2304" cy="3120"/>
          </a:xfrm>
        </p:grpSpPr>
        <p:sp>
          <p:nvSpPr>
            <p:cNvPr id="7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  <p:sp>
          <p:nvSpPr>
            <p:cNvPr id="8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 dirty="0"/>
            </a:p>
          </p:txBody>
        </p:sp>
      </p:grp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 dirty="0"/>
              <a:t>© Coop La Clé, Victoriaville - 2011</a:t>
            </a:r>
          </a:p>
        </p:txBody>
      </p:sp>
      <p:sp>
        <p:nvSpPr>
          <p:cNvPr id="10" name="Oval 35"/>
          <p:cNvSpPr>
            <a:spLocks noChangeArrowheads="1"/>
          </p:cNvSpPr>
          <p:nvPr/>
        </p:nvSpPr>
        <p:spPr bwMode="auto">
          <a:xfrm>
            <a:off x="755576" y="764704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122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0F8F2A-D55D-4ACF-80B1-C34CB34CDC06}" type="slidenum">
              <a:rPr lang="fr-FR" smtClean="0"/>
              <a:pPr/>
              <a:t>7</a:t>
            </a:fld>
            <a:endParaRPr lang="fr-FR"/>
          </a:p>
        </p:txBody>
      </p:sp>
      <p:graphicFrame>
        <p:nvGraphicFramePr>
          <p:cNvPr id="84050" name="Group 82"/>
          <p:cNvGraphicFramePr>
            <a:graphicFrameLocks noGrp="1"/>
          </p:cNvGraphicFramePr>
          <p:nvPr>
            <p:ph type="tbl" idx="1"/>
          </p:nvPr>
        </p:nvGraphicFramePr>
        <p:xfrm>
          <a:off x="760040" y="1676400"/>
          <a:ext cx="7772400" cy="444989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  <a:endParaRPr kumimoji="0" lang="fr-FR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fr-FR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2" name="Group 84"/>
          <p:cNvGrpSpPr>
            <a:grpSpLocks noChangeAspect="1"/>
          </p:cNvGrpSpPr>
          <p:nvPr/>
        </p:nvGrpSpPr>
        <p:grpSpPr bwMode="auto">
          <a:xfrm>
            <a:off x="3396877" y="2667000"/>
            <a:ext cx="2459038" cy="2279650"/>
            <a:chOff x="2650" y="1920"/>
            <a:chExt cx="1035" cy="960"/>
          </a:xfrm>
        </p:grpSpPr>
        <p:sp>
          <p:nvSpPr>
            <p:cNvPr id="12309" name="AutoShape 72"/>
            <p:cNvSpPr>
              <a:spLocks noChangeAspect="1" noChangeArrowheads="1"/>
            </p:cNvSpPr>
            <p:nvPr/>
          </p:nvSpPr>
          <p:spPr bwMode="auto">
            <a:xfrm>
              <a:off x="3005" y="2688"/>
              <a:ext cx="336" cy="192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grpSp>
          <p:nvGrpSpPr>
            <p:cNvPr id="3" name="Group 83"/>
            <p:cNvGrpSpPr>
              <a:grpSpLocks noChangeAspect="1"/>
            </p:cNvGrpSpPr>
            <p:nvPr/>
          </p:nvGrpSpPr>
          <p:grpSpPr bwMode="auto">
            <a:xfrm>
              <a:off x="2650" y="1920"/>
              <a:ext cx="806" cy="768"/>
              <a:chOff x="2650" y="1920"/>
              <a:chExt cx="806" cy="768"/>
            </a:xfrm>
          </p:grpSpPr>
          <p:sp>
            <p:nvSpPr>
              <p:cNvPr id="12312" name="AutoShape 71"/>
              <p:cNvSpPr>
                <a:spLocks noChangeAspect="1" noChangeArrowheads="1"/>
              </p:cNvSpPr>
              <p:nvPr/>
            </p:nvSpPr>
            <p:spPr bwMode="auto">
              <a:xfrm rot="2700000">
                <a:off x="2880" y="2112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5898240 60000 65536"/>
                  <a:gd name="T10" fmla="*/ 11796480 60000 65536"/>
                  <a:gd name="T11" fmla="*/ 17694720 60000 65536"/>
                  <a:gd name="T12" fmla="*/ 2175 w 21600"/>
                  <a:gd name="T13" fmla="*/ 8625 h 21600"/>
                  <a:gd name="T14" fmla="*/ 19425 w 21600"/>
                  <a:gd name="T15" fmla="*/ 12975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0800" y="0"/>
                    </a:moveTo>
                    <a:lnTo>
                      <a:pt x="6480" y="4320"/>
                    </a:lnTo>
                    <a:lnTo>
                      <a:pt x="8640" y="4320"/>
                    </a:lnTo>
                    <a:lnTo>
                      <a:pt x="8640" y="8640"/>
                    </a:lnTo>
                    <a:lnTo>
                      <a:pt x="4320" y="8640"/>
                    </a:lnTo>
                    <a:lnTo>
                      <a:pt x="4320" y="6480"/>
                    </a:lnTo>
                    <a:lnTo>
                      <a:pt x="0" y="10800"/>
                    </a:lnTo>
                    <a:lnTo>
                      <a:pt x="4320" y="15120"/>
                    </a:lnTo>
                    <a:lnTo>
                      <a:pt x="4320" y="12960"/>
                    </a:lnTo>
                    <a:lnTo>
                      <a:pt x="8640" y="12960"/>
                    </a:lnTo>
                    <a:lnTo>
                      <a:pt x="8640" y="17280"/>
                    </a:lnTo>
                    <a:lnTo>
                      <a:pt x="6480" y="17280"/>
                    </a:lnTo>
                    <a:lnTo>
                      <a:pt x="10800" y="21600"/>
                    </a:lnTo>
                    <a:lnTo>
                      <a:pt x="15120" y="17280"/>
                    </a:lnTo>
                    <a:lnTo>
                      <a:pt x="12960" y="17280"/>
                    </a:lnTo>
                    <a:lnTo>
                      <a:pt x="12960" y="12960"/>
                    </a:lnTo>
                    <a:lnTo>
                      <a:pt x="17280" y="12960"/>
                    </a:lnTo>
                    <a:lnTo>
                      <a:pt x="17280" y="15120"/>
                    </a:lnTo>
                    <a:lnTo>
                      <a:pt x="21600" y="10800"/>
                    </a:lnTo>
                    <a:lnTo>
                      <a:pt x="17280" y="6480"/>
                    </a:lnTo>
                    <a:lnTo>
                      <a:pt x="17280" y="8640"/>
                    </a:lnTo>
                    <a:lnTo>
                      <a:pt x="12960" y="8640"/>
                    </a:lnTo>
                    <a:lnTo>
                      <a:pt x="12960" y="4320"/>
                    </a:lnTo>
                    <a:lnTo>
                      <a:pt x="15120" y="432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3" name="AutoShape 73"/>
              <p:cNvSpPr>
                <a:spLocks noChangeAspect="1" noChangeArrowheads="1"/>
              </p:cNvSpPr>
              <p:nvPr/>
            </p:nvSpPr>
            <p:spPr bwMode="auto">
              <a:xfrm>
                <a:off x="3005" y="1920"/>
                <a:ext cx="336" cy="192"/>
              </a:xfrm>
              <a:prstGeom prst="leftRightArrow">
                <a:avLst>
                  <a:gd name="adj1" fmla="val 50000"/>
                  <a:gd name="adj2" fmla="val 35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12314" name="AutoShape 76"/>
              <p:cNvSpPr>
                <a:spLocks noChangeAspect="1" noChangeArrowheads="1"/>
              </p:cNvSpPr>
              <p:nvPr/>
            </p:nvSpPr>
            <p:spPr bwMode="auto">
              <a:xfrm rot="5400000">
                <a:off x="2592" y="2280"/>
                <a:ext cx="336" cy="219"/>
              </a:xfrm>
              <a:prstGeom prst="leftRightArrow">
                <a:avLst>
                  <a:gd name="adj1" fmla="val 50000"/>
                  <a:gd name="adj2" fmla="val 30685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12311" name="AutoShape 77"/>
            <p:cNvSpPr>
              <a:spLocks noChangeAspect="1" noChangeArrowheads="1"/>
            </p:cNvSpPr>
            <p:nvPr/>
          </p:nvSpPr>
          <p:spPr bwMode="auto">
            <a:xfrm rot="5400000">
              <a:off x="3408" y="2280"/>
              <a:ext cx="336" cy="219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3568" y="637084"/>
            <a:ext cx="7772400" cy="114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 </a:t>
            </a:r>
            <a:endParaRPr kumimoji="0" lang="fr-FR" sz="3600" b="1" i="0" u="none" strike="noStrike" kern="1200" cap="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pied de page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12291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0F8F2A-D55D-4ACF-80B1-C34CB34CDC0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683568" y="637084"/>
            <a:ext cx="7772400" cy="114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14" name="Group 2"/>
          <p:cNvGraphicFramePr>
            <a:graphicFrameLocks noGrp="1"/>
          </p:cNvGraphicFramePr>
          <p:nvPr>
            <p:ph type="tbl" idx="1"/>
          </p:nvPr>
        </p:nvGraphicFramePr>
        <p:xfrm>
          <a:off x="683568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assistance muette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de parole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d’être entendu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prendre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 aux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connaissances et habilités pratiques et techniques requises par l’action et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participation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amour de soi (légitimité)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vision de soi (compétences)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confiance en soi (reconnaissance)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individuelle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collective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sociale </a:t>
                      </a:r>
                      <a:b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politique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16" name="Groupe 15"/>
          <p:cNvGrpSpPr/>
          <p:nvPr/>
        </p:nvGrpSpPr>
        <p:grpSpPr>
          <a:xfrm>
            <a:off x="3762000" y="3048000"/>
            <a:ext cx="1643063" cy="1524000"/>
            <a:chOff x="4206875" y="3048000"/>
            <a:chExt cx="1643063" cy="1524000"/>
          </a:xfrm>
        </p:grpSpPr>
        <p:sp>
          <p:nvSpPr>
            <p:cNvPr id="17" name="AutoShape 18"/>
            <p:cNvSpPr>
              <a:spLocks noChangeAspect="1" noChangeArrowheads="1"/>
            </p:cNvSpPr>
            <p:nvPr/>
          </p:nvSpPr>
          <p:spPr bwMode="auto">
            <a:xfrm rot="2700000">
              <a:off x="4572000" y="3352800"/>
              <a:ext cx="914400" cy="914400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2147483647 w 21600"/>
                <a:gd name="T7" fmla="*/ 0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60 w 21600"/>
                <a:gd name="T13" fmla="*/ 8640 h 21600"/>
                <a:gd name="T14" fmla="*/ 19440 w 21600"/>
                <a:gd name="T15" fmla="*/ 1296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4320"/>
                  </a:lnTo>
                  <a:lnTo>
                    <a:pt x="8640" y="4320"/>
                  </a:lnTo>
                  <a:lnTo>
                    <a:pt x="8640" y="8640"/>
                  </a:lnTo>
                  <a:lnTo>
                    <a:pt x="4320" y="8640"/>
                  </a:lnTo>
                  <a:lnTo>
                    <a:pt x="4320" y="6480"/>
                  </a:lnTo>
                  <a:lnTo>
                    <a:pt x="0" y="10800"/>
                  </a:lnTo>
                  <a:lnTo>
                    <a:pt x="4320" y="15120"/>
                  </a:lnTo>
                  <a:lnTo>
                    <a:pt x="4320" y="12960"/>
                  </a:lnTo>
                  <a:lnTo>
                    <a:pt x="8640" y="12960"/>
                  </a:lnTo>
                  <a:lnTo>
                    <a:pt x="8640" y="17280"/>
                  </a:lnTo>
                  <a:lnTo>
                    <a:pt x="6480" y="17280"/>
                  </a:lnTo>
                  <a:lnTo>
                    <a:pt x="10800" y="21600"/>
                  </a:lnTo>
                  <a:lnTo>
                    <a:pt x="15120" y="17280"/>
                  </a:lnTo>
                  <a:lnTo>
                    <a:pt x="12960" y="17280"/>
                  </a:lnTo>
                  <a:lnTo>
                    <a:pt x="12960" y="12960"/>
                  </a:lnTo>
                  <a:lnTo>
                    <a:pt x="17280" y="12960"/>
                  </a:lnTo>
                  <a:lnTo>
                    <a:pt x="17280" y="15120"/>
                  </a:lnTo>
                  <a:lnTo>
                    <a:pt x="21600" y="10800"/>
                  </a:lnTo>
                  <a:lnTo>
                    <a:pt x="17280" y="6480"/>
                  </a:lnTo>
                  <a:lnTo>
                    <a:pt x="17280" y="8640"/>
                  </a:lnTo>
                  <a:lnTo>
                    <a:pt x="12960" y="8640"/>
                  </a:lnTo>
                  <a:lnTo>
                    <a:pt x="12960" y="4320"/>
                  </a:lnTo>
                  <a:lnTo>
                    <a:pt x="15120" y="43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8" name="AutoShape 19"/>
            <p:cNvSpPr>
              <a:spLocks noChangeArrowheads="1"/>
            </p:cNvSpPr>
            <p:nvPr/>
          </p:nvSpPr>
          <p:spPr bwMode="auto">
            <a:xfrm>
              <a:off x="4770438" y="42672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19" name="AutoShape 20"/>
            <p:cNvSpPr>
              <a:spLocks noChangeArrowheads="1"/>
            </p:cNvSpPr>
            <p:nvPr/>
          </p:nvSpPr>
          <p:spPr bwMode="auto">
            <a:xfrm>
              <a:off x="4770438" y="3048000"/>
              <a:ext cx="533400" cy="304800"/>
            </a:xfrm>
            <a:prstGeom prst="leftRightArrow">
              <a:avLst>
                <a:gd name="adj1" fmla="val 50000"/>
                <a:gd name="adj2" fmla="val 3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 rot="5400000">
              <a:off x="41140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21" name="AutoShape 22"/>
            <p:cNvSpPr>
              <a:spLocks noChangeArrowheads="1"/>
            </p:cNvSpPr>
            <p:nvPr/>
          </p:nvSpPr>
          <p:spPr bwMode="auto">
            <a:xfrm rot="5400000">
              <a:off x="5409407" y="3620293"/>
              <a:ext cx="533400" cy="347663"/>
            </a:xfrm>
            <a:prstGeom prst="leftRightArrow">
              <a:avLst>
                <a:gd name="adj1" fmla="val 50000"/>
                <a:gd name="adj2" fmla="val 3068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15055-94EF-4DDD-8DB2-06DD37CFD80E}" type="slidenum">
              <a:rPr lang="fr-CA" smtClean="0"/>
              <a:pPr/>
              <a:t>9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CA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1933228"/>
            <a:ext cx="8172000" cy="3656012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2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	C’est la présence et surtout l’</a:t>
            </a:r>
            <a:r>
              <a:rPr kumimoji="0" lang="fr-CA" sz="28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interaction dynamique</a:t>
            </a:r>
            <a:r>
              <a:rPr kumimoji="0" lang="fr-CA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 de toutes les composantes dans le processus qui compte pour que se développe le pouvoir d’agir.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683568" y="637084"/>
            <a:ext cx="7772400" cy="11430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L’</a:t>
            </a:r>
            <a:r>
              <a:rPr kumimoji="0" lang="fr-CA" sz="3600" b="1" i="1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empowerment</a:t>
            </a:r>
            <a:r>
              <a:rPr kumimoji="0" lang="fr-CA" sz="3600" b="1" i="0" u="none" strike="noStrike" kern="1200" cap="all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individuel</a:t>
            </a:r>
            <a:endParaRPr kumimoji="0" lang="fr-FR" sz="3600" b="1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47664" y="3716685"/>
          <a:ext cx="6154737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3300" name="Document" r:id="rId5" imgW="5702808" imgH="1938528" progId="Word.Document.8">
                  <p:embed/>
                </p:oleObj>
              </mc:Choice>
              <mc:Fallback>
                <p:oleObj name="Document" r:id="rId5" imgW="5702808" imgH="193852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3716685"/>
                        <a:ext cx="6154737" cy="216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3060</TotalTime>
  <Words>883</Words>
  <Application>Microsoft Office PowerPoint</Application>
  <PresentationFormat>Affichage à l'écran (4:3)</PresentationFormat>
  <Paragraphs>181</Paragraphs>
  <Slides>20</Slides>
  <Notes>14</Notes>
  <HiddenSlides>0</HiddenSlides>
  <MMClips>0</MMClips>
  <ScaleCrop>false</ScaleCrop>
  <HeadingPairs>
    <vt:vector size="8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Verdana</vt:lpstr>
      <vt:lpstr>Wingdings</vt:lpstr>
      <vt:lpstr>Thème Office</vt:lpstr>
      <vt:lpstr>Document</vt:lpstr>
      <vt:lpstr>LE POUVOIR D’AGIR DES PERSONNES EN SITUATION DE PRÉCARITÉ</vt:lpstr>
      <vt:lpstr>PLAN DE LA PRÉSENTATION</vt:lpstr>
      <vt:lpstr>TRADITIONS D'INTERVENTION SOCIALE AXÉE SUR LE DÉVELOPPEMENT DU POUVOIR D’AGIR (EMPOWERMENT)</vt:lpstr>
      <vt:lpstr>APPROCHE AXÉE SUR L’EMPOWERMENT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AVANTAGES POUR LES PERSONNES EN SITUATION DE PRÉCARITÉ</vt:lpstr>
      <vt:lpstr>Enjeux De L’approche axée sur l’empowerment</vt:lpstr>
      <vt:lpstr>Le développement de l’empowerment n’est pas mécanique…</vt:lpstr>
      <vt:lpstr>…mais davantage organique</vt:lpstr>
      <vt:lpstr>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COMMUNAUTÉ COMPÉTENTE :  RÉSILIENTE ET EMPOWERED</dc:title>
  <dc:creator>Bill</dc:creator>
  <cp:lastModifiedBy>Joël Nadeau</cp:lastModifiedBy>
  <cp:revision>210</cp:revision>
  <dcterms:created xsi:type="dcterms:W3CDTF">2010-07-07T11:44:47Z</dcterms:created>
  <dcterms:modified xsi:type="dcterms:W3CDTF">2020-08-17T20:08:29Z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