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7" r:id="rId1"/>
  </p:sldMasterIdLst>
  <p:notesMasterIdLst>
    <p:notesMasterId r:id="rId25"/>
  </p:notesMasterIdLst>
  <p:handoutMasterIdLst>
    <p:handoutMasterId r:id="rId26"/>
  </p:handoutMasterIdLst>
  <p:sldIdLst>
    <p:sldId id="297" r:id="rId2"/>
    <p:sldId id="316" r:id="rId3"/>
    <p:sldId id="344" r:id="rId4"/>
    <p:sldId id="301" r:id="rId5"/>
    <p:sldId id="341" r:id="rId6"/>
    <p:sldId id="319" r:id="rId7"/>
    <p:sldId id="346" r:id="rId8"/>
    <p:sldId id="279" r:id="rId9"/>
    <p:sldId id="347" r:id="rId10"/>
    <p:sldId id="295" r:id="rId11"/>
    <p:sldId id="348" r:id="rId12"/>
    <p:sldId id="350" r:id="rId13"/>
    <p:sldId id="351" r:id="rId14"/>
    <p:sldId id="352" r:id="rId15"/>
    <p:sldId id="360" r:id="rId16"/>
    <p:sldId id="357" r:id="rId17"/>
    <p:sldId id="353" r:id="rId18"/>
    <p:sldId id="354" r:id="rId19"/>
    <p:sldId id="355" r:id="rId20"/>
    <p:sldId id="356" r:id="rId21"/>
    <p:sldId id="359" r:id="rId22"/>
    <p:sldId id="358" r:id="rId23"/>
    <p:sldId id="362" r:id="rId24"/>
  </p:sldIdLst>
  <p:sldSz cx="9144000" cy="6858000" type="screen4x3"/>
  <p:notesSz cx="7010400" cy="92964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93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2059" y="-8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F14087-17A0-4AF0-BF20-7E33471C72E1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860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fr-FR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78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r-FR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064C5E-A40B-42ED-B4FF-E0FD2543984F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78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1D033B-CC1B-455E-B2A9-13CE03AC18CD}" type="slidenum">
              <a:rPr lang="fr-FR"/>
              <a:pPr/>
              <a:t>2</a:t>
            </a:fld>
            <a:endParaRPr lang="fr-FR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1A28B1-8E0E-4512-BDBC-5094D55C41C7}" type="slidenum">
              <a:rPr lang="fr-FR"/>
              <a:pPr/>
              <a:t>16</a:t>
            </a:fld>
            <a:endParaRPr lang="fr-FR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59BD1-4053-4EB9-B6F0-53C1329E62C6}" type="slidenum">
              <a:rPr lang="fr-FR"/>
              <a:pPr/>
              <a:t>18</a:t>
            </a:fld>
            <a:endParaRPr lang="fr-FR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CE5D00-8055-451A-B2A0-52BA75EC4A96}" type="slidenum">
              <a:rPr lang="fr-FR"/>
              <a:pPr/>
              <a:t>19</a:t>
            </a:fld>
            <a:endParaRPr lang="fr-FR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50FF39-7455-48CF-84C9-0ED3B48B1C60}" type="slidenum">
              <a:rPr lang="fr-FR"/>
              <a:pPr/>
              <a:t>20</a:t>
            </a:fld>
            <a:endParaRPr lang="fr-FR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BFEC02-7847-4BB9-92EA-3955E3D6F175}" type="slidenum">
              <a:rPr lang="fr-FR"/>
              <a:pPr/>
              <a:t>22</a:t>
            </a:fld>
            <a:endParaRPr lang="fr-FR"/>
          </a:p>
        </p:txBody>
      </p:sp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46" name="Group 2"/>
          <p:cNvGrpSpPr>
            <a:grpSpLocks/>
          </p:cNvGrpSpPr>
          <p:nvPr/>
        </p:nvGrpSpPr>
        <p:grpSpPr bwMode="auto">
          <a:xfrm>
            <a:off x="-3175" y="2974975"/>
            <a:ext cx="9147175" cy="1063625"/>
            <a:chOff x="-2" y="1536"/>
            <a:chExt cx="5762" cy="670"/>
          </a:xfrm>
        </p:grpSpPr>
        <p:grpSp>
          <p:nvGrpSpPr>
            <p:cNvPr id="57347" name="Group 3"/>
            <p:cNvGrpSpPr>
              <a:grpSpLocks/>
            </p:cNvGrpSpPr>
            <p:nvPr userDrawn="1"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5734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4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5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736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7367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7368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079574E-18A6-4AA6-B8D9-98A8765213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517449-2732-4A7C-8080-19A935BE07A7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1173163" y="1981200"/>
            <a:ext cx="7772400" cy="4114800"/>
          </a:xfrm>
        </p:spPr>
        <p:txBody>
          <a:bodyPr/>
          <a:lstStyle/>
          <a:p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>
          <a:xfrm>
            <a:off x="1219200" y="6324600"/>
            <a:ext cx="2741613" cy="4572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8382000" y="6324600"/>
            <a:ext cx="685800" cy="457200"/>
          </a:xfrm>
        </p:spPr>
        <p:txBody>
          <a:bodyPr/>
          <a:lstStyle>
            <a:lvl1pPr>
              <a:defRPr/>
            </a:lvl1pPr>
          </a:lstStyle>
          <a:p>
            <a:fld id="{C3C8F0D0-D0E0-41D4-98C6-3651EAB7626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 baseline="0">
                <a:latin typeface="Verdana" pitchFamily="34" charset="0"/>
              </a:defRPr>
            </a:lvl1pPr>
          </a:lstStyle>
          <a:p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32F130-80BF-4813-93B2-3270A7BE352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83563B-AEDE-4ABA-ABFF-27CD5FF8A309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A6406-658F-4AA2-8A14-B508A6AAE24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855D3B-FCC1-4473-B3FD-88CA2E7BACA4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E272EF-1892-442B-9AFF-CC180714811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37F2FC-6E2C-4574-A3F6-4A5C63A778FD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37AE63-4F2B-42BA-88D4-44D34E96B9F0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A9BF6D-BC59-405D-9384-A37FBA67F163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322" name="Group 2"/>
          <p:cNvGrpSpPr>
            <a:grpSpLocks/>
          </p:cNvGrpSpPr>
          <p:nvPr/>
        </p:nvGrpSpPr>
        <p:grpSpPr bwMode="auto">
          <a:xfrm>
            <a:off x="0" y="-4763"/>
            <a:ext cx="1066800" cy="6858001"/>
            <a:chOff x="0" y="-3"/>
            <a:chExt cx="672" cy="4320"/>
          </a:xfrm>
        </p:grpSpPr>
        <p:grpSp>
          <p:nvGrpSpPr>
            <p:cNvPr id="56323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56324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5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6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7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8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29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0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1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2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3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4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5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6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7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8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39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0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1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  <p:sp>
            <p:nvSpPr>
              <p:cNvPr id="56342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CA"/>
              </a:p>
            </p:txBody>
          </p:sp>
        </p:grpSp>
        <p:sp>
          <p:nvSpPr>
            <p:cNvPr id="56343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  <p:sp>
          <p:nvSpPr>
            <p:cNvPr id="56344" name="Freeform 24"/>
            <p:cNvSpPr>
              <a:spLocks/>
            </p:cNvSpPr>
            <p:nvPr/>
          </p:nvSpPr>
          <p:spPr bwMode="ltGray">
            <a:xfrm rot="16200000" flipH="1">
              <a:off x="-1582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fr-CA"/>
            </a:p>
          </p:txBody>
        </p:sp>
      </p:grpSp>
      <p:sp>
        <p:nvSpPr>
          <p:cNvPr id="56345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56346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6348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324600"/>
            <a:ext cx="274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sz="1100" i="1">
                <a:solidFill>
                  <a:srgbClr val="000000"/>
                </a:solidFill>
                <a:latin typeface="Verdana" pitchFamily="34" charset="0"/>
              </a:defRPr>
            </a:lvl1pPr>
          </a:lstStyle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6349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324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sz="1400" i="1">
                <a:latin typeface="Verdana" pitchFamily="34" charset="0"/>
              </a:defRPr>
            </a:lvl1pPr>
          </a:lstStyle>
          <a:p>
            <a:fld id="{A25A9368-C544-401F-AE8B-159771616522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3600" b="1" baseline="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0825" y="333375"/>
            <a:ext cx="8658225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CA" sz="3600" b="1" u="none" strike="noStrike" kern="0" cap="none" spc="0" normalizeH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Verdana" pitchFamily="34" charset="0"/>
                <a:ea typeface="+mj-ea"/>
                <a:cs typeface="+mj-cs"/>
              </a:rPr>
              <a:t>L'INTERVENTION SOCIALE AXÉE SUR L'EMPOWERMENT : ENJEUX, AVANTAGES ET LIMITES (2)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60363" y="4365625"/>
            <a:ext cx="6443662" cy="21240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William A. « Bill » Ninacs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Centre d'études et de recherches sur les transitions et l'apprentissage (CÉRTA),</a:t>
            </a:r>
            <a:br>
              <a:rPr kumimoji="0" lang="fr-CA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fr-CA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Faculté d'éducation, Université de Sherbrooke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fr-CA" sz="2400" b="0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Sherbrooke, 18 octobre 2011</a:t>
            </a:r>
          </a:p>
        </p:txBody>
      </p:sp>
      <p:pic>
        <p:nvPicPr>
          <p:cNvPr id="10" name="Picture 4" descr="Logo%20La%20C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54837" y="4178301"/>
            <a:ext cx="18288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age 1" descr="Une image contenant dessin&#10;&#10;Description générée automatiquement">
            <a:extLst>
              <a:ext uri="{FF2B5EF4-FFF2-40B4-BE49-F238E27FC236}">
                <a16:creationId xmlns:a16="http://schemas.microsoft.com/office/drawing/2014/main" id="{DCE0B09F-F7A5-4F46-97F7-24447BF8C7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59785" y="6161872"/>
            <a:ext cx="1618904" cy="65565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10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21E892-05E3-4B02-8680-F34D93F66CF4}" type="slidenum">
              <a:rPr lang="fr-FR"/>
              <a:pPr/>
              <a:t>10</a:t>
            </a:fld>
            <a:endParaRPr lang="fr-FR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7213" y="457200"/>
            <a:ext cx="6399212" cy="1143000"/>
          </a:xfrm>
          <a:noFill/>
        </p:spPr>
        <p:txBody>
          <a:bodyPr/>
          <a:lstStyle/>
          <a:p>
            <a:pPr algn="ctr"/>
            <a:r>
              <a:rPr lang="fr-FR" sz="3200" b="1">
                <a:latin typeface="Verdana" pitchFamily="34" charset="0"/>
              </a:rPr>
              <a:t>Rôles de l’organisation </a:t>
            </a:r>
            <a:br>
              <a:rPr lang="fr-FR" sz="3200" b="1">
                <a:latin typeface="Verdana" pitchFamily="34" charset="0"/>
              </a:rPr>
            </a:br>
            <a:r>
              <a:rPr lang="fr-FR" sz="3200" b="1">
                <a:latin typeface="Verdana" pitchFamily="34" charset="0"/>
              </a:rPr>
              <a:t>vis-à-vis la capacité d’agir</a:t>
            </a:r>
            <a:endParaRPr lang="fr-FR"/>
          </a:p>
        </p:txBody>
      </p:sp>
      <p:graphicFrame>
        <p:nvGraphicFramePr>
          <p:cNvPr id="45060" name="Object 4"/>
          <p:cNvGraphicFramePr>
            <a:graphicFrameLocks noChangeAspect="1"/>
          </p:cNvGraphicFramePr>
          <p:nvPr/>
        </p:nvGraphicFramePr>
        <p:xfrm>
          <a:off x="1287463" y="3394075"/>
          <a:ext cx="7624762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62" name="Document" r:id="rId3" imgW="6123867" imgH="837552" progId="Word.Document.8">
                  <p:embed/>
                </p:oleObj>
              </mc:Choice>
              <mc:Fallback>
                <p:oleObj name="Document" r:id="rId3" imgW="6123867" imgH="837552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3394075"/>
                        <a:ext cx="7624762" cy="1025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AutoShape 5"/>
          <p:cNvSpPr>
            <a:spLocks noChangeAspect="1" noChangeArrowheads="1"/>
          </p:cNvSpPr>
          <p:nvPr/>
        </p:nvSpPr>
        <p:spPr bwMode="auto">
          <a:xfrm>
            <a:off x="5145088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2" name="AutoShape 6"/>
          <p:cNvSpPr>
            <a:spLocks noChangeAspect="1" noChangeArrowheads="1"/>
          </p:cNvSpPr>
          <p:nvPr/>
        </p:nvSpPr>
        <p:spPr bwMode="auto">
          <a:xfrm>
            <a:off x="1925638" y="2438400"/>
            <a:ext cx="2798762" cy="715963"/>
          </a:xfrm>
          <a:prstGeom prst="curvedDownArrow">
            <a:avLst>
              <a:gd name="adj1" fmla="val 78182"/>
              <a:gd name="adj2" fmla="val 156363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3" name="AutoShape 7"/>
          <p:cNvSpPr>
            <a:spLocks noChangeAspect="1" noChangeArrowheads="1"/>
          </p:cNvSpPr>
          <p:nvPr/>
        </p:nvSpPr>
        <p:spPr bwMode="auto">
          <a:xfrm rot="10800000">
            <a:off x="1692275" y="4195763"/>
            <a:ext cx="2798763" cy="714375"/>
          </a:xfrm>
          <a:prstGeom prst="curvedDownArrow">
            <a:avLst>
              <a:gd name="adj1" fmla="val 78356"/>
              <a:gd name="adj2" fmla="val 156711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4" name="AutoShape 8"/>
          <p:cNvSpPr>
            <a:spLocks noChangeAspect="1" noChangeArrowheads="1"/>
          </p:cNvSpPr>
          <p:nvPr/>
        </p:nvSpPr>
        <p:spPr bwMode="auto">
          <a:xfrm rot="10800000">
            <a:off x="5029200" y="4195763"/>
            <a:ext cx="2798763" cy="742950"/>
          </a:xfrm>
          <a:prstGeom prst="curvedDownArrow">
            <a:avLst>
              <a:gd name="adj1" fmla="val 75342"/>
              <a:gd name="adj2" fmla="val 150684"/>
              <a:gd name="adj3" fmla="val 3333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CA"/>
          </a:p>
        </p:txBody>
      </p:sp>
      <p:sp>
        <p:nvSpPr>
          <p:cNvPr id="45069" name="Oval 13"/>
          <p:cNvSpPr>
            <a:spLocks noChangeArrowheads="1"/>
          </p:cNvSpPr>
          <p:nvPr/>
        </p:nvSpPr>
        <p:spPr bwMode="auto">
          <a:xfrm>
            <a:off x="2987675" y="3122613"/>
            <a:ext cx="3238500" cy="1079500"/>
          </a:xfrm>
          <a:prstGeom prst="ellipse">
            <a:avLst/>
          </a:prstGeom>
          <a:noFill/>
          <a:ln w="635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699CC94-B2B6-4259-A42C-A9E028B7F840}" type="slidenum">
              <a:rPr lang="fr-FR"/>
              <a:pPr/>
              <a:t>11</a:t>
            </a:fld>
            <a:endParaRPr lang="fr-FR"/>
          </a:p>
        </p:txBody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1187450" y="19462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2.  Les fonctions des organismes ayant l’</a:t>
            </a:r>
            <a:r>
              <a:rPr lang="fr-CA" sz="3600" b="1" i="1">
                <a:solidFill>
                  <a:schemeClr val="tx2"/>
                </a:solidFill>
                <a:latin typeface="Verdana" pitchFamily="34" charset="0"/>
              </a:rPr>
              <a:t>empowerment</a:t>
            </a:r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 comme approche stratégique</a:t>
            </a:r>
            <a:endParaRPr lang="fr-FR" sz="3600" b="1" i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3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F7D95B-EE63-4123-A463-437EF22F5FF6}" type="slidenum">
              <a:rPr lang="fr-FR"/>
              <a:pPr/>
              <a:t>12</a:t>
            </a:fld>
            <a:endParaRPr lang="fr-FR"/>
          </a:p>
        </p:txBody>
      </p:sp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b="1">
                <a:latin typeface="Verdana" pitchFamily="34" charset="0"/>
              </a:rPr>
              <a:t>Fonctions relatives à l’</a:t>
            </a:r>
            <a:r>
              <a:rPr lang="fr-FR" sz="3200" b="1" i="1">
                <a:latin typeface="Verdana" pitchFamily="34" charset="0"/>
              </a:rPr>
              <a:t>empowerment</a:t>
            </a:r>
            <a:endParaRPr lang="fr-FR"/>
          </a:p>
        </p:txBody>
      </p:sp>
      <p:graphicFrame>
        <p:nvGraphicFramePr>
          <p:cNvPr id="135378" name="Group 210"/>
          <p:cNvGraphicFramePr>
            <a:graphicFrameLocks noGrp="1"/>
          </p:cNvGraphicFramePr>
          <p:nvPr>
            <p:ph type="tbl" idx="1"/>
          </p:nvPr>
        </p:nvGraphicFramePr>
        <p:xfrm>
          <a:off x="1173163" y="1844675"/>
          <a:ext cx="7772400" cy="4321177"/>
        </p:xfrm>
        <a:graphic>
          <a:graphicData uri="http://schemas.openxmlformats.org/drawingml/2006/table">
            <a:tbl>
              <a:tblPr/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4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CIBLE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OBJECTIF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TYPE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MÉTHODE</a:t>
                      </a:r>
                      <a:endParaRPr kumimoji="0" lang="fr-FR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spécifique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traitement 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individus</a:t>
                      </a: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en groupe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individuel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travail de groupe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groupe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d’individus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favoriser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animation sociale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8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10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</a:t>
                      </a:r>
                      <a:endParaRPr kumimoji="0" lang="fr-FR" sz="2000" b="0" i="0" u="sng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soutenir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organisationnel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dév. organi-sationnel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9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groupe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d’ organisations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favoriser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animation sociale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5379" name="AutoShape 211"/>
          <p:cNvSpPr>
            <a:spLocks noChangeAspect="1"/>
          </p:cNvSpPr>
          <p:nvPr/>
        </p:nvSpPr>
        <p:spPr bwMode="auto">
          <a:xfrm>
            <a:off x="1042988" y="2349500"/>
            <a:ext cx="247650" cy="14859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5380" name="AutoShape 212"/>
          <p:cNvSpPr>
            <a:spLocks noChangeAspect="1"/>
          </p:cNvSpPr>
          <p:nvPr/>
        </p:nvSpPr>
        <p:spPr bwMode="auto">
          <a:xfrm rot="10800000">
            <a:off x="8820150" y="2349500"/>
            <a:ext cx="247650" cy="1485900"/>
          </a:xfrm>
          <a:prstGeom prst="leftBrace">
            <a:avLst>
              <a:gd name="adj1" fmla="val 50000"/>
              <a:gd name="adj2" fmla="val 50000"/>
            </a:avLst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FD8736-0D74-45AE-9D99-18529B6CD12C}" type="slidenum">
              <a:rPr lang="fr-FR"/>
              <a:pPr/>
              <a:t>13</a:t>
            </a:fld>
            <a:endParaRPr lang="fr-FR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439863"/>
          </a:xfrm>
          <a:noFill/>
        </p:spPr>
        <p:txBody>
          <a:bodyPr/>
          <a:lstStyle/>
          <a:p>
            <a:r>
              <a:rPr lang="fr-CA" sz="3200" b="1">
                <a:latin typeface="Verdana" pitchFamily="34" charset="0"/>
              </a:rPr>
              <a:t>L’intervention lorsque l’objectif est de </a:t>
            </a:r>
            <a:r>
              <a:rPr lang="fr-CA" sz="3200" b="1" u="sng">
                <a:latin typeface="Verdana" pitchFamily="34" charset="0"/>
              </a:rPr>
              <a:t>soutenir</a:t>
            </a:r>
            <a:r>
              <a:rPr lang="fr-CA" sz="3200" b="1">
                <a:latin typeface="Verdana" pitchFamily="34" charset="0"/>
              </a:rPr>
              <a:t> l’</a:t>
            </a:r>
            <a:r>
              <a:rPr lang="fr-CA" sz="3200" b="1" i="1">
                <a:latin typeface="Verdana" pitchFamily="34" charset="0"/>
              </a:rPr>
              <a:t>empowerment</a:t>
            </a:r>
            <a:r>
              <a:rPr lang="fr-CA" sz="3200" b="1">
                <a:latin typeface="Verdana" pitchFamily="34" charset="0"/>
              </a:rPr>
              <a:t> d’un individu spécifique</a:t>
            </a:r>
            <a:endParaRPr lang="fr-FR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2041525"/>
            <a:ext cx="7772400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placer l’individu dans une situation de choix, de décision ou d’action (selon l’étape)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travailler sur les faiblesses identifiées (composantes du processus individuel)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adapter l’intervention en fonction de l’individu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reprendre le cycle « choisir – décider – agir » aussi souvent que nécessaire en fonction de la progression de l’individu </a:t>
            </a:r>
            <a:r>
              <a:rPr lang="fr-CA" sz="2400">
                <a:latin typeface="Verdana" pitchFamily="34" charset="0"/>
                <a:cs typeface="Arial" charset="0"/>
              </a:rPr>
              <a:t>→ ça prend du temps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6D0B62-BDEA-42C6-916B-93FE32F9F20C}" type="slidenum">
              <a:rPr lang="fr-FR"/>
              <a:pPr/>
              <a:t>14</a:t>
            </a:fld>
            <a:endParaRPr lang="fr-FR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457200"/>
            <a:ext cx="8277225" cy="1439863"/>
          </a:xfrm>
          <a:noFill/>
        </p:spPr>
        <p:txBody>
          <a:bodyPr/>
          <a:lstStyle/>
          <a:p>
            <a:r>
              <a:rPr lang="fr-CA" sz="3200" b="1">
                <a:latin typeface="Verdana" pitchFamily="34" charset="0"/>
              </a:rPr>
              <a:t>L’intervention lorsque l’objectif est de </a:t>
            </a:r>
            <a:r>
              <a:rPr lang="fr-CA" sz="3200" b="1" u="sng">
                <a:latin typeface="Verdana" pitchFamily="34" charset="0"/>
              </a:rPr>
              <a:t>favoriser</a:t>
            </a:r>
            <a:r>
              <a:rPr lang="fr-CA" sz="3200" b="1">
                <a:latin typeface="Verdana" pitchFamily="34" charset="0"/>
              </a:rPr>
              <a:t> l’</a:t>
            </a:r>
            <a:r>
              <a:rPr lang="fr-CA" sz="3200" b="1" i="1">
                <a:latin typeface="Verdana" pitchFamily="34" charset="0"/>
              </a:rPr>
              <a:t>empowerment</a:t>
            </a:r>
            <a:r>
              <a:rPr lang="fr-CA" sz="3200" b="1">
                <a:latin typeface="Verdana" pitchFamily="34" charset="0"/>
              </a:rPr>
              <a:t> des individus (contexte de groupe)</a:t>
            </a:r>
            <a:endParaRPr lang="fr-FR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2041525"/>
            <a:ext cx="7772400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mettre en place un environnement d’</a:t>
            </a:r>
            <a:r>
              <a:rPr lang="fr-CA" sz="2400" i="1">
                <a:latin typeface="Verdana" pitchFamily="34" charset="0"/>
              </a:rPr>
              <a:t>empowerment</a:t>
            </a:r>
            <a:r>
              <a:rPr lang="fr-CA" sz="2400">
                <a:latin typeface="Verdana" pitchFamily="34" charset="0"/>
              </a:rPr>
              <a:t> communautaire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décisions significatives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se préoccuper des processus et des résultats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apprentissage et contribution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ressources adéquates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interaction positive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ouverte aux divergences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information et transparence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droits et responsabilités</a:t>
            </a:r>
            <a:endParaRPr lang="fr-CA" sz="2400">
              <a:latin typeface="Verdana" pitchFamily="34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F531A2-7900-476E-AE8C-AF806A1A53F5}" type="slidenum">
              <a:rPr lang="fr-FR"/>
              <a:pPr/>
              <a:t>15</a:t>
            </a:fld>
            <a:endParaRPr lang="fr-FR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457200"/>
            <a:ext cx="7772400" cy="1439863"/>
          </a:xfrm>
          <a:noFill/>
        </p:spPr>
        <p:txBody>
          <a:bodyPr/>
          <a:lstStyle/>
          <a:p>
            <a:r>
              <a:rPr lang="fr-CA" sz="3200" b="1">
                <a:latin typeface="Verdana" pitchFamily="34" charset="0"/>
              </a:rPr>
              <a:t>Les organismes n’ayant pas d’objectif d’</a:t>
            </a:r>
            <a:r>
              <a:rPr lang="fr-CA" sz="3200" b="1" i="1">
                <a:latin typeface="Verdana" pitchFamily="34" charset="0"/>
              </a:rPr>
              <a:t>empowerment</a:t>
            </a:r>
            <a:endParaRPr lang="fr-FR" b="1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3650" y="2041525"/>
            <a:ext cx="7558088" cy="4411663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certains organismes ne s’inscrivent pas dans une perspective d’</a:t>
            </a:r>
            <a:r>
              <a:rPr lang="fr-CA" sz="2400" i="1">
                <a:latin typeface="Verdana" pitchFamily="34" charset="0"/>
              </a:rPr>
              <a:t>empowerment</a:t>
            </a:r>
            <a:r>
              <a:rPr lang="fr-CA" sz="2400">
                <a:latin typeface="Verdana" pitchFamily="34" charset="0"/>
              </a:rPr>
              <a:t>, tels ceux pour qui </a:t>
            </a:r>
            <a:r>
              <a:rPr lang="fr-FR" sz="2400">
                <a:latin typeface="Verdana" pitchFamily="34" charset="0"/>
              </a:rPr>
              <a:t>le contrôle de l’action par les membres n’est pas significatif pour atteindre les buts (e.g., lobbying, pétitions…) </a:t>
            </a:r>
            <a:endParaRPr lang="fr-CA" sz="2400">
              <a:latin typeface="Verdana" pitchFamily="34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400">
                <a:latin typeface="Verdana" pitchFamily="34" charset="0"/>
              </a:rPr>
              <a:t>renforcer l’</a:t>
            </a:r>
            <a:r>
              <a:rPr lang="fr-CA" sz="2400" i="1">
                <a:latin typeface="Verdana" pitchFamily="34" charset="0"/>
              </a:rPr>
              <a:t>empowerment</a:t>
            </a:r>
            <a:r>
              <a:rPr lang="fr-CA" sz="2400">
                <a:latin typeface="Verdana" pitchFamily="34" charset="0"/>
              </a:rPr>
              <a:t> déjà acquis et au moins, ne pas nuire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400">
                <a:latin typeface="Verdana" pitchFamily="34" charset="0"/>
              </a:rPr>
              <a:t>adopter une approche axée sur l’</a:t>
            </a:r>
            <a:r>
              <a:rPr lang="fr-CA" sz="2400" i="1">
                <a:latin typeface="Verdana" pitchFamily="34" charset="0"/>
              </a:rPr>
              <a:t>empowerment</a:t>
            </a:r>
            <a:endParaRPr lang="fr-CA" sz="24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CE7A17-EC58-4145-8039-1DE657809A59}" type="slidenum">
              <a:rPr lang="fr-FR"/>
              <a:pPr/>
              <a:t>16</a:t>
            </a:fld>
            <a:endParaRPr lang="fr-FR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Verdana" pitchFamily="34" charset="0"/>
              </a:rPr>
              <a:t>L’approche axée sur l’</a:t>
            </a:r>
            <a:r>
              <a:rPr lang="fr-CA" sz="3200" b="1" i="1">
                <a:latin typeface="Verdana" pitchFamily="34" charset="0"/>
              </a:rPr>
              <a:t>empowerment</a:t>
            </a:r>
            <a:endParaRPr lang="fr-FR" sz="3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646987" cy="4498975"/>
          </a:xfrm>
          <a:noFill/>
        </p:spPr>
        <p:txBody>
          <a:bodyPr/>
          <a:lstStyle/>
          <a:p>
            <a:pPr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vise à développer la capacité d’exercer un pouvoir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inclut :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collaboration partenariale (sujets actifs)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action misant sur les capacités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clients = ayants droit (</a:t>
            </a:r>
            <a:r>
              <a:rPr lang="fr-CA" sz="2400">
                <a:latin typeface="Verdana" pitchFamily="34" charset="0"/>
                <a:cs typeface="Arial" charset="0"/>
              </a:rPr>
              <a:t>≠ </a:t>
            </a:r>
            <a:r>
              <a:rPr lang="fr-CA" sz="2400">
                <a:latin typeface="Verdana" pitchFamily="34" charset="0"/>
              </a:rPr>
              <a:t>bénéficiaires)</a:t>
            </a:r>
            <a:r>
              <a:rPr lang="fr-FR" sz="2400">
                <a:latin typeface="Verdana" pitchFamily="34" charset="0"/>
              </a:rPr>
              <a:t> 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implique :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moins de certitude </a:t>
            </a:r>
            <a:r>
              <a:rPr lang="fr-CA" sz="2400">
                <a:latin typeface="Verdana" pitchFamily="34" charset="0"/>
                <a:cs typeface="Arial" charset="0"/>
              </a:rPr>
              <a:t>→ </a:t>
            </a:r>
            <a:r>
              <a:rPr lang="fr-CA" sz="2400">
                <a:latin typeface="Verdana" pitchFamily="34" charset="0"/>
              </a:rPr>
              <a:t>persuasion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partage de l’information 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</a:rPr>
              <a:t>- participation aux décisions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7754B5-746F-438E-8EB3-23B4E977DDE6}" type="slidenum">
              <a:rPr lang="fr-FR"/>
              <a:pPr/>
              <a:t>17</a:t>
            </a:fld>
            <a:endParaRPr lang="fr-FR"/>
          </a:p>
        </p:txBody>
      </p:sp>
      <p:sp>
        <p:nvSpPr>
          <p:cNvPr id="140290" name="Rectangle 2"/>
          <p:cNvSpPr>
            <a:spLocks noChangeArrowheads="1"/>
          </p:cNvSpPr>
          <p:nvPr/>
        </p:nvSpPr>
        <p:spPr bwMode="auto">
          <a:xfrm>
            <a:off x="1190625" y="21621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3.  Quelques enjeux spécifiques</a:t>
            </a:r>
            <a:endParaRPr lang="fr-FR" sz="3600" b="1" i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868E1F8-9026-489E-8A8E-0E380422C9BB}" type="slidenum">
              <a:rPr lang="fr-FR"/>
              <a:pPr/>
              <a:t>18</a:t>
            </a:fld>
            <a:endParaRPr lang="fr-FR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Verdana" pitchFamily="34" charset="0"/>
              </a:rPr>
              <a:t>L’</a:t>
            </a:r>
            <a:r>
              <a:rPr lang="fr-CA" sz="3200" b="1" i="1">
                <a:latin typeface="Verdana" pitchFamily="34" charset="0"/>
              </a:rPr>
              <a:t>empowerment</a:t>
            </a:r>
            <a:r>
              <a:rPr lang="fr-CA" sz="3200" b="1">
                <a:latin typeface="Verdana" pitchFamily="34" charset="0"/>
              </a:rPr>
              <a:t> partiel</a:t>
            </a:r>
            <a:endParaRPr lang="fr-FR" sz="3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377112" cy="41148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une capacité limitée d’action découlant d’abord des compétences techniques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800">
                <a:latin typeface="Verdana" pitchFamily="34" charset="0"/>
              </a:rPr>
              <a:t>importance de cette capacité par rapport aux objectifs de l’organisme</a:t>
            </a:r>
          </a:p>
          <a:p>
            <a:pPr>
              <a:lnSpc>
                <a:spcPct val="11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fr-CA" sz="2800">
                <a:latin typeface="Verdana" pitchFamily="34" charset="0"/>
              </a:rPr>
              <a:t>importance de cette capacité en lien avec la situation de la personne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E0945C-05D8-44B0-9F7A-36BEDB649977}" type="slidenum">
              <a:rPr lang="fr-FR"/>
              <a:pPr/>
              <a:t>19</a:t>
            </a:fld>
            <a:endParaRPr lang="fr-FR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Verdana" pitchFamily="34" charset="0"/>
              </a:rPr>
              <a:t>Le transfert de l’</a:t>
            </a:r>
            <a:r>
              <a:rPr lang="fr-CA" sz="3200" b="1" i="1">
                <a:latin typeface="Verdana" pitchFamily="34" charset="0"/>
              </a:rPr>
              <a:t>empowerment</a:t>
            </a:r>
            <a:endParaRPr lang="fr-FR" sz="3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377112" cy="4338637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les trois premières composantes peuvent produire le pouvoir d’agir à l’intérieur de l’organisme ou du groupe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la conscience critique permet le pouvoir d’agir à l’extérieur de l’organisme ou du groupe</a:t>
            </a:r>
            <a:br>
              <a:rPr lang="fr-CA" sz="2400">
                <a:latin typeface="Verdana" pitchFamily="34" charset="0"/>
              </a:rPr>
            </a:br>
            <a:r>
              <a:rPr lang="fr-CA" sz="2400">
                <a:latin typeface="Verdana" pitchFamily="34" charset="0"/>
                <a:cs typeface="Arial" charset="0"/>
              </a:rPr>
              <a:t>→ conscience sociale réduit les blocages et répare les « ruptures »</a:t>
            </a:r>
            <a:br>
              <a:rPr lang="fr-CA" sz="2400">
                <a:latin typeface="Verdana" pitchFamily="34" charset="0"/>
                <a:cs typeface="Arial" charset="0"/>
              </a:rPr>
            </a:br>
            <a:r>
              <a:rPr lang="fr-CA" sz="2400">
                <a:latin typeface="Verdana" pitchFamily="34" charset="0"/>
                <a:cs typeface="Arial" charset="0"/>
              </a:rPr>
              <a:t> → conscience politique favorise la pérennité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DCBCB0-FDAE-4605-A613-97A88B97DFB4}" type="slidenum">
              <a:rPr lang="fr-FR"/>
              <a:pPr/>
              <a:t>2</a:t>
            </a:fld>
            <a:endParaRPr lang="fr-F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7925" y="333375"/>
            <a:ext cx="7772400" cy="1143000"/>
          </a:xfrm>
        </p:spPr>
        <p:txBody>
          <a:bodyPr/>
          <a:lstStyle/>
          <a:p>
            <a:pPr algn="ctr"/>
            <a:r>
              <a:rPr lang="fr-CA" sz="3200" b="1">
                <a:latin typeface="Verdana" pitchFamily="34" charset="0"/>
              </a:rPr>
              <a:t>Plan de la présentation</a:t>
            </a:r>
            <a:endParaRPr lang="fr-FR" sz="3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2213" y="1576388"/>
            <a:ext cx="7772400" cy="4510087"/>
          </a:xfrm>
          <a:noFill/>
        </p:spPr>
        <p:txBody>
          <a:bodyPr/>
          <a:lstStyle/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>
                <a:latin typeface="Verdana" pitchFamily="34" charset="0"/>
              </a:rPr>
              <a:t>Le rôle de l’organisation dans le développement de l’</a:t>
            </a:r>
            <a:r>
              <a:rPr lang="fr-CA" sz="2400" i="1" dirty="0">
                <a:latin typeface="Verdana" pitchFamily="34" charset="0"/>
              </a:rPr>
              <a:t>empowerment</a:t>
            </a:r>
            <a:endParaRPr lang="fr-CA" sz="2400" dirty="0">
              <a:latin typeface="Verdana" pitchFamily="34" charset="0"/>
            </a:endParaRP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>
                <a:latin typeface="Verdana" pitchFamily="34" charset="0"/>
              </a:rPr>
              <a:t>Les fonctions des organismes ayant l’</a:t>
            </a:r>
            <a:r>
              <a:rPr lang="fr-CA" sz="2400" i="1" dirty="0">
                <a:latin typeface="Verdana" pitchFamily="34" charset="0"/>
              </a:rPr>
              <a:t>empowerment</a:t>
            </a:r>
            <a:r>
              <a:rPr lang="fr-CA" sz="2400" dirty="0">
                <a:latin typeface="Verdana" pitchFamily="34" charset="0"/>
              </a:rPr>
              <a:t> comme approche stratégique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>
                <a:latin typeface="Verdana" pitchFamily="34" charset="0"/>
              </a:rPr>
              <a:t>Quelques enjeux spécifiques : </a:t>
            </a:r>
            <a:br>
              <a:rPr lang="fr-CA" sz="2400" dirty="0">
                <a:latin typeface="Verdana" pitchFamily="34" charset="0"/>
              </a:rPr>
            </a:br>
            <a:r>
              <a:rPr lang="fr-CA" sz="2400" dirty="0">
                <a:latin typeface="Verdana" pitchFamily="34" charset="0"/>
              </a:rPr>
              <a:t>- l’</a:t>
            </a:r>
            <a:r>
              <a:rPr lang="fr-CA" sz="2400" i="1" dirty="0">
                <a:latin typeface="Verdana" pitchFamily="34" charset="0"/>
              </a:rPr>
              <a:t>empowerment</a:t>
            </a:r>
            <a:r>
              <a:rPr lang="fr-CA" sz="2400" dirty="0">
                <a:latin typeface="Verdana" pitchFamily="34" charset="0"/>
              </a:rPr>
              <a:t> partiel </a:t>
            </a:r>
            <a:br>
              <a:rPr lang="fr-CA" sz="2400" dirty="0">
                <a:latin typeface="Verdana" pitchFamily="34" charset="0"/>
              </a:rPr>
            </a:br>
            <a:r>
              <a:rPr lang="fr-CA" sz="2400" dirty="0">
                <a:latin typeface="Verdana" pitchFamily="34" charset="0"/>
              </a:rPr>
              <a:t>- le transfert de l’</a:t>
            </a:r>
            <a:r>
              <a:rPr lang="fr-CA" sz="2400" i="1" dirty="0">
                <a:latin typeface="Verdana" pitchFamily="34" charset="0"/>
              </a:rPr>
              <a:t>empowerment</a:t>
            </a:r>
            <a:br>
              <a:rPr lang="fr-CA" sz="2400" i="1" dirty="0">
                <a:latin typeface="Verdana" pitchFamily="34" charset="0"/>
              </a:rPr>
            </a:br>
            <a:r>
              <a:rPr lang="fr-CA" sz="2400" i="1" dirty="0">
                <a:latin typeface="Verdana" pitchFamily="34" charset="0"/>
              </a:rPr>
              <a:t>- </a:t>
            </a:r>
            <a:r>
              <a:rPr lang="fr-CA" sz="2400" dirty="0">
                <a:latin typeface="Verdana" pitchFamily="34" charset="0"/>
              </a:rPr>
              <a:t>l’animation sociale</a:t>
            </a:r>
          </a:p>
          <a:p>
            <a:pPr marL="457200" indent="-457200">
              <a:spcBef>
                <a:spcPct val="50000"/>
              </a:spcBef>
              <a:buClr>
                <a:schemeClr val="tx1"/>
              </a:buClr>
              <a:buSzTx/>
              <a:buFont typeface="Wingdings" pitchFamily="2" charset="2"/>
              <a:buAutoNum type="arabicPeriod"/>
            </a:pPr>
            <a:r>
              <a:rPr lang="fr-CA" sz="2400" dirty="0">
                <a:latin typeface="Verdana" pitchFamily="34" charset="0"/>
              </a:rPr>
              <a:t>Le soutien aux organismes ayant l’</a:t>
            </a:r>
            <a:r>
              <a:rPr lang="fr-CA" sz="2400" i="1" dirty="0">
                <a:latin typeface="Verdana" pitchFamily="34" charset="0"/>
              </a:rPr>
              <a:t>empowerment</a:t>
            </a:r>
            <a:r>
              <a:rPr lang="fr-CA" sz="2400" dirty="0">
                <a:latin typeface="Verdana" pitchFamily="34" charset="0"/>
              </a:rPr>
              <a:t> comme approche stratégique</a:t>
            </a:r>
            <a:endParaRPr lang="fr-FR" sz="24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F4125AE-9529-4194-9317-BB7A4B8ED75F}" type="slidenum">
              <a:rPr lang="fr-FR"/>
              <a:pPr/>
              <a:t>20</a:t>
            </a:fld>
            <a:endParaRPr lang="fr-FR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Verdana" pitchFamily="34" charset="0"/>
              </a:rPr>
              <a:t>L’animation sociale</a:t>
            </a:r>
            <a:endParaRPr lang="fr-FR" sz="32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197725" cy="3959225"/>
          </a:xfrm>
          <a:noFill/>
        </p:spPr>
        <p:txBody>
          <a:bodyPr/>
          <a:lstStyle/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approche visant à donner vie à un groupe </a:t>
            </a:r>
            <a:r>
              <a:rPr lang="fr-CA" sz="2400">
                <a:latin typeface="Verdana" pitchFamily="34" charset="0"/>
                <a:cs typeface="Arial" charset="0"/>
              </a:rPr>
              <a:t>→ repose sur la dynamique collective</a:t>
            </a: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saisir les occasions ou provoquer certaines situations </a:t>
            </a:r>
            <a:r>
              <a:rPr lang="fr-CA" sz="2400">
                <a:latin typeface="Verdana" pitchFamily="34" charset="0"/>
                <a:cs typeface="Arial" charset="0"/>
              </a:rPr>
              <a:t>→ </a:t>
            </a:r>
            <a:r>
              <a:rPr lang="fr-CA" sz="2400">
                <a:latin typeface="Verdana" pitchFamily="34" charset="0"/>
              </a:rPr>
              <a:t>sources d’apprentissage</a:t>
            </a:r>
            <a:r>
              <a:rPr lang="fr-FR" sz="2400"/>
              <a:t> </a:t>
            </a:r>
            <a:endParaRPr lang="fr-CA" sz="2400">
              <a:latin typeface="Verdana" pitchFamily="34" charset="0"/>
            </a:endParaRPr>
          </a:p>
          <a:p>
            <a:pPr>
              <a:lnSpc>
                <a:spcPct val="105000"/>
              </a:lnSpc>
              <a:spcBef>
                <a:spcPct val="50000"/>
              </a:spcBef>
            </a:pPr>
            <a:r>
              <a:rPr lang="fr-CA" sz="2400">
                <a:latin typeface="Verdana" pitchFamily="34" charset="0"/>
              </a:rPr>
              <a:t>faire en sorte que le groupe intervienne sur lui-même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4FFB5C-946A-4CD1-9A1C-4F9A646EECAE}" type="slidenum">
              <a:rPr lang="fr-FR"/>
              <a:pPr/>
              <a:t>21</a:t>
            </a:fld>
            <a:endParaRPr lang="fr-FR"/>
          </a:p>
        </p:txBody>
      </p:sp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187450" y="19462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4.  Le soutien aux organisations ayant l’</a:t>
            </a:r>
            <a:r>
              <a:rPr lang="fr-CA" sz="3600" b="1" i="1">
                <a:solidFill>
                  <a:schemeClr val="tx2"/>
                </a:solidFill>
                <a:latin typeface="Verdana" pitchFamily="34" charset="0"/>
              </a:rPr>
              <a:t>empowerment</a:t>
            </a:r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 comme approche stratégique</a:t>
            </a:r>
            <a:endParaRPr lang="fr-FR" sz="3600" b="1" i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D57B4B-84BA-4362-B0D9-051756567E8E}" type="slidenum">
              <a:rPr lang="fr-FR"/>
              <a:pPr/>
              <a:t>22</a:t>
            </a:fld>
            <a:endParaRPr lang="fr-FR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600" b="1">
                <a:latin typeface="Verdana" pitchFamily="34" charset="0"/>
              </a:rPr>
              <a:t>Les besoins des organismes</a:t>
            </a:r>
            <a:endParaRPr lang="fr-FR" sz="3600" b="1">
              <a:solidFill>
                <a:schemeClr val="accent2"/>
              </a:solidFill>
              <a:latin typeface="Verdana" pitchFamily="34" charset="0"/>
            </a:endParaRP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754188"/>
            <a:ext cx="7558087" cy="4318000"/>
          </a:xfrm>
          <a:noFill/>
        </p:spPr>
        <p:txBody>
          <a:bodyPr/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des connaissances (formation, recherche)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des habiletés (formation, accompagnement/coaching)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des outils (généraux, spécifiques)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des échanges avec les pairs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fr-CA" sz="2800">
                <a:latin typeface="Verdana" pitchFamily="34" charset="0"/>
              </a:rPr>
              <a:t>du temps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u pied de page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39939" name="Espace réservé du numéro de diapositiv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FE830B-2AF8-4DE2-BF3A-EFC076583296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39940" name="Rectangle 3"/>
          <p:cNvSpPr>
            <a:spLocks noChangeArrowheads="1"/>
          </p:cNvSpPr>
          <p:nvPr/>
        </p:nvSpPr>
        <p:spPr bwMode="auto">
          <a:xfrm>
            <a:off x="1116013" y="649288"/>
            <a:ext cx="563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fr-CA" sz="3200" b="1">
                <a:solidFill>
                  <a:schemeClr val="tx2"/>
                </a:solidFill>
                <a:latin typeface="Verdana" pitchFamily="34" charset="0"/>
              </a:rPr>
              <a:t>Coopérative de consultation en développement La Clé</a:t>
            </a:r>
          </a:p>
        </p:txBody>
      </p:sp>
      <p:pic>
        <p:nvPicPr>
          <p:cNvPr id="39941" name="Picture 4" descr="Logo%20La%20Clé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5463" y="454025"/>
            <a:ext cx="21336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Rectangle 4"/>
          <p:cNvSpPr>
            <a:spLocks noChangeArrowheads="1"/>
          </p:cNvSpPr>
          <p:nvPr/>
        </p:nvSpPr>
        <p:spPr bwMode="auto">
          <a:xfrm>
            <a:off x="1152525" y="2708275"/>
            <a:ext cx="7740650" cy="342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Richard Leroux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b="1" dirty="0">
                <a:latin typeface="Verdana" pitchFamily="34" charset="0"/>
              </a:rPr>
              <a:t>William A. « Bill » Ninacs</a:t>
            </a:r>
          </a:p>
          <a:p>
            <a:pPr algn="ctr">
              <a:spcBef>
                <a:spcPts val="30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(819) 758-7797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info@lacle.coop</a:t>
            </a:r>
          </a:p>
          <a:p>
            <a:pPr algn="ctr">
              <a:spcBef>
                <a:spcPts val="1800"/>
              </a:spcBef>
              <a:tabLst>
                <a:tab pos="1168400" algn="l"/>
              </a:tabLst>
            </a:pPr>
            <a:r>
              <a:rPr lang="fr-CA" sz="2800" dirty="0">
                <a:latin typeface="Verdana" pitchFamily="34" charset="0"/>
              </a:rPr>
              <a:t>http://www.lacle.coop/</a:t>
            </a:r>
          </a:p>
        </p:txBody>
      </p:sp>
      <p:pic>
        <p:nvPicPr>
          <p:cNvPr id="39943" name="Picture 8" descr="Bill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16800" y="4075113"/>
            <a:ext cx="10810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44" name="Picture 12" descr="Richard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28788" y="4076700"/>
            <a:ext cx="1081087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73A678-C133-437B-975D-BF1A04E204F1}" type="slidenum">
              <a:rPr lang="fr-FR"/>
              <a:pPr/>
              <a:t>3</a:t>
            </a:fld>
            <a:endParaRPr lang="fr-FR"/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auto">
          <a:xfrm>
            <a:off x="1187450" y="1946275"/>
            <a:ext cx="7558088" cy="23463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fr-CA" sz="3600" b="1">
                <a:solidFill>
                  <a:schemeClr val="tx2"/>
                </a:solidFill>
                <a:latin typeface="Verdana" pitchFamily="34" charset="0"/>
              </a:rPr>
              <a:t>1.  Le rôle de l’organisation dans le développement de l’</a:t>
            </a:r>
            <a:r>
              <a:rPr lang="fr-CA" sz="3600" b="1" i="1">
                <a:solidFill>
                  <a:schemeClr val="tx2"/>
                </a:solidFill>
                <a:latin typeface="Verdana" pitchFamily="34" charset="0"/>
              </a:rPr>
              <a:t>empowerment</a:t>
            </a:r>
            <a:endParaRPr lang="fr-FR" sz="3600" b="1" i="1">
              <a:solidFill>
                <a:schemeClr val="tx2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4CA022-4994-42C2-8DBD-7DBA93A15B6E}" type="slidenum">
              <a:rPr lang="fr-FR"/>
              <a:pPr/>
              <a:t>4</a:t>
            </a:fld>
            <a:endParaRPr lang="fr-FR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954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61474" name="Group 34"/>
          <p:cNvGraphicFramePr>
            <a:graphicFrameLocks noGrp="1"/>
          </p:cNvGraphicFramePr>
          <p:nvPr/>
        </p:nvGraphicFramePr>
        <p:xfrm>
          <a:off x="1447800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1467" name="Group 27"/>
          <p:cNvGraphicFramePr>
            <a:graphicFrameLocks noGrp="1"/>
          </p:cNvGraphicFramePr>
          <p:nvPr/>
        </p:nvGraphicFramePr>
        <p:xfrm>
          <a:off x="5027613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61463" name="Group 23"/>
          <p:cNvGrpSpPr>
            <a:grpSpLocks/>
          </p:cNvGrpSpPr>
          <p:nvPr/>
        </p:nvGrpSpPr>
        <p:grpSpPr bwMode="auto">
          <a:xfrm>
            <a:off x="2590800" y="685800"/>
            <a:ext cx="4572000" cy="5486400"/>
            <a:chOff x="1728" y="672"/>
            <a:chExt cx="2304" cy="3120"/>
          </a:xfrm>
        </p:grpSpPr>
        <p:sp>
          <p:nvSpPr>
            <p:cNvPr id="61461" name="AutoShape 21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61462" name="AutoShape 22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61475" name="Oval 35"/>
          <p:cNvSpPr>
            <a:spLocks noChangeArrowheads="1"/>
          </p:cNvSpPr>
          <p:nvPr/>
        </p:nvSpPr>
        <p:spPr bwMode="auto">
          <a:xfrm>
            <a:off x="990600" y="762000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B6F554-930E-4845-B8A8-4D470FE92A67}" type="slidenum">
              <a:rPr lang="fr-FR"/>
              <a:pPr/>
              <a:t>5</a:t>
            </a:fld>
            <a:endParaRPr lang="fr-FR"/>
          </a:p>
        </p:txBody>
      </p:sp>
      <p:graphicFrame>
        <p:nvGraphicFramePr>
          <p:cNvPr id="118786" name="Group 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assistance muette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de parole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droit d’être entendu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prendre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 aux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connaissances et habilités pratiques et techniques requises par l’action et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la participation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ESTIME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SOI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CRITIQUE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amour de soi (légitimité)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vision de soi (compétences)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confiance en soi (reconnaissance)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individuelle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collective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sociale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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conscience politique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8802" name="AutoShape 18"/>
          <p:cNvSpPr>
            <a:spLocks noChangeAspect="1" noChangeArrowheads="1"/>
          </p:cNvSpPr>
          <p:nvPr/>
        </p:nvSpPr>
        <p:spPr bwMode="auto">
          <a:xfrm rot="2700000">
            <a:off x="4572000" y="3352800"/>
            <a:ext cx="914400" cy="914400"/>
          </a:xfrm>
          <a:custGeom>
            <a:avLst/>
            <a:gdLst>
              <a:gd name="G0" fmla="+- 6480 0 0"/>
              <a:gd name="G1" fmla="+- 8640 0 0"/>
              <a:gd name="G2" fmla="+- 4320 0 0"/>
              <a:gd name="G3" fmla="+- 21600 0 6480"/>
              <a:gd name="G4" fmla="+- 21600 0 8640"/>
              <a:gd name="G5" fmla="+- 21600 0 4320"/>
              <a:gd name="G6" fmla="+- 6480 0 10800"/>
              <a:gd name="G7" fmla="+- 8640 0 10800"/>
              <a:gd name="G8" fmla="*/ G7 4320 G6"/>
              <a:gd name="G9" fmla="+- 21600 0 G8"/>
              <a:gd name="T0" fmla="*/ G8 w 21600"/>
              <a:gd name="T1" fmla="*/ G1 h 21600"/>
              <a:gd name="T2" fmla="*/ G9 w 21600"/>
              <a:gd name="T3" fmla="*/ G4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10800" y="0"/>
                </a:moveTo>
                <a:lnTo>
                  <a:pt x="6480" y="4320"/>
                </a:lnTo>
                <a:lnTo>
                  <a:pt x="8640" y="4320"/>
                </a:lnTo>
                <a:lnTo>
                  <a:pt x="8640" y="8640"/>
                </a:lnTo>
                <a:lnTo>
                  <a:pt x="4320" y="8640"/>
                </a:lnTo>
                <a:lnTo>
                  <a:pt x="4320" y="6480"/>
                </a:lnTo>
                <a:lnTo>
                  <a:pt x="0" y="10800"/>
                </a:lnTo>
                <a:lnTo>
                  <a:pt x="4320" y="15120"/>
                </a:lnTo>
                <a:lnTo>
                  <a:pt x="4320" y="12960"/>
                </a:lnTo>
                <a:lnTo>
                  <a:pt x="8640" y="12960"/>
                </a:lnTo>
                <a:lnTo>
                  <a:pt x="8640" y="17280"/>
                </a:lnTo>
                <a:lnTo>
                  <a:pt x="6480" y="17280"/>
                </a:lnTo>
                <a:lnTo>
                  <a:pt x="10800" y="21600"/>
                </a:lnTo>
                <a:lnTo>
                  <a:pt x="15120" y="17280"/>
                </a:lnTo>
                <a:lnTo>
                  <a:pt x="12960" y="17280"/>
                </a:lnTo>
                <a:lnTo>
                  <a:pt x="12960" y="12960"/>
                </a:lnTo>
                <a:lnTo>
                  <a:pt x="17280" y="12960"/>
                </a:lnTo>
                <a:lnTo>
                  <a:pt x="17280" y="15120"/>
                </a:lnTo>
                <a:lnTo>
                  <a:pt x="21600" y="10800"/>
                </a:lnTo>
                <a:lnTo>
                  <a:pt x="17280" y="6480"/>
                </a:lnTo>
                <a:lnTo>
                  <a:pt x="17280" y="8640"/>
                </a:lnTo>
                <a:lnTo>
                  <a:pt x="12960" y="8640"/>
                </a:lnTo>
                <a:lnTo>
                  <a:pt x="12960" y="4320"/>
                </a:lnTo>
                <a:lnTo>
                  <a:pt x="15120" y="432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3" name="AutoShape 19"/>
          <p:cNvSpPr>
            <a:spLocks noChangeArrowheads="1"/>
          </p:cNvSpPr>
          <p:nvPr/>
        </p:nvSpPr>
        <p:spPr bwMode="auto">
          <a:xfrm>
            <a:off x="4770438" y="42672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4" name="AutoShape 20"/>
          <p:cNvSpPr>
            <a:spLocks noChangeArrowheads="1"/>
          </p:cNvSpPr>
          <p:nvPr/>
        </p:nvSpPr>
        <p:spPr bwMode="auto">
          <a:xfrm>
            <a:off x="4770438" y="3048000"/>
            <a:ext cx="533400" cy="304800"/>
          </a:xfrm>
          <a:prstGeom prst="left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5" name="AutoShape 21"/>
          <p:cNvSpPr>
            <a:spLocks noChangeArrowheads="1"/>
          </p:cNvSpPr>
          <p:nvPr/>
        </p:nvSpPr>
        <p:spPr bwMode="auto">
          <a:xfrm rot="5400000">
            <a:off x="4114007" y="36202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6" name="AutoShape 22"/>
          <p:cNvSpPr>
            <a:spLocks noChangeArrowheads="1"/>
          </p:cNvSpPr>
          <p:nvPr/>
        </p:nvSpPr>
        <p:spPr bwMode="auto">
          <a:xfrm rot="5400000">
            <a:off x="5409407" y="3620293"/>
            <a:ext cx="533400" cy="347663"/>
          </a:xfrm>
          <a:prstGeom prst="leftRightArrow">
            <a:avLst>
              <a:gd name="adj1" fmla="val 50000"/>
              <a:gd name="adj2" fmla="val 3068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18808" name="Rectangle 2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CA" sz="3600" b="1">
                <a:latin typeface="Verdana" pitchFamily="34" charset="0"/>
              </a:rPr>
              <a:t>L’</a:t>
            </a:r>
            <a:r>
              <a:rPr lang="fr-CA" sz="3600" b="1" i="1">
                <a:latin typeface="Verdana" pitchFamily="34" charset="0"/>
              </a:rPr>
              <a:t>empowerment</a:t>
            </a:r>
            <a:r>
              <a:rPr lang="fr-CA" sz="3600" b="1">
                <a:latin typeface="Verdana" pitchFamily="34" charset="0"/>
              </a:rPr>
              <a:t> individuel</a:t>
            </a:r>
            <a:endParaRPr lang="fr-FR" sz="3600" b="1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410B6BA-C818-4151-8169-C5E7A60FA4F9}" type="slidenum">
              <a:rPr lang="fr-FR"/>
              <a:pPr/>
              <a:t>6</a:t>
            </a:fld>
            <a:endParaRPr lang="fr-FR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295400"/>
            <a:ext cx="38100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fr-FR"/>
              <a:t> </a:t>
            </a:r>
          </a:p>
        </p:txBody>
      </p:sp>
      <p:graphicFrame>
        <p:nvGraphicFramePr>
          <p:cNvPr id="82947" name="Group 3"/>
          <p:cNvGraphicFramePr>
            <a:graphicFrameLocks noGrp="1"/>
          </p:cNvGraphicFramePr>
          <p:nvPr/>
        </p:nvGraphicFramePr>
        <p:xfrm>
          <a:off x="1447800" y="1600200"/>
          <a:ext cx="3429000" cy="3697288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INDIVIDU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estime de soi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conscience </a:t>
                      </a:r>
                      <a:b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critique</a:t>
                      </a:r>
                      <a:endParaRPr kumimoji="0" lang="fr-FR" sz="3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2955" name="Group 11"/>
          <p:cNvGraphicFramePr>
            <a:graphicFrameLocks noGrp="1"/>
          </p:cNvGraphicFramePr>
          <p:nvPr/>
        </p:nvGraphicFramePr>
        <p:xfrm>
          <a:off x="5027613" y="1598613"/>
          <a:ext cx="3429000" cy="372745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1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3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COMMUNAUTÉ</a:t>
                      </a:r>
                      <a:endParaRPr kumimoji="0" lang="fr-FR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5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2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participation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compétences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communications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7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capital 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82963" name="Group 19"/>
          <p:cNvGrpSpPr>
            <a:grpSpLocks/>
          </p:cNvGrpSpPr>
          <p:nvPr/>
        </p:nvGrpSpPr>
        <p:grpSpPr bwMode="auto">
          <a:xfrm>
            <a:off x="2590800" y="685800"/>
            <a:ext cx="4572000" cy="5486400"/>
            <a:chOff x="1728" y="672"/>
            <a:chExt cx="2304" cy="3120"/>
          </a:xfrm>
        </p:grpSpPr>
        <p:sp>
          <p:nvSpPr>
            <p:cNvPr id="82964" name="AutoShape 20"/>
            <p:cNvSpPr>
              <a:spLocks noChangeArrowheads="1"/>
            </p:cNvSpPr>
            <p:nvPr/>
          </p:nvSpPr>
          <p:spPr bwMode="auto">
            <a:xfrm>
              <a:off x="1728" y="672"/>
              <a:ext cx="2304" cy="346"/>
            </a:xfrm>
            <a:prstGeom prst="curvedDownArrow">
              <a:avLst>
                <a:gd name="adj1" fmla="val 133179"/>
                <a:gd name="adj2" fmla="val 266358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  <p:sp>
          <p:nvSpPr>
            <p:cNvPr id="82965" name="AutoShape 21"/>
            <p:cNvSpPr>
              <a:spLocks noChangeArrowheads="1"/>
            </p:cNvSpPr>
            <p:nvPr/>
          </p:nvSpPr>
          <p:spPr bwMode="auto">
            <a:xfrm rot="10800000">
              <a:off x="1728" y="3447"/>
              <a:ext cx="2304" cy="345"/>
            </a:xfrm>
            <a:prstGeom prst="curvedDownArrow">
              <a:avLst>
                <a:gd name="adj1" fmla="val 133565"/>
                <a:gd name="adj2" fmla="val 267130"/>
                <a:gd name="adj3" fmla="val 33333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CA"/>
            </a:p>
          </p:txBody>
        </p:sp>
      </p:grpSp>
      <p:sp>
        <p:nvSpPr>
          <p:cNvPr id="82966" name="Oval 22"/>
          <p:cNvSpPr>
            <a:spLocks noChangeArrowheads="1"/>
          </p:cNvSpPr>
          <p:nvPr/>
        </p:nvSpPr>
        <p:spPr bwMode="auto">
          <a:xfrm>
            <a:off x="4648200" y="762000"/>
            <a:ext cx="4267200" cy="53340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1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0563B5D-28C2-487F-A452-48BAE9C6F42F}" type="slidenum">
              <a:rPr lang="fr-FR"/>
              <a:pPr/>
              <a:t>7</a:t>
            </a:fld>
            <a:endParaRPr lang="fr-FR"/>
          </a:p>
        </p:txBody>
      </p:sp>
      <p:graphicFrame>
        <p:nvGraphicFramePr>
          <p:cNvPr id="129056" name="Group 3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047" name="Rectangle 2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CA" sz="3200" b="1">
                <a:latin typeface="Verdana" pitchFamily="34" charset="0"/>
              </a:rPr>
              <a:t>L’</a:t>
            </a:r>
            <a:r>
              <a:rPr lang="fr-CA" sz="3200" b="1" i="1">
                <a:latin typeface="Verdana" pitchFamily="34" charset="0"/>
              </a:rPr>
              <a:t>empowerment</a:t>
            </a:r>
            <a:r>
              <a:rPr lang="fr-CA" sz="3200" b="1">
                <a:latin typeface="Verdana" pitchFamily="34" charset="0"/>
              </a:rPr>
              <a:t> communautaire</a:t>
            </a:r>
            <a:endParaRPr lang="fr-FR" sz="3200" b="1">
              <a:latin typeface="Verdana" pitchFamily="34" charset="0"/>
            </a:endParaRPr>
          </a:p>
        </p:txBody>
      </p:sp>
      <p:sp>
        <p:nvSpPr>
          <p:cNvPr id="129057" name="Oval 33"/>
          <p:cNvSpPr>
            <a:spLocks noChangeArrowheads="1"/>
          </p:cNvSpPr>
          <p:nvPr/>
        </p:nvSpPr>
        <p:spPr bwMode="auto">
          <a:xfrm>
            <a:off x="827088" y="1341438"/>
            <a:ext cx="4483100" cy="280670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46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D74E72-FC11-4157-BC6B-6D29D9B86551}" type="slidenum">
              <a:rPr lang="fr-FR"/>
              <a:pPr/>
              <a:t>8</a:t>
            </a:fld>
            <a:endParaRPr lang="fr-FR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28600"/>
            <a:ext cx="7772400" cy="1143000"/>
          </a:xfrm>
        </p:spPr>
        <p:txBody>
          <a:bodyPr/>
          <a:lstStyle/>
          <a:p>
            <a:pPr algn="ctr"/>
            <a:r>
              <a:rPr lang="fr-FR" sz="3200" b="1">
                <a:latin typeface="Verdana" pitchFamily="34" charset="0"/>
              </a:rPr>
              <a:t>L’échelle de la participation</a:t>
            </a:r>
            <a:endParaRPr lang="fr-FR"/>
          </a:p>
        </p:txBody>
      </p:sp>
      <p:graphicFrame>
        <p:nvGraphicFramePr>
          <p:cNvPr id="28744" name="Group 72"/>
          <p:cNvGraphicFramePr>
            <a:graphicFrameLocks noGrp="1"/>
          </p:cNvGraphicFramePr>
          <p:nvPr/>
        </p:nvGraphicFramePr>
        <p:xfrm>
          <a:off x="2057400" y="1447800"/>
          <a:ext cx="2057400" cy="464820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réel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Pouvoir </a:t>
                      </a:r>
                      <a:b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factice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Non-participation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8748" name="Group 76"/>
          <p:cNvGraphicFramePr>
            <a:graphicFrameLocks noGrp="1"/>
          </p:cNvGraphicFramePr>
          <p:nvPr/>
        </p:nvGraphicFramePr>
        <p:xfrm>
          <a:off x="4114800" y="1447800"/>
          <a:ext cx="3810000" cy="4648200"/>
        </p:xfrm>
        <a:graphic>
          <a:graphicData uri="http://schemas.openxmlformats.org/drawingml/2006/table">
            <a:tbl>
              <a:tblPr/>
              <a:tblGrid>
                <a:gridCol w="2638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autorité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délégation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partenariat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apaisement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consultation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5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information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thérapie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manipulation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89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tutelle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CA"/>
              <a:t>© Coop La Clé, Victoriaville - 2011</a:t>
            </a:r>
            <a:endParaRPr lang="fr-FR"/>
          </a:p>
        </p:txBody>
      </p:sp>
      <p:sp>
        <p:nvSpPr>
          <p:cNvPr id="23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928212-0CA7-4A08-AD63-75FFAAEC55C8}" type="slidenum">
              <a:rPr lang="fr-FR"/>
              <a:pPr/>
              <a:t>9</a:t>
            </a:fld>
            <a:endParaRPr lang="fr-FR"/>
          </a:p>
        </p:txBody>
      </p:sp>
      <p:graphicFrame>
        <p:nvGraphicFramePr>
          <p:cNvPr id="130050" name="Group 2"/>
          <p:cNvGraphicFramePr>
            <a:graphicFrameLocks noGrp="1"/>
          </p:cNvGraphicFramePr>
          <p:nvPr>
            <p:ph type="tbl" idx="1"/>
          </p:nvPr>
        </p:nvGraphicFramePr>
        <p:xfrm>
          <a:off x="1173163" y="1676400"/>
          <a:ext cx="7772400" cy="4254818"/>
        </p:xfrm>
        <a:graphic>
          <a:graphicData uri="http://schemas.openxmlformats.org/drawingml/2006/table">
            <a:tbl>
              <a:tblPr/>
              <a:tblGrid>
                <a:gridCol w="388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PARTICIPATION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COMPÉTENCES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décisions significatives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pouvoir partagé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vision commune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processus et résultats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ouverture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apprendre ·</a:t>
                      </a: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sym typeface="Symbol" pitchFamily="18" charset="2"/>
                        </a:rPr>
                        <a:t> contribuer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sym typeface="Symbol" pitchFamily="18" charset="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forces du milieu · maillages · capital social · rendre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des comptes · résolution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de conflits · résilience · réseaux de soutien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COMMUNICATIONS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CAPITAL </a:t>
                      </a:r>
                      <a:b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F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COMMUNAUTAIRE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3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interaction positive  · divergence d’opinions · information générale et spécifique · transparence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sentiment d’appartenance </a:t>
                      </a:r>
                      <a:b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</a:br>
                      <a:r>
                        <a:rPr kumimoji="0" lang="fr-CA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· sens de la citoyenneté</a:t>
                      </a:r>
                      <a:endParaRPr kumimoji="0" lang="fr-FR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0066" name="Rectangle 1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fr-CA" sz="3200" b="1">
                <a:latin typeface="Verdana" pitchFamily="34" charset="0"/>
              </a:rPr>
              <a:t>L’</a:t>
            </a:r>
            <a:r>
              <a:rPr lang="fr-CA" sz="3200" b="1" i="1">
                <a:latin typeface="Verdana" pitchFamily="34" charset="0"/>
              </a:rPr>
              <a:t>empowerment</a:t>
            </a:r>
            <a:r>
              <a:rPr lang="fr-CA" sz="3200" b="1">
                <a:latin typeface="Verdana" pitchFamily="34" charset="0"/>
              </a:rPr>
              <a:t> communautaire</a:t>
            </a:r>
            <a:endParaRPr lang="fr-FR" sz="3200" b="1">
              <a:latin typeface="Verdana" pitchFamily="34" charset="0"/>
            </a:endParaRPr>
          </a:p>
        </p:txBody>
      </p:sp>
      <p:sp>
        <p:nvSpPr>
          <p:cNvPr id="130067" name="Oval 19"/>
          <p:cNvSpPr>
            <a:spLocks noChangeArrowheads="1"/>
          </p:cNvSpPr>
          <p:nvPr/>
        </p:nvSpPr>
        <p:spPr bwMode="auto">
          <a:xfrm>
            <a:off x="4876800" y="1268413"/>
            <a:ext cx="4267200" cy="2736850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0068" name="Oval 20"/>
          <p:cNvSpPr>
            <a:spLocks noChangeArrowheads="1"/>
          </p:cNvSpPr>
          <p:nvPr/>
        </p:nvSpPr>
        <p:spPr bwMode="auto">
          <a:xfrm>
            <a:off x="684213" y="3429000"/>
            <a:ext cx="4751387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  <p:sp>
        <p:nvSpPr>
          <p:cNvPr id="130069" name="Oval 21"/>
          <p:cNvSpPr>
            <a:spLocks noChangeArrowheads="1"/>
          </p:cNvSpPr>
          <p:nvPr/>
        </p:nvSpPr>
        <p:spPr bwMode="auto">
          <a:xfrm>
            <a:off x="4572000" y="3429000"/>
            <a:ext cx="4751388" cy="2879725"/>
          </a:xfrm>
          <a:prstGeom prst="ellipse">
            <a:avLst/>
          </a:prstGeom>
          <a:noFill/>
          <a:ln w="635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67" grpId="0" animBg="1"/>
      <p:bldP spid="130067" grpId="1" animBg="1"/>
      <p:bldP spid="130068" grpId="0" animBg="1"/>
      <p:bldP spid="130068" grpId="1" animBg="1"/>
      <p:bldP spid="13006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Bande verticale">
  <a:themeElements>
    <a:clrScheme name="Bande vertical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Bande vertical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DD Anne-Marie:Applications (Mac OS 9):Microsoft Office 2001:Modèles:Présentations:Modèles:Bande verticale</Template>
  <TotalTime>2827</TotalTime>
  <Words>1105</Words>
  <Application>Microsoft Office PowerPoint</Application>
  <PresentationFormat>Affichage à l'écran (4:3)</PresentationFormat>
  <Paragraphs>198</Paragraphs>
  <Slides>23</Slides>
  <Notes>6</Notes>
  <HiddenSlides>0</HiddenSlides>
  <MMClips>0</MMClips>
  <ScaleCrop>false</ScaleCrop>
  <HeadingPairs>
    <vt:vector size="8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30" baseType="lpstr">
      <vt:lpstr>Arial</vt:lpstr>
      <vt:lpstr>Times</vt:lpstr>
      <vt:lpstr>Times New Roman</vt:lpstr>
      <vt:lpstr>Verdana</vt:lpstr>
      <vt:lpstr>Wingdings</vt:lpstr>
      <vt:lpstr>Bande verticale</vt:lpstr>
      <vt:lpstr>Document</vt:lpstr>
      <vt:lpstr>Présentation PowerPoint</vt:lpstr>
      <vt:lpstr>Plan de la présentation</vt:lpstr>
      <vt:lpstr>Présentation PowerPoint</vt:lpstr>
      <vt:lpstr>Présentation PowerPoint</vt:lpstr>
      <vt:lpstr>L’empowerment individuel</vt:lpstr>
      <vt:lpstr>Présentation PowerPoint</vt:lpstr>
      <vt:lpstr>L’empowerment communautaire</vt:lpstr>
      <vt:lpstr>L’échelle de la participation</vt:lpstr>
      <vt:lpstr>L’empowerment communautaire</vt:lpstr>
      <vt:lpstr>Rôles de l’organisation  vis-à-vis la capacité d’agir</vt:lpstr>
      <vt:lpstr>Présentation PowerPoint</vt:lpstr>
      <vt:lpstr>Fonctions relatives à l’empowerment</vt:lpstr>
      <vt:lpstr>L’intervention lorsque l’objectif est de soutenir l’empowerment d’un individu spécifique</vt:lpstr>
      <vt:lpstr>L’intervention lorsque l’objectif est de favoriser l’empowerment des individus (contexte de groupe)</vt:lpstr>
      <vt:lpstr>Les organismes n’ayant pas d’objectif d’empowerment</vt:lpstr>
      <vt:lpstr>L’approche axée sur l’empowerment</vt:lpstr>
      <vt:lpstr>Présentation PowerPoint</vt:lpstr>
      <vt:lpstr>L’empowerment partiel</vt:lpstr>
      <vt:lpstr>Le transfert de l’empowerment</vt:lpstr>
      <vt:lpstr>L’animation sociale</vt:lpstr>
      <vt:lpstr>Présentation PowerPoint</vt:lpstr>
      <vt:lpstr>Les besoins des organismes</vt:lpstr>
      <vt:lpstr>Présentation PowerPoint</vt:lpstr>
    </vt:vector>
  </TitlesOfParts>
  <Company>La Clé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développement</dc:title>
  <dc:creator>Anne-Marie Béliveau</dc:creator>
  <cp:lastModifiedBy>Joël Nadeau</cp:lastModifiedBy>
  <cp:revision>84</cp:revision>
  <dcterms:created xsi:type="dcterms:W3CDTF">2004-09-08T14:32:21Z</dcterms:created>
  <dcterms:modified xsi:type="dcterms:W3CDTF">2020-08-17T20:09:18Z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