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7"/>
  </p:notesMasterIdLst>
  <p:handoutMasterIdLst>
    <p:handoutMasterId r:id="rId78"/>
  </p:handoutMasterIdLst>
  <p:sldIdLst>
    <p:sldId id="256" r:id="rId2"/>
    <p:sldId id="535" r:id="rId3"/>
    <p:sldId id="518" r:id="rId4"/>
    <p:sldId id="519" r:id="rId5"/>
    <p:sldId id="520" r:id="rId6"/>
    <p:sldId id="534" r:id="rId7"/>
    <p:sldId id="446" r:id="rId8"/>
    <p:sldId id="550" r:id="rId9"/>
    <p:sldId id="499" r:id="rId10"/>
    <p:sldId id="461" r:id="rId11"/>
    <p:sldId id="466" r:id="rId12"/>
    <p:sldId id="464" r:id="rId13"/>
    <p:sldId id="465" r:id="rId14"/>
    <p:sldId id="462" r:id="rId15"/>
    <p:sldId id="467" r:id="rId16"/>
    <p:sldId id="502" r:id="rId17"/>
    <p:sldId id="504" r:id="rId18"/>
    <p:sldId id="505" r:id="rId19"/>
    <p:sldId id="551" r:id="rId20"/>
    <p:sldId id="536" r:id="rId21"/>
    <p:sldId id="474" r:id="rId22"/>
    <p:sldId id="477" r:id="rId23"/>
    <p:sldId id="478" r:id="rId24"/>
    <p:sldId id="479" r:id="rId25"/>
    <p:sldId id="480" r:id="rId26"/>
    <p:sldId id="481" r:id="rId27"/>
    <p:sldId id="486" r:id="rId28"/>
    <p:sldId id="488" r:id="rId29"/>
    <p:sldId id="489" r:id="rId30"/>
    <p:sldId id="548" r:id="rId31"/>
    <p:sldId id="490" r:id="rId32"/>
    <p:sldId id="493" r:id="rId33"/>
    <p:sldId id="494" r:id="rId34"/>
    <p:sldId id="540" r:id="rId35"/>
    <p:sldId id="538" r:id="rId36"/>
    <p:sldId id="555" r:id="rId37"/>
    <p:sldId id="552" r:id="rId38"/>
    <p:sldId id="500" r:id="rId39"/>
    <p:sldId id="332" r:id="rId40"/>
    <p:sldId id="521" r:id="rId41"/>
    <p:sldId id="522" r:id="rId42"/>
    <p:sldId id="523" r:id="rId43"/>
    <p:sldId id="524" r:id="rId44"/>
    <p:sldId id="525" r:id="rId45"/>
    <p:sldId id="526" r:id="rId46"/>
    <p:sldId id="527" r:id="rId47"/>
    <p:sldId id="528" r:id="rId48"/>
    <p:sldId id="529" r:id="rId49"/>
    <p:sldId id="530" r:id="rId50"/>
    <p:sldId id="531" r:id="rId51"/>
    <p:sldId id="532" r:id="rId52"/>
    <p:sldId id="416" r:id="rId53"/>
    <p:sldId id="333" r:id="rId54"/>
    <p:sldId id="511" r:id="rId55"/>
    <p:sldId id="512" r:id="rId56"/>
    <p:sldId id="515" r:id="rId57"/>
    <p:sldId id="510" r:id="rId58"/>
    <p:sldId id="513" r:id="rId59"/>
    <p:sldId id="514" r:id="rId60"/>
    <p:sldId id="421" r:id="rId61"/>
    <p:sldId id="553" r:id="rId62"/>
    <p:sldId id="541" r:id="rId63"/>
    <p:sldId id="543" r:id="rId64"/>
    <p:sldId id="544" r:id="rId65"/>
    <p:sldId id="497" r:id="rId66"/>
    <p:sldId id="545" r:id="rId67"/>
    <p:sldId id="433" r:id="rId68"/>
    <p:sldId id="432" r:id="rId69"/>
    <p:sldId id="498" r:id="rId70"/>
    <p:sldId id="429" r:id="rId71"/>
    <p:sldId id="554" r:id="rId72"/>
    <p:sldId id="335" r:id="rId73"/>
    <p:sldId id="546" r:id="rId74"/>
    <p:sldId id="547" r:id="rId75"/>
    <p:sldId id="496" r:id="rId7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74" autoAdjust="0"/>
  </p:normalViewPr>
  <p:slideViewPr>
    <p:cSldViewPr>
      <p:cViewPr varScale="1">
        <p:scale>
          <a:sx n="73" d="100"/>
          <a:sy n="73" d="100"/>
        </p:scale>
        <p:origin x="147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2314"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08C11-2352-46E1-8A6A-79829FA8BC0B}" type="doc">
      <dgm:prSet loTypeId="urn:microsoft.com/office/officeart/2005/8/layout/cycle1" loCatId="cycle" qsTypeId="urn:microsoft.com/office/officeart/2005/8/quickstyle/3d1" qsCatId="3D" csTypeId="urn:microsoft.com/office/officeart/2005/8/colors/colorful1#1" csCatId="colorful" phldr="1"/>
      <dgm:spPr/>
    </dgm:pt>
    <dgm:pt modelId="{373E94E8-62F0-4168-969D-7948A333192B}">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cap="all" spc="0" normalizeH="0" baseline="0" dirty="0">
              <a:ln w="9000" cmpd="sng">
                <a:prstDash val="solid"/>
              </a:ln>
              <a:effectLst>
                <a:reflection blurRad="12700" stA="28000" endPos="45000" dist="1000" dir="5400000" sy="-100000" algn="bl" rotWithShape="0"/>
              </a:effectLst>
              <a:latin typeface="Arial" charset="0"/>
            </a:rPr>
            <a:t>Étape 2</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a:ln/>
              <a:effectLst/>
              <a:latin typeface="Arial" charset="0"/>
            </a:rPr>
            <a:t>Diagnostic et </a:t>
          </a:r>
          <a:br>
            <a:rPr kumimoji="0" lang="fr-FR" sz="1800" b="1" i="0" u="none" strike="noStrike" cap="none" normalizeH="0" baseline="0" dirty="0">
              <a:ln/>
              <a:effectLst/>
              <a:latin typeface="Arial" charset="0"/>
            </a:rPr>
          </a:br>
          <a:r>
            <a:rPr kumimoji="0" lang="fr-FR" sz="1800" b="1" i="0" u="none" strike="noStrike" cap="none" normalizeH="0" baseline="0" dirty="0">
              <a:ln/>
              <a:effectLst/>
              <a:latin typeface="Arial" charset="0"/>
            </a:rPr>
            <a:t>vision commune</a:t>
          </a:r>
        </a:p>
      </dgm:t>
    </dgm:pt>
    <dgm:pt modelId="{1FAE820B-0031-477E-94AA-8ACD4AA97ABD}" type="parTrans" cxnId="{DC8C97C5-4C00-4B9A-82FB-B84ABD366456}">
      <dgm:prSet/>
      <dgm:spPr/>
      <dgm:t>
        <a:bodyPr/>
        <a:lstStyle/>
        <a:p>
          <a:endParaRPr lang="fr-CA"/>
        </a:p>
      </dgm:t>
    </dgm:pt>
    <dgm:pt modelId="{58B95E71-D629-48EC-B313-3F23E8EB8F78}" type="sibTrans" cxnId="{DC8C97C5-4C00-4B9A-82FB-B84ABD366456}">
      <dgm:prSet/>
      <dgm:spPr/>
      <dgm:t>
        <a:bodyPr/>
        <a:lstStyle/>
        <a:p>
          <a:endParaRPr lang="fr-CA" dirty="0"/>
        </a:p>
      </dgm:t>
    </dgm:pt>
    <dgm:pt modelId="{FCFEDEA9-D80E-49B8-AA75-F1D9A6731489}">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cap="all" spc="0" normalizeH="0" baseline="0" dirty="0">
              <a:ln w="9000" cmpd="sng">
                <a:prstDash val="solid"/>
              </a:ln>
              <a:effectLst>
                <a:reflection blurRad="12700" stA="28000" endPos="45000" dist="1000" dir="5400000" sy="-100000" algn="bl" rotWithShape="0"/>
              </a:effectLst>
              <a:latin typeface="Arial" charset="0"/>
            </a:rPr>
            <a:t>Étape 3</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a:ln/>
              <a:effectLst/>
              <a:latin typeface="Arial" charset="0"/>
            </a:rPr>
            <a:t>Planification stratégique et opérationnelle</a:t>
          </a:r>
        </a:p>
      </dgm:t>
    </dgm:pt>
    <dgm:pt modelId="{BE43A8A1-4451-4E02-9A14-06DFE131597F}" type="parTrans" cxnId="{A11F1829-1938-4142-BFC0-3023C5B4F5C3}">
      <dgm:prSet/>
      <dgm:spPr/>
      <dgm:t>
        <a:bodyPr/>
        <a:lstStyle/>
        <a:p>
          <a:endParaRPr lang="fr-CA"/>
        </a:p>
      </dgm:t>
    </dgm:pt>
    <dgm:pt modelId="{B71188A9-BB81-4B63-95A9-56FBB7219E2F}" type="sibTrans" cxnId="{A11F1829-1938-4142-BFC0-3023C5B4F5C3}">
      <dgm:prSet/>
      <dgm:spPr/>
      <dgm:t>
        <a:bodyPr/>
        <a:lstStyle/>
        <a:p>
          <a:endParaRPr lang="fr-CA" dirty="0"/>
        </a:p>
      </dgm:t>
    </dgm:pt>
    <dgm:pt modelId="{7C46AD5E-517D-4805-A36C-957F75215D1D}">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cap="all" spc="0" normalizeH="0" baseline="0" dirty="0">
              <a:ln w="9000" cmpd="sng">
                <a:prstDash val="solid"/>
              </a:ln>
              <a:effectLst>
                <a:reflection blurRad="12700" stA="28000" endPos="45000" dist="1000" dir="5400000" sy="-100000" algn="bl" rotWithShape="0"/>
              </a:effectLst>
              <a:latin typeface="Arial" charset="0"/>
            </a:rPr>
            <a:t>Étape 4</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a:ln/>
              <a:effectLst/>
              <a:latin typeface="Arial" charset="0"/>
            </a:rPr>
            <a:t>Réalisation actions</a:t>
          </a:r>
          <a:endParaRPr kumimoji="0" lang="fr-CA" sz="1800" b="0" i="0" u="none" strike="noStrike" cap="none" normalizeH="0" baseline="0" dirty="0">
            <a:ln/>
            <a:effectLst/>
            <a:latin typeface="Arial" charset="0"/>
          </a:endParaRPr>
        </a:p>
      </dgm:t>
    </dgm:pt>
    <dgm:pt modelId="{F085B4D5-562E-4555-8ACA-CF4303A8BC9D}" type="parTrans" cxnId="{808F2D23-BFA3-4585-8BCD-494CAA33911D}">
      <dgm:prSet/>
      <dgm:spPr/>
      <dgm:t>
        <a:bodyPr/>
        <a:lstStyle/>
        <a:p>
          <a:endParaRPr lang="fr-CA"/>
        </a:p>
      </dgm:t>
    </dgm:pt>
    <dgm:pt modelId="{8E192996-06D0-4195-A81E-EACF9DF56E3E}" type="sibTrans" cxnId="{808F2D23-BFA3-4585-8BCD-494CAA33911D}">
      <dgm:prSet/>
      <dgm:spPr/>
      <dgm:t>
        <a:bodyPr/>
        <a:lstStyle/>
        <a:p>
          <a:endParaRPr lang="fr-CA" dirty="0"/>
        </a:p>
      </dgm:t>
    </dgm:pt>
    <dgm:pt modelId="{45181002-DFD9-4B79-9B20-F4B5CBCDDC4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800" b="1" i="0" u="none" strike="noStrike" cap="all" spc="0" normalizeH="0" baseline="0" dirty="0">
              <a:ln w="9000" cmpd="sng">
                <a:prstDash val="solid"/>
              </a:ln>
              <a:effectLst>
                <a:reflection blurRad="12700" stA="28000" endPos="45000" dist="1000" dir="5400000" sy="-100000" algn="bl" rotWithShape="0"/>
              </a:effectLst>
              <a:latin typeface="Arial" charset="0"/>
            </a:rPr>
            <a:t>Étape 5</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a:ln/>
              <a:effectLst/>
              <a:latin typeface="Arial" charset="0"/>
            </a:rPr>
            <a:t>Évaluation actions et mobilisation</a:t>
          </a:r>
          <a:endParaRPr kumimoji="0" lang="fr-FR" sz="1800" b="1" i="0" u="none" strike="noStrike" cap="none" normalizeH="0" baseline="0" dirty="0">
            <a:ln/>
            <a:effectLst/>
            <a:latin typeface="Arial" charset="0"/>
          </a:endParaRPr>
        </a:p>
      </dgm:t>
    </dgm:pt>
    <dgm:pt modelId="{D13B4DD2-5A15-42BA-95A8-6D9041A01878}" type="parTrans" cxnId="{78D482B2-E3C8-4EF7-A870-1B843DFE6DF0}">
      <dgm:prSet/>
      <dgm:spPr/>
      <dgm:t>
        <a:bodyPr/>
        <a:lstStyle/>
        <a:p>
          <a:endParaRPr lang="fr-CA"/>
        </a:p>
      </dgm:t>
    </dgm:pt>
    <dgm:pt modelId="{2BE41EA4-7A1B-4302-ADB9-1D4BB484C69E}" type="sibTrans" cxnId="{78D482B2-E3C8-4EF7-A870-1B843DFE6DF0}">
      <dgm:prSet/>
      <dgm:spPr/>
      <dgm:t>
        <a:bodyPr/>
        <a:lstStyle/>
        <a:p>
          <a:endParaRPr lang="fr-CA" dirty="0"/>
        </a:p>
      </dgm:t>
    </dgm:pt>
    <dgm:pt modelId="{295A90B1-B190-482D-9A08-846AE975D4C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cap="all" spc="0" normalizeH="0" baseline="0" dirty="0">
              <a:ln w="9000" cmpd="sng">
                <a:prstDash val="solid"/>
              </a:ln>
              <a:effectLst>
                <a:reflection blurRad="12700" stA="28000" endPos="45000" dist="1000" dir="5400000" sy="-100000" algn="bl" rotWithShape="0"/>
              </a:effectLst>
              <a:latin typeface="Arial" charset="0"/>
            </a:rPr>
            <a:t>Étape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a:ln/>
              <a:effectLst/>
              <a:latin typeface="Arial" charset="0"/>
            </a:rPr>
            <a:t>Portrait / Profil</a:t>
          </a:r>
        </a:p>
      </dgm:t>
    </dgm:pt>
    <dgm:pt modelId="{DFCB5EF7-1816-4B7A-B07A-10C86C7ACD5E}" type="parTrans" cxnId="{025F1875-4C91-448B-AC1F-3E9DA1F8525D}">
      <dgm:prSet/>
      <dgm:spPr/>
      <dgm:t>
        <a:bodyPr/>
        <a:lstStyle/>
        <a:p>
          <a:endParaRPr lang="fr-CA"/>
        </a:p>
      </dgm:t>
    </dgm:pt>
    <dgm:pt modelId="{3AD0D84E-1619-4885-A688-590B2D3AB014}" type="sibTrans" cxnId="{025F1875-4C91-448B-AC1F-3E9DA1F8525D}">
      <dgm:prSet/>
      <dgm:spPr/>
      <dgm:t>
        <a:bodyPr/>
        <a:lstStyle/>
        <a:p>
          <a:endParaRPr lang="fr-CA" dirty="0"/>
        </a:p>
      </dgm:t>
    </dgm:pt>
    <dgm:pt modelId="{A9907B0B-B567-4162-98D1-928964F01524}" type="pres">
      <dgm:prSet presAssocID="{AF108C11-2352-46E1-8A6A-79829FA8BC0B}" presName="cycle" presStyleCnt="0">
        <dgm:presLayoutVars>
          <dgm:dir/>
          <dgm:resizeHandles val="exact"/>
        </dgm:presLayoutVars>
      </dgm:prSet>
      <dgm:spPr/>
    </dgm:pt>
    <dgm:pt modelId="{E4D3193D-C3A6-4F2B-A7DA-953A0A449726}" type="pres">
      <dgm:prSet presAssocID="{373E94E8-62F0-4168-969D-7948A333192B}" presName="dummy" presStyleCnt="0"/>
      <dgm:spPr/>
    </dgm:pt>
    <dgm:pt modelId="{F22818A7-41F7-4801-96DF-1CFF2F238146}" type="pres">
      <dgm:prSet presAssocID="{373E94E8-62F0-4168-969D-7948A333192B}" presName="node" presStyleLbl="revTx" presStyleIdx="0" presStyleCnt="5" custScaleX="151574" custRadScaleRad="106248" custRadScaleInc="18372">
        <dgm:presLayoutVars>
          <dgm:bulletEnabled val="1"/>
        </dgm:presLayoutVars>
      </dgm:prSet>
      <dgm:spPr/>
    </dgm:pt>
    <dgm:pt modelId="{83D7BDEE-04A6-4B5F-9423-02ED746D7D3F}" type="pres">
      <dgm:prSet presAssocID="{58B95E71-D629-48EC-B313-3F23E8EB8F78}" presName="sibTrans" presStyleLbl="node1" presStyleIdx="0" presStyleCnt="5"/>
      <dgm:spPr/>
    </dgm:pt>
    <dgm:pt modelId="{ADCC9458-5EB2-4A48-B59F-02EB9CB83369}" type="pres">
      <dgm:prSet presAssocID="{FCFEDEA9-D80E-49B8-AA75-F1D9A6731489}" presName="dummy" presStyleCnt="0"/>
      <dgm:spPr/>
    </dgm:pt>
    <dgm:pt modelId="{D5CA0CBF-EB5C-4D9E-89D8-42F0A3B99A19}" type="pres">
      <dgm:prSet presAssocID="{FCFEDEA9-D80E-49B8-AA75-F1D9A6731489}" presName="node" presStyleLbl="revTx" presStyleIdx="1" presStyleCnt="5" custScaleX="141813">
        <dgm:presLayoutVars>
          <dgm:bulletEnabled val="1"/>
        </dgm:presLayoutVars>
      </dgm:prSet>
      <dgm:spPr/>
    </dgm:pt>
    <dgm:pt modelId="{DFBA8207-AFB5-4A5F-981B-9C5497077768}" type="pres">
      <dgm:prSet presAssocID="{B71188A9-BB81-4B63-95A9-56FBB7219E2F}" presName="sibTrans" presStyleLbl="node1" presStyleIdx="1" presStyleCnt="5"/>
      <dgm:spPr/>
    </dgm:pt>
    <dgm:pt modelId="{40904E03-5B27-425C-9C1B-03182EE6C6FA}" type="pres">
      <dgm:prSet presAssocID="{7C46AD5E-517D-4805-A36C-957F75215D1D}" presName="dummy" presStyleCnt="0"/>
      <dgm:spPr/>
    </dgm:pt>
    <dgm:pt modelId="{0E2CB728-31B8-488F-A566-88E248C5A865}" type="pres">
      <dgm:prSet presAssocID="{7C46AD5E-517D-4805-A36C-957F75215D1D}" presName="node" presStyleLbl="revTx" presStyleIdx="2" presStyleCnt="5" custScaleX="120923">
        <dgm:presLayoutVars>
          <dgm:bulletEnabled val="1"/>
        </dgm:presLayoutVars>
      </dgm:prSet>
      <dgm:spPr/>
    </dgm:pt>
    <dgm:pt modelId="{86BF3FE5-781D-4162-9F40-CD90DD57A8FE}" type="pres">
      <dgm:prSet presAssocID="{8E192996-06D0-4195-A81E-EACF9DF56E3E}" presName="sibTrans" presStyleLbl="node1" presStyleIdx="2" presStyleCnt="5"/>
      <dgm:spPr/>
    </dgm:pt>
    <dgm:pt modelId="{64D7931D-27A3-4792-8A73-2D2DFD10CC42}" type="pres">
      <dgm:prSet presAssocID="{45181002-DFD9-4B79-9B20-F4B5CBCDDC44}" presName="dummy" presStyleCnt="0"/>
      <dgm:spPr/>
    </dgm:pt>
    <dgm:pt modelId="{1CBA1E60-9E23-4E3C-9FFB-475F68D0C42E}" type="pres">
      <dgm:prSet presAssocID="{45181002-DFD9-4B79-9B20-F4B5CBCDDC44}" presName="node" presStyleLbl="revTx" presStyleIdx="3" presStyleCnt="5" custScaleX="120923">
        <dgm:presLayoutVars>
          <dgm:bulletEnabled val="1"/>
        </dgm:presLayoutVars>
      </dgm:prSet>
      <dgm:spPr/>
    </dgm:pt>
    <dgm:pt modelId="{44DCC488-385E-4A23-8A9D-CBAB37A85DBF}" type="pres">
      <dgm:prSet presAssocID="{2BE41EA4-7A1B-4302-ADB9-1D4BB484C69E}" presName="sibTrans" presStyleLbl="node1" presStyleIdx="3" presStyleCnt="5"/>
      <dgm:spPr/>
    </dgm:pt>
    <dgm:pt modelId="{F23CF1E2-7EDF-41F8-93DE-E6D21CBE5C64}" type="pres">
      <dgm:prSet presAssocID="{295A90B1-B190-482D-9A08-846AE975D4C7}" presName="dummy" presStyleCnt="0"/>
      <dgm:spPr/>
    </dgm:pt>
    <dgm:pt modelId="{56FBD4DC-B072-4670-8D80-6AD3854E44D7}" type="pres">
      <dgm:prSet presAssocID="{295A90B1-B190-482D-9A08-846AE975D4C7}" presName="node" presStyleLbl="revTx" presStyleIdx="4" presStyleCnt="5" custScaleX="120923">
        <dgm:presLayoutVars>
          <dgm:bulletEnabled val="1"/>
        </dgm:presLayoutVars>
      </dgm:prSet>
      <dgm:spPr/>
    </dgm:pt>
    <dgm:pt modelId="{6FA0C782-E328-410F-8C94-B6329B0F6CE0}" type="pres">
      <dgm:prSet presAssocID="{3AD0D84E-1619-4885-A688-590B2D3AB014}" presName="sibTrans" presStyleLbl="node1" presStyleIdx="4" presStyleCnt="5"/>
      <dgm:spPr/>
    </dgm:pt>
  </dgm:ptLst>
  <dgm:cxnLst>
    <dgm:cxn modelId="{CA1F1712-73D7-4C79-8627-DBF193CEBF04}" type="presOf" srcId="{58B95E71-D629-48EC-B313-3F23E8EB8F78}" destId="{83D7BDEE-04A6-4B5F-9423-02ED746D7D3F}" srcOrd="0" destOrd="0" presId="urn:microsoft.com/office/officeart/2005/8/layout/cycle1"/>
    <dgm:cxn modelId="{808F2D23-BFA3-4585-8BCD-494CAA33911D}" srcId="{AF108C11-2352-46E1-8A6A-79829FA8BC0B}" destId="{7C46AD5E-517D-4805-A36C-957F75215D1D}" srcOrd="2" destOrd="0" parTransId="{F085B4D5-562E-4555-8ACA-CF4303A8BC9D}" sibTransId="{8E192996-06D0-4195-A81E-EACF9DF56E3E}"/>
    <dgm:cxn modelId="{A11F1829-1938-4142-BFC0-3023C5B4F5C3}" srcId="{AF108C11-2352-46E1-8A6A-79829FA8BC0B}" destId="{FCFEDEA9-D80E-49B8-AA75-F1D9A6731489}" srcOrd="1" destOrd="0" parTransId="{BE43A8A1-4451-4E02-9A14-06DFE131597F}" sibTransId="{B71188A9-BB81-4B63-95A9-56FBB7219E2F}"/>
    <dgm:cxn modelId="{1C387F35-56A8-4843-9CFA-D2FA6774D65B}" type="presOf" srcId="{7C46AD5E-517D-4805-A36C-957F75215D1D}" destId="{0E2CB728-31B8-488F-A566-88E248C5A865}" srcOrd="0" destOrd="0" presId="urn:microsoft.com/office/officeart/2005/8/layout/cycle1"/>
    <dgm:cxn modelId="{815D196A-73FA-4849-8B33-EDC4F4A0C028}" type="presOf" srcId="{B71188A9-BB81-4B63-95A9-56FBB7219E2F}" destId="{DFBA8207-AFB5-4A5F-981B-9C5497077768}" srcOrd="0" destOrd="0" presId="urn:microsoft.com/office/officeart/2005/8/layout/cycle1"/>
    <dgm:cxn modelId="{74460E6C-F47E-46DB-ACAE-CDA471CA57B1}" type="presOf" srcId="{45181002-DFD9-4B79-9B20-F4B5CBCDDC44}" destId="{1CBA1E60-9E23-4E3C-9FFB-475F68D0C42E}" srcOrd="0" destOrd="0" presId="urn:microsoft.com/office/officeart/2005/8/layout/cycle1"/>
    <dgm:cxn modelId="{025F1875-4C91-448B-AC1F-3E9DA1F8525D}" srcId="{AF108C11-2352-46E1-8A6A-79829FA8BC0B}" destId="{295A90B1-B190-482D-9A08-846AE975D4C7}" srcOrd="4" destOrd="0" parTransId="{DFCB5EF7-1816-4B7A-B07A-10C86C7ACD5E}" sibTransId="{3AD0D84E-1619-4885-A688-590B2D3AB014}"/>
    <dgm:cxn modelId="{6009938B-3744-4D66-84A8-A6C90B8EE272}" type="presOf" srcId="{295A90B1-B190-482D-9A08-846AE975D4C7}" destId="{56FBD4DC-B072-4670-8D80-6AD3854E44D7}" srcOrd="0" destOrd="0" presId="urn:microsoft.com/office/officeart/2005/8/layout/cycle1"/>
    <dgm:cxn modelId="{50644CA6-BA59-49BD-BD12-59BDD33314E7}" type="presOf" srcId="{373E94E8-62F0-4168-969D-7948A333192B}" destId="{F22818A7-41F7-4801-96DF-1CFF2F238146}" srcOrd="0" destOrd="0" presId="urn:microsoft.com/office/officeart/2005/8/layout/cycle1"/>
    <dgm:cxn modelId="{78D482B2-E3C8-4EF7-A870-1B843DFE6DF0}" srcId="{AF108C11-2352-46E1-8A6A-79829FA8BC0B}" destId="{45181002-DFD9-4B79-9B20-F4B5CBCDDC44}" srcOrd="3" destOrd="0" parTransId="{D13B4DD2-5A15-42BA-95A8-6D9041A01878}" sibTransId="{2BE41EA4-7A1B-4302-ADB9-1D4BB484C69E}"/>
    <dgm:cxn modelId="{4E068BB5-EFDD-4BAD-A449-2CA73702A802}" type="presOf" srcId="{3AD0D84E-1619-4885-A688-590B2D3AB014}" destId="{6FA0C782-E328-410F-8C94-B6329B0F6CE0}" srcOrd="0" destOrd="0" presId="urn:microsoft.com/office/officeart/2005/8/layout/cycle1"/>
    <dgm:cxn modelId="{3C3365B7-A0C4-47E3-A131-80D66D11E2F0}" type="presOf" srcId="{FCFEDEA9-D80E-49B8-AA75-F1D9A6731489}" destId="{D5CA0CBF-EB5C-4D9E-89D8-42F0A3B99A19}" srcOrd="0" destOrd="0" presId="urn:microsoft.com/office/officeart/2005/8/layout/cycle1"/>
    <dgm:cxn modelId="{190F68C1-189B-4D45-A33B-4F3550CAAF52}" type="presOf" srcId="{8E192996-06D0-4195-A81E-EACF9DF56E3E}" destId="{86BF3FE5-781D-4162-9F40-CD90DD57A8FE}" srcOrd="0" destOrd="0" presId="urn:microsoft.com/office/officeart/2005/8/layout/cycle1"/>
    <dgm:cxn modelId="{DC8C97C5-4C00-4B9A-82FB-B84ABD366456}" srcId="{AF108C11-2352-46E1-8A6A-79829FA8BC0B}" destId="{373E94E8-62F0-4168-969D-7948A333192B}" srcOrd="0" destOrd="0" parTransId="{1FAE820B-0031-477E-94AA-8ACD4AA97ABD}" sibTransId="{58B95E71-D629-48EC-B313-3F23E8EB8F78}"/>
    <dgm:cxn modelId="{72CBB8D1-9AE5-4B2C-B526-3B9C80482688}" type="presOf" srcId="{AF108C11-2352-46E1-8A6A-79829FA8BC0B}" destId="{A9907B0B-B567-4162-98D1-928964F01524}" srcOrd="0" destOrd="0" presId="urn:microsoft.com/office/officeart/2005/8/layout/cycle1"/>
    <dgm:cxn modelId="{6264E8F9-554E-476A-9F08-9F908A59DCE4}" type="presOf" srcId="{2BE41EA4-7A1B-4302-ADB9-1D4BB484C69E}" destId="{44DCC488-385E-4A23-8A9D-CBAB37A85DBF}" srcOrd="0" destOrd="0" presId="urn:microsoft.com/office/officeart/2005/8/layout/cycle1"/>
    <dgm:cxn modelId="{22FD3D3E-ACF7-4585-9478-B0E325B61F79}" type="presParOf" srcId="{A9907B0B-B567-4162-98D1-928964F01524}" destId="{E4D3193D-C3A6-4F2B-A7DA-953A0A449726}" srcOrd="0" destOrd="0" presId="urn:microsoft.com/office/officeart/2005/8/layout/cycle1"/>
    <dgm:cxn modelId="{E1F6A0BC-65F2-4131-B834-BE462AAD2D59}" type="presParOf" srcId="{A9907B0B-B567-4162-98D1-928964F01524}" destId="{F22818A7-41F7-4801-96DF-1CFF2F238146}" srcOrd="1" destOrd="0" presId="urn:microsoft.com/office/officeart/2005/8/layout/cycle1"/>
    <dgm:cxn modelId="{EFB54BAE-D45C-4F38-B3A5-ABD897148CE6}" type="presParOf" srcId="{A9907B0B-B567-4162-98D1-928964F01524}" destId="{83D7BDEE-04A6-4B5F-9423-02ED746D7D3F}" srcOrd="2" destOrd="0" presId="urn:microsoft.com/office/officeart/2005/8/layout/cycle1"/>
    <dgm:cxn modelId="{444075CD-A876-4112-A934-B957ABE723DE}" type="presParOf" srcId="{A9907B0B-B567-4162-98D1-928964F01524}" destId="{ADCC9458-5EB2-4A48-B59F-02EB9CB83369}" srcOrd="3" destOrd="0" presId="urn:microsoft.com/office/officeart/2005/8/layout/cycle1"/>
    <dgm:cxn modelId="{F2F5A8C2-8D4D-4352-9502-D5A6E85EB997}" type="presParOf" srcId="{A9907B0B-B567-4162-98D1-928964F01524}" destId="{D5CA0CBF-EB5C-4D9E-89D8-42F0A3B99A19}" srcOrd="4" destOrd="0" presId="urn:microsoft.com/office/officeart/2005/8/layout/cycle1"/>
    <dgm:cxn modelId="{CB1AA6FB-A31B-433D-9B40-F4F89B16B137}" type="presParOf" srcId="{A9907B0B-B567-4162-98D1-928964F01524}" destId="{DFBA8207-AFB5-4A5F-981B-9C5497077768}" srcOrd="5" destOrd="0" presId="urn:microsoft.com/office/officeart/2005/8/layout/cycle1"/>
    <dgm:cxn modelId="{5B4BD273-CF07-429C-BF8D-32B4980A54B2}" type="presParOf" srcId="{A9907B0B-B567-4162-98D1-928964F01524}" destId="{40904E03-5B27-425C-9C1B-03182EE6C6FA}" srcOrd="6" destOrd="0" presId="urn:microsoft.com/office/officeart/2005/8/layout/cycle1"/>
    <dgm:cxn modelId="{4BC70485-9B33-48F6-B1C5-D345ED9E8E5A}" type="presParOf" srcId="{A9907B0B-B567-4162-98D1-928964F01524}" destId="{0E2CB728-31B8-488F-A566-88E248C5A865}" srcOrd="7" destOrd="0" presId="urn:microsoft.com/office/officeart/2005/8/layout/cycle1"/>
    <dgm:cxn modelId="{32609CEA-E347-4C16-B60D-2958136BB31D}" type="presParOf" srcId="{A9907B0B-B567-4162-98D1-928964F01524}" destId="{86BF3FE5-781D-4162-9F40-CD90DD57A8FE}" srcOrd="8" destOrd="0" presId="urn:microsoft.com/office/officeart/2005/8/layout/cycle1"/>
    <dgm:cxn modelId="{429C26CD-A296-4A50-AA62-E313240B5796}" type="presParOf" srcId="{A9907B0B-B567-4162-98D1-928964F01524}" destId="{64D7931D-27A3-4792-8A73-2D2DFD10CC42}" srcOrd="9" destOrd="0" presId="urn:microsoft.com/office/officeart/2005/8/layout/cycle1"/>
    <dgm:cxn modelId="{4819E575-C2DB-4AC0-B14C-9BEA9F8B0903}" type="presParOf" srcId="{A9907B0B-B567-4162-98D1-928964F01524}" destId="{1CBA1E60-9E23-4E3C-9FFB-475F68D0C42E}" srcOrd="10" destOrd="0" presId="urn:microsoft.com/office/officeart/2005/8/layout/cycle1"/>
    <dgm:cxn modelId="{21A2DFD7-B378-4042-8925-E5975F0C5841}" type="presParOf" srcId="{A9907B0B-B567-4162-98D1-928964F01524}" destId="{44DCC488-385E-4A23-8A9D-CBAB37A85DBF}" srcOrd="11" destOrd="0" presId="urn:microsoft.com/office/officeart/2005/8/layout/cycle1"/>
    <dgm:cxn modelId="{C833D8DF-4BEF-4B99-B0F2-8505C1C7BF18}" type="presParOf" srcId="{A9907B0B-B567-4162-98D1-928964F01524}" destId="{F23CF1E2-7EDF-41F8-93DE-E6D21CBE5C64}" srcOrd="12" destOrd="0" presId="urn:microsoft.com/office/officeart/2005/8/layout/cycle1"/>
    <dgm:cxn modelId="{6B2F58C4-0EEF-42D2-A31E-A5D5AD7A2FBF}" type="presParOf" srcId="{A9907B0B-B567-4162-98D1-928964F01524}" destId="{56FBD4DC-B072-4670-8D80-6AD3854E44D7}" srcOrd="13" destOrd="0" presId="urn:microsoft.com/office/officeart/2005/8/layout/cycle1"/>
    <dgm:cxn modelId="{653BF946-5CD6-4ED8-936A-9A28898D0BBA}" type="presParOf" srcId="{A9907B0B-B567-4162-98D1-928964F01524}" destId="{6FA0C782-E328-410F-8C94-B6329B0F6CE0}"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40702-0C90-4A64-AA9A-A4FA5E3A72FF}" type="doc">
      <dgm:prSet loTypeId="urn:microsoft.com/office/officeart/2005/8/layout/process1" loCatId="process" qsTypeId="urn:microsoft.com/office/officeart/2005/8/quickstyle/simple1" qsCatId="simple" csTypeId="urn:microsoft.com/office/officeart/2005/8/colors/accent0_1" csCatId="mainScheme" phldr="1"/>
      <dgm:spPr/>
    </dgm:pt>
    <dgm:pt modelId="{39EC6BDC-E815-43F3-899D-5C4ED50C7694}">
      <dgm:prSet phldrT="[Texte]" custT="1"/>
      <dgm:spPr/>
      <dgm:t>
        <a:bodyPr/>
        <a:lstStyle/>
        <a:p>
          <a:r>
            <a:rPr lang="fr-CA" sz="2400" dirty="0"/>
            <a:t>Engage-ment</a:t>
          </a:r>
        </a:p>
      </dgm:t>
    </dgm:pt>
    <dgm:pt modelId="{64F160FE-4AF0-494E-B47A-600EA938E6E7}" type="parTrans" cxnId="{37336C1D-F87E-4282-8EE8-5DE3FE860265}">
      <dgm:prSet/>
      <dgm:spPr/>
      <dgm:t>
        <a:bodyPr/>
        <a:lstStyle/>
        <a:p>
          <a:endParaRPr lang="fr-CA" sz="2400"/>
        </a:p>
      </dgm:t>
    </dgm:pt>
    <dgm:pt modelId="{A42C47F7-D934-4357-9CF0-66DECE14E6BA}" type="sibTrans" cxnId="{37336C1D-F87E-4282-8EE8-5DE3FE860265}">
      <dgm:prSet custT="1"/>
      <dgm:spPr/>
      <dgm:t>
        <a:bodyPr/>
        <a:lstStyle/>
        <a:p>
          <a:endParaRPr lang="fr-CA" sz="2400" dirty="0"/>
        </a:p>
      </dgm:t>
    </dgm:pt>
    <dgm:pt modelId="{F3A76D70-28E1-4096-9487-898D232D408F}">
      <dgm:prSet phldrT="[Texte]" custT="1"/>
      <dgm:spPr/>
      <dgm:t>
        <a:bodyPr/>
        <a:lstStyle/>
        <a:p>
          <a:r>
            <a:rPr lang="fr-CA" sz="2400" dirty="0"/>
            <a:t>Implication  sociale</a:t>
          </a:r>
        </a:p>
      </dgm:t>
    </dgm:pt>
    <dgm:pt modelId="{FC7C1C9F-D545-4FE6-A83D-A2A341F68D98}" type="parTrans" cxnId="{847781E3-C148-49C8-A335-531EC70B0572}">
      <dgm:prSet/>
      <dgm:spPr/>
      <dgm:t>
        <a:bodyPr/>
        <a:lstStyle/>
        <a:p>
          <a:endParaRPr lang="fr-CA" sz="2400"/>
        </a:p>
      </dgm:t>
    </dgm:pt>
    <dgm:pt modelId="{249E53D6-976F-4012-A82B-18501B75993B}" type="sibTrans" cxnId="{847781E3-C148-49C8-A335-531EC70B0572}">
      <dgm:prSet custT="1"/>
      <dgm:spPr/>
      <dgm:t>
        <a:bodyPr/>
        <a:lstStyle/>
        <a:p>
          <a:endParaRPr lang="fr-CA" sz="2400" dirty="0"/>
        </a:p>
      </dgm:t>
    </dgm:pt>
    <dgm:pt modelId="{BFFB153E-D2A3-4C55-99B3-8A2166E7C67C}">
      <dgm:prSet phldrT="[Texte]" custT="1"/>
      <dgm:spPr/>
      <dgm:t>
        <a:bodyPr/>
        <a:lstStyle/>
        <a:p>
          <a:r>
            <a:rPr lang="fr-CA" sz="2400" dirty="0"/>
            <a:t>Stage(s)</a:t>
          </a:r>
        </a:p>
      </dgm:t>
    </dgm:pt>
    <dgm:pt modelId="{36F63A5A-9184-4F27-A143-2FB204CEF2F3}" type="parTrans" cxnId="{0F1444E4-4F03-4F52-85C1-42BBA6577CB0}">
      <dgm:prSet/>
      <dgm:spPr/>
      <dgm:t>
        <a:bodyPr/>
        <a:lstStyle/>
        <a:p>
          <a:endParaRPr lang="fr-CA" sz="2400"/>
        </a:p>
      </dgm:t>
    </dgm:pt>
    <dgm:pt modelId="{28251BC4-7972-4C9D-9CAD-F7125C9B9D9F}" type="sibTrans" cxnId="{0F1444E4-4F03-4F52-85C1-42BBA6577CB0}">
      <dgm:prSet/>
      <dgm:spPr/>
      <dgm:t>
        <a:bodyPr/>
        <a:lstStyle/>
        <a:p>
          <a:endParaRPr lang="fr-CA" sz="2400"/>
        </a:p>
      </dgm:t>
    </dgm:pt>
    <dgm:pt modelId="{5CB62759-9963-4EB5-8053-8F3C0395DA30}">
      <dgm:prSet phldrT="[Texte]" custT="1"/>
      <dgm:spPr/>
      <dgm:t>
        <a:bodyPr/>
        <a:lstStyle/>
        <a:p>
          <a:r>
            <a:rPr lang="fr-CA" sz="2400" dirty="0"/>
            <a:t>Projet collectif</a:t>
          </a:r>
        </a:p>
      </dgm:t>
    </dgm:pt>
    <dgm:pt modelId="{DC79EB7D-7C5B-4B4C-91C0-F2D63A0C40D8}" type="parTrans" cxnId="{95CE19CD-5052-49D1-A5EB-F25A94DC7F0D}">
      <dgm:prSet/>
      <dgm:spPr/>
      <dgm:t>
        <a:bodyPr/>
        <a:lstStyle/>
        <a:p>
          <a:endParaRPr lang="fr-CA" sz="2400"/>
        </a:p>
      </dgm:t>
    </dgm:pt>
    <dgm:pt modelId="{ECED709D-2878-44A3-A453-37FB504A9D08}" type="sibTrans" cxnId="{95CE19CD-5052-49D1-A5EB-F25A94DC7F0D}">
      <dgm:prSet custT="1"/>
      <dgm:spPr/>
      <dgm:t>
        <a:bodyPr/>
        <a:lstStyle/>
        <a:p>
          <a:endParaRPr lang="fr-CA" sz="2400" dirty="0"/>
        </a:p>
      </dgm:t>
    </dgm:pt>
    <dgm:pt modelId="{4B084612-D7B3-4E06-B1E5-1CCDFCA802A3}" type="pres">
      <dgm:prSet presAssocID="{8D340702-0C90-4A64-AA9A-A4FA5E3A72FF}" presName="Name0" presStyleCnt="0">
        <dgm:presLayoutVars>
          <dgm:dir/>
          <dgm:resizeHandles val="exact"/>
        </dgm:presLayoutVars>
      </dgm:prSet>
      <dgm:spPr/>
    </dgm:pt>
    <dgm:pt modelId="{18CAFE53-0D65-4B55-B678-D16FCF194441}" type="pres">
      <dgm:prSet presAssocID="{39EC6BDC-E815-43F3-899D-5C4ED50C7694}" presName="node" presStyleLbl="node1" presStyleIdx="0" presStyleCnt="4">
        <dgm:presLayoutVars>
          <dgm:bulletEnabled val="1"/>
        </dgm:presLayoutVars>
      </dgm:prSet>
      <dgm:spPr/>
    </dgm:pt>
    <dgm:pt modelId="{6FF985C5-4C13-41F8-BAE5-5F176B8F277E}" type="pres">
      <dgm:prSet presAssocID="{A42C47F7-D934-4357-9CF0-66DECE14E6BA}" presName="sibTrans" presStyleLbl="sibTrans2D1" presStyleIdx="0" presStyleCnt="3"/>
      <dgm:spPr/>
    </dgm:pt>
    <dgm:pt modelId="{08EB5768-4115-4093-8E88-974A5F53367B}" type="pres">
      <dgm:prSet presAssocID="{A42C47F7-D934-4357-9CF0-66DECE14E6BA}" presName="connectorText" presStyleLbl="sibTrans2D1" presStyleIdx="0" presStyleCnt="3"/>
      <dgm:spPr/>
    </dgm:pt>
    <dgm:pt modelId="{45B29269-DFD9-4EC2-BCF9-E289E7A9D780}" type="pres">
      <dgm:prSet presAssocID="{5CB62759-9963-4EB5-8053-8F3C0395DA30}" presName="node" presStyleLbl="node1" presStyleIdx="1" presStyleCnt="4">
        <dgm:presLayoutVars>
          <dgm:bulletEnabled val="1"/>
        </dgm:presLayoutVars>
      </dgm:prSet>
      <dgm:spPr/>
    </dgm:pt>
    <dgm:pt modelId="{A9FBB3E0-D32B-4F18-BE61-342C578138C8}" type="pres">
      <dgm:prSet presAssocID="{ECED709D-2878-44A3-A453-37FB504A9D08}" presName="sibTrans" presStyleLbl="sibTrans2D1" presStyleIdx="1" presStyleCnt="3"/>
      <dgm:spPr/>
    </dgm:pt>
    <dgm:pt modelId="{D509ACB4-6E72-4B4B-8FC1-F87A88C9F9B3}" type="pres">
      <dgm:prSet presAssocID="{ECED709D-2878-44A3-A453-37FB504A9D08}" presName="connectorText" presStyleLbl="sibTrans2D1" presStyleIdx="1" presStyleCnt="3"/>
      <dgm:spPr/>
    </dgm:pt>
    <dgm:pt modelId="{4296CB3A-D4DE-4737-B188-C767EF4D2487}" type="pres">
      <dgm:prSet presAssocID="{F3A76D70-28E1-4096-9487-898D232D408F}" presName="node" presStyleLbl="node1" presStyleIdx="2" presStyleCnt="4">
        <dgm:presLayoutVars>
          <dgm:bulletEnabled val="1"/>
        </dgm:presLayoutVars>
      </dgm:prSet>
      <dgm:spPr/>
    </dgm:pt>
    <dgm:pt modelId="{1EAF9CE6-5EDB-4D49-B696-A7055A2521DC}" type="pres">
      <dgm:prSet presAssocID="{249E53D6-976F-4012-A82B-18501B75993B}" presName="sibTrans" presStyleLbl="sibTrans2D1" presStyleIdx="2" presStyleCnt="3"/>
      <dgm:spPr/>
    </dgm:pt>
    <dgm:pt modelId="{86E09C1E-8955-4951-8285-5744348FBB01}" type="pres">
      <dgm:prSet presAssocID="{249E53D6-976F-4012-A82B-18501B75993B}" presName="connectorText" presStyleLbl="sibTrans2D1" presStyleIdx="2" presStyleCnt="3"/>
      <dgm:spPr/>
    </dgm:pt>
    <dgm:pt modelId="{2673F95C-14FC-4334-95E7-2A51FC14E79E}" type="pres">
      <dgm:prSet presAssocID="{BFFB153E-D2A3-4C55-99B3-8A2166E7C67C}" presName="node" presStyleLbl="node1" presStyleIdx="3" presStyleCnt="4">
        <dgm:presLayoutVars>
          <dgm:bulletEnabled val="1"/>
        </dgm:presLayoutVars>
      </dgm:prSet>
      <dgm:spPr/>
    </dgm:pt>
  </dgm:ptLst>
  <dgm:cxnLst>
    <dgm:cxn modelId="{CE7B4A03-C7FC-4698-8051-7BABBE669C16}" type="presOf" srcId="{A42C47F7-D934-4357-9CF0-66DECE14E6BA}" destId="{6FF985C5-4C13-41F8-BAE5-5F176B8F277E}" srcOrd="0" destOrd="0" presId="urn:microsoft.com/office/officeart/2005/8/layout/process1"/>
    <dgm:cxn modelId="{F9DF3413-4D95-4304-B49F-143B6B948B78}" type="presOf" srcId="{A42C47F7-D934-4357-9CF0-66DECE14E6BA}" destId="{08EB5768-4115-4093-8E88-974A5F53367B}" srcOrd="1" destOrd="0" presId="urn:microsoft.com/office/officeart/2005/8/layout/process1"/>
    <dgm:cxn modelId="{FC3F7F14-E8CE-4711-8AA5-F35591DAB6C3}" type="presOf" srcId="{BFFB153E-D2A3-4C55-99B3-8A2166E7C67C}" destId="{2673F95C-14FC-4334-95E7-2A51FC14E79E}" srcOrd="0" destOrd="0" presId="urn:microsoft.com/office/officeart/2005/8/layout/process1"/>
    <dgm:cxn modelId="{37336C1D-F87E-4282-8EE8-5DE3FE860265}" srcId="{8D340702-0C90-4A64-AA9A-A4FA5E3A72FF}" destId="{39EC6BDC-E815-43F3-899D-5C4ED50C7694}" srcOrd="0" destOrd="0" parTransId="{64F160FE-4AF0-494E-B47A-600EA938E6E7}" sibTransId="{A42C47F7-D934-4357-9CF0-66DECE14E6BA}"/>
    <dgm:cxn modelId="{9161D029-C47C-42CD-8965-CF371A6F8DF2}" type="presOf" srcId="{249E53D6-976F-4012-A82B-18501B75993B}" destId="{86E09C1E-8955-4951-8285-5744348FBB01}" srcOrd="1" destOrd="0" presId="urn:microsoft.com/office/officeart/2005/8/layout/process1"/>
    <dgm:cxn modelId="{E7DF662E-0074-4374-BBE7-964E589AAEC6}" type="presOf" srcId="{8D340702-0C90-4A64-AA9A-A4FA5E3A72FF}" destId="{4B084612-D7B3-4E06-B1E5-1CCDFCA802A3}" srcOrd="0" destOrd="0" presId="urn:microsoft.com/office/officeart/2005/8/layout/process1"/>
    <dgm:cxn modelId="{52702031-1F43-43BF-A357-F2D29796FE07}" type="presOf" srcId="{F3A76D70-28E1-4096-9487-898D232D408F}" destId="{4296CB3A-D4DE-4737-B188-C767EF4D2487}" srcOrd="0" destOrd="0" presId="urn:microsoft.com/office/officeart/2005/8/layout/process1"/>
    <dgm:cxn modelId="{9D9AF137-8FBF-4FFD-8E23-0A948B6118F9}" type="presOf" srcId="{39EC6BDC-E815-43F3-899D-5C4ED50C7694}" destId="{18CAFE53-0D65-4B55-B678-D16FCF194441}" srcOrd="0" destOrd="0" presId="urn:microsoft.com/office/officeart/2005/8/layout/process1"/>
    <dgm:cxn modelId="{0D080357-3FCA-46CE-B747-EC2A18423DC7}" type="presOf" srcId="{249E53D6-976F-4012-A82B-18501B75993B}" destId="{1EAF9CE6-5EDB-4D49-B696-A7055A2521DC}" srcOrd="0" destOrd="0" presId="urn:microsoft.com/office/officeart/2005/8/layout/process1"/>
    <dgm:cxn modelId="{9D34C77B-A2D3-440E-8E7A-63CA65AEEE9A}" type="presOf" srcId="{ECED709D-2878-44A3-A453-37FB504A9D08}" destId="{A9FBB3E0-D32B-4F18-BE61-342C578138C8}" srcOrd="0" destOrd="0" presId="urn:microsoft.com/office/officeart/2005/8/layout/process1"/>
    <dgm:cxn modelId="{FB5A7296-E63D-4C7D-9DAE-5869D61C7448}" type="presOf" srcId="{5CB62759-9963-4EB5-8053-8F3C0395DA30}" destId="{45B29269-DFD9-4EC2-BCF9-E289E7A9D780}" srcOrd="0" destOrd="0" presId="urn:microsoft.com/office/officeart/2005/8/layout/process1"/>
    <dgm:cxn modelId="{6B10C8BB-9DC1-4509-8D98-5B736AB34BB2}" type="presOf" srcId="{ECED709D-2878-44A3-A453-37FB504A9D08}" destId="{D509ACB4-6E72-4B4B-8FC1-F87A88C9F9B3}" srcOrd="1" destOrd="0" presId="urn:microsoft.com/office/officeart/2005/8/layout/process1"/>
    <dgm:cxn modelId="{95CE19CD-5052-49D1-A5EB-F25A94DC7F0D}" srcId="{8D340702-0C90-4A64-AA9A-A4FA5E3A72FF}" destId="{5CB62759-9963-4EB5-8053-8F3C0395DA30}" srcOrd="1" destOrd="0" parTransId="{DC79EB7D-7C5B-4B4C-91C0-F2D63A0C40D8}" sibTransId="{ECED709D-2878-44A3-A453-37FB504A9D08}"/>
    <dgm:cxn modelId="{847781E3-C148-49C8-A335-531EC70B0572}" srcId="{8D340702-0C90-4A64-AA9A-A4FA5E3A72FF}" destId="{F3A76D70-28E1-4096-9487-898D232D408F}" srcOrd="2" destOrd="0" parTransId="{FC7C1C9F-D545-4FE6-A83D-A2A341F68D98}" sibTransId="{249E53D6-976F-4012-A82B-18501B75993B}"/>
    <dgm:cxn modelId="{0F1444E4-4F03-4F52-85C1-42BBA6577CB0}" srcId="{8D340702-0C90-4A64-AA9A-A4FA5E3A72FF}" destId="{BFFB153E-D2A3-4C55-99B3-8A2166E7C67C}" srcOrd="3" destOrd="0" parTransId="{36F63A5A-9184-4F27-A143-2FB204CEF2F3}" sibTransId="{28251BC4-7972-4C9D-9CAD-F7125C9B9D9F}"/>
    <dgm:cxn modelId="{4CC4AF22-0C70-4CAB-9937-CB6974DEDD1C}" type="presParOf" srcId="{4B084612-D7B3-4E06-B1E5-1CCDFCA802A3}" destId="{18CAFE53-0D65-4B55-B678-D16FCF194441}" srcOrd="0" destOrd="0" presId="urn:microsoft.com/office/officeart/2005/8/layout/process1"/>
    <dgm:cxn modelId="{D5B26F17-1A7E-4A29-82FE-1C31987E72A6}" type="presParOf" srcId="{4B084612-D7B3-4E06-B1E5-1CCDFCA802A3}" destId="{6FF985C5-4C13-41F8-BAE5-5F176B8F277E}" srcOrd="1" destOrd="0" presId="urn:microsoft.com/office/officeart/2005/8/layout/process1"/>
    <dgm:cxn modelId="{8E07598A-287E-4596-BAFA-F95F773D1C10}" type="presParOf" srcId="{6FF985C5-4C13-41F8-BAE5-5F176B8F277E}" destId="{08EB5768-4115-4093-8E88-974A5F53367B}" srcOrd="0" destOrd="0" presId="urn:microsoft.com/office/officeart/2005/8/layout/process1"/>
    <dgm:cxn modelId="{29DE199A-780E-47A4-BFB4-1F557A1D3BF4}" type="presParOf" srcId="{4B084612-D7B3-4E06-B1E5-1CCDFCA802A3}" destId="{45B29269-DFD9-4EC2-BCF9-E289E7A9D780}" srcOrd="2" destOrd="0" presId="urn:microsoft.com/office/officeart/2005/8/layout/process1"/>
    <dgm:cxn modelId="{49CBF8DA-A086-4FA2-A773-1CFB61761C00}" type="presParOf" srcId="{4B084612-D7B3-4E06-B1E5-1CCDFCA802A3}" destId="{A9FBB3E0-D32B-4F18-BE61-342C578138C8}" srcOrd="3" destOrd="0" presId="urn:microsoft.com/office/officeart/2005/8/layout/process1"/>
    <dgm:cxn modelId="{2DE81007-5689-4657-8587-347BEF1E71DF}" type="presParOf" srcId="{A9FBB3E0-D32B-4F18-BE61-342C578138C8}" destId="{D509ACB4-6E72-4B4B-8FC1-F87A88C9F9B3}" srcOrd="0" destOrd="0" presId="urn:microsoft.com/office/officeart/2005/8/layout/process1"/>
    <dgm:cxn modelId="{32ED04FA-4953-4CA9-9AE4-42CBD95B409C}" type="presParOf" srcId="{4B084612-D7B3-4E06-B1E5-1CCDFCA802A3}" destId="{4296CB3A-D4DE-4737-B188-C767EF4D2487}" srcOrd="4" destOrd="0" presId="urn:microsoft.com/office/officeart/2005/8/layout/process1"/>
    <dgm:cxn modelId="{C9E17B4A-4573-42CB-A4F5-38094EA19C7D}" type="presParOf" srcId="{4B084612-D7B3-4E06-B1E5-1CCDFCA802A3}" destId="{1EAF9CE6-5EDB-4D49-B696-A7055A2521DC}" srcOrd="5" destOrd="0" presId="urn:microsoft.com/office/officeart/2005/8/layout/process1"/>
    <dgm:cxn modelId="{BC26BFC7-4986-45C5-A3B4-47E51B1BA520}" type="presParOf" srcId="{1EAF9CE6-5EDB-4D49-B696-A7055A2521DC}" destId="{86E09C1E-8955-4951-8285-5744348FBB01}" srcOrd="0" destOrd="0" presId="urn:microsoft.com/office/officeart/2005/8/layout/process1"/>
    <dgm:cxn modelId="{6F3628BE-5138-47FF-B7F4-B8A3B7F7B68E}" type="presParOf" srcId="{4B084612-D7B3-4E06-B1E5-1CCDFCA802A3}" destId="{2673F95C-14FC-4334-95E7-2A51FC14E79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818A7-41F7-4801-96DF-1CFF2F238146}">
      <dsp:nvSpPr>
        <dsp:cNvPr id="0" name=""/>
        <dsp:cNvSpPr/>
      </dsp:nvSpPr>
      <dsp:spPr>
        <a:xfrm>
          <a:off x="4541451" y="37315"/>
          <a:ext cx="1945668" cy="128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kern="1200" cap="all" spc="0" normalizeH="0" baseline="0" dirty="0">
              <a:ln w="9000" cmpd="sng">
                <a:prstDash val="solid"/>
              </a:ln>
              <a:effectLst>
                <a:reflection blurRad="12700" stA="28000" endPos="45000" dist="1000" dir="5400000" sy="-100000" algn="bl" rotWithShape="0"/>
              </a:effectLst>
              <a:latin typeface="Arial" charset="0"/>
            </a:rPr>
            <a:t>Étape 2</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kern="1200" cap="none" normalizeH="0" baseline="0" dirty="0">
              <a:ln/>
              <a:effectLst/>
              <a:latin typeface="Arial" charset="0"/>
            </a:rPr>
            <a:t>Diagnostic et </a:t>
          </a:r>
          <a:br>
            <a:rPr kumimoji="0" lang="fr-FR" sz="1800" b="1" i="0" u="none" strike="noStrike" kern="1200" cap="none" normalizeH="0" baseline="0" dirty="0">
              <a:ln/>
              <a:effectLst/>
              <a:latin typeface="Arial" charset="0"/>
            </a:rPr>
          </a:br>
          <a:r>
            <a:rPr kumimoji="0" lang="fr-FR" sz="1800" b="1" i="0" u="none" strike="noStrike" kern="1200" cap="none" normalizeH="0" baseline="0" dirty="0">
              <a:ln/>
              <a:effectLst/>
              <a:latin typeface="Arial" charset="0"/>
            </a:rPr>
            <a:t>vision commune</a:t>
          </a:r>
        </a:p>
      </dsp:txBody>
      <dsp:txXfrm>
        <a:off x="4541451" y="37315"/>
        <a:ext cx="1945668" cy="1283642"/>
      </dsp:txXfrm>
    </dsp:sp>
    <dsp:sp modelId="{83D7BDEE-04A6-4B5F-9423-02ED746D7D3F}">
      <dsp:nvSpPr>
        <dsp:cNvPr id="0" name=""/>
        <dsp:cNvSpPr/>
      </dsp:nvSpPr>
      <dsp:spPr>
        <a:xfrm>
          <a:off x="1649188" y="-269301"/>
          <a:ext cx="4821619" cy="4821619"/>
        </a:xfrm>
        <a:prstGeom prst="circularArrow">
          <a:avLst>
            <a:gd name="adj1" fmla="val 5191"/>
            <a:gd name="adj2" fmla="val 335276"/>
            <a:gd name="adj3" fmla="val 128825"/>
            <a:gd name="adj4" fmla="val 20246964"/>
            <a:gd name="adj5" fmla="val 605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5CA0CBF-EB5C-4D9E-89D8-42F0A3B99A19}">
      <dsp:nvSpPr>
        <dsp:cNvPr id="0" name=""/>
        <dsp:cNvSpPr/>
      </dsp:nvSpPr>
      <dsp:spPr>
        <a:xfrm>
          <a:off x="5165350" y="2429485"/>
          <a:ext cx="1820371" cy="128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kern="1200" cap="all" spc="0" normalizeH="0" baseline="0" dirty="0">
              <a:ln w="9000" cmpd="sng">
                <a:prstDash val="solid"/>
              </a:ln>
              <a:effectLst>
                <a:reflection blurRad="12700" stA="28000" endPos="45000" dist="1000" dir="5400000" sy="-100000" algn="bl" rotWithShape="0"/>
              </a:effectLst>
              <a:latin typeface="Arial" charset="0"/>
            </a:rPr>
            <a:t>Étape 3</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kern="1200" cap="none" normalizeH="0" baseline="0" dirty="0">
              <a:ln/>
              <a:effectLst/>
              <a:latin typeface="Arial" charset="0"/>
            </a:rPr>
            <a:t>Planification stratégique et opérationnelle</a:t>
          </a:r>
        </a:p>
      </dsp:txBody>
      <dsp:txXfrm>
        <a:off x="5165350" y="2429485"/>
        <a:ext cx="1820371" cy="1283642"/>
      </dsp:txXfrm>
    </dsp:sp>
    <dsp:sp modelId="{DFBA8207-AFB5-4A5F-981B-9C5497077768}">
      <dsp:nvSpPr>
        <dsp:cNvPr id="0" name=""/>
        <dsp:cNvSpPr/>
      </dsp:nvSpPr>
      <dsp:spPr>
        <a:xfrm>
          <a:off x="1629808" y="-687"/>
          <a:ext cx="4821619" cy="4821619"/>
        </a:xfrm>
        <a:prstGeom prst="circularArrow">
          <a:avLst>
            <a:gd name="adj1" fmla="val 5191"/>
            <a:gd name="adj2" fmla="val 335276"/>
            <a:gd name="adj3" fmla="val 3788651"/>
            <a:gd name="adj4" fmla="val 2250964"/>
            <a:gd name="adj5" fmla="val 605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2CB728-31B8-488F-A566-88E248C5A865}">
      <dsp:nvSpPr>
        <dsp:cNvPr id="0" name=""/>
        <dsp:cNvSpPr/>
      </dsp:nvSpPr>
      <dsp:spPr>
        <a:xfrm>
          <a:off x="3264508" y="3907940"/>
          <a:ext cx="1552219" cy="128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kern="1200" cap="all" spc="0" normalizeH="0" baseline="0" dirty="0">
              <a:ln w="9000" cmpd="sng">
                <a:prstDash val="solid"/>
              </a:ln>
              <a:effectLst>
                <a:reflection blurRad="12700" stA="28000" endPos="45000" dist="1000" dir="5400000" sy="-100000" algn="bl" rotWithShape="0"/>
              </a:effectLst>
              <a:latin typeface="Arial" charset="0"/>
            </a:rPr>
            <a:t>Étape 4</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CA" sz="1800" b="1" i="0" u="none" strike="noStrike" kern="1200" cap="none" normalizeH="0" baseline="0" dirty="0">
              <a:ln/>
              <a:effectLst/>
              <a:latin typeface="Arial" charset="0"/>
            </a:rPr>
            <a:t>Réalisation actions</a:t>
          </a:r>
          <a:endParaRPr kumimoji="0" lang="fr-CA" sz="1800" b="0" i="0" u="none" strike="noStrike" kern="1200" cap="none" normalizeH="0" baseline="0" dirty="0">
            <a:ln/>
            <a:effectLst/>
            <a:latin typeface="Arial" charset="0"/>
          </a:endParaRPr>
        </a:p>
      </dsp:txBody>
      <dsp:txXfrm>
        <a:off x="3264508" y="3907940"/>
        <a:ext cx="1552219" cy="1283642"/>
      </dsp:txXfrm>
    </dsp:sp>
    <dsp:sp modelId="{86BF3FE5-781D-4162-9F40-CD90DD57A8FE}">
      <dsp:nvSpPr>
        <dsp:cNvPr id="0" name=""/>
        <dsp:cNvSpPr/>
      </dsp:nvSpPr>
      <dsp:spPr>
        <a:xfrm>
          <a:off x="1629808" y="-687"/>
          <a:ext cx="4821619" cy="4821619"/>
        </a:xfrm>
        <a:prstGeom prst="circularArrow">
          <a:avLst>
            <a:gd name="adj1" fmla="val 5191"/>
            <a:gd name="adj2" fmla="val 335276"/>
            <a:gd name="adj3" fmla="val 8213760"/>
            <a:gd name="adj4" fmla="val 6676073"/>
            <a:gd name="adj5" fmla="val 6057"/>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BA1E60-9E23-4E3C-9FFB-475F68D0C42E}">
      <dsp:nvSpPr>
        <dsp:cNvPr id="0" name=""/>
        <dsp:cNvSpPr/>
      </dsp:nvSpPr>
      <dsp:spPr>
        <a:xfrm>
          <a:off x="1229589" y="2429485"/>
          <a:ext cx="1552219" cy="128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800" b="1" i="0" u="none" strike="noStrike" kern="1200" cap="all" spc="0" normalizeH="0" baseline="0" dirty="0">
              <a:ln w="9000" cmpd="sng">
                <a:prstDash val="solid"/>
              </a:ln>
              <a:effectLst>
                <a:reflection blurRad="12700" stA="28000" endPos="45000" dist="1000" dir="5400000" sy="-100000" algn="bl" rotWithShape="0"/>
              </a:effectLst>
              <a:latin typeface="Arial" charset="0"/>
            </a:rPr>
            <a:t>Étape 5</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CA" sz="1800" b="1" i="0" u="none" strike="noStrike" kern="1200" cap="none" normalizeH="0" baseline="0" dirty="0">
              <a:ln/>
              <a:effectLst/>
              <a:latin typeface="Arial" charset="0"/>
            </a:rPr>
            <a:t>Évaluation actions et mobilisation</a:t>
          </a:r>
          <a:endParaRPr kumimoji="0" lang="fr-FR" sz="1800" b="1" i="0" u="none" strike="noStrike" kern="1200" cap="none" normalizeH="0" baseline="0" dirty="0">
            <a:ln/>
            <a:effectLst/>
            <a:latin typeface="Arial" charset="0"/>
          </a:endParaRPr>
        </a:p>
      </dsp:txBody>
      <dsp:txXfrm>
        <a:off x="1229589" y="2429485"/>
        <a:ext cx="1552219" cy="1283642"/>
      </dsp:txXfrm>
    </dsp:sp>
    <dsp:sp modelId="{44DCC488-385E-4A23-8A9D-CBAB37A85DBF}">
      <dsp:nvSpPr>
        <dsp:cNvPr id="0" name=""/>
        <dsp:cNvSpPr/>
      </dsp:nvSpPr>
      <dsp:spPr>
        <a:xfrm>
          <a:off x="1629808" y="-687"/>
          <a:ext cx="4821619" cy="4821619"/>
        </a:xfrm>
        <a:prstGeom prst="circularArrow">
          <a:avLst>
            <a:gd name="adj1" fmla="val 5191"/>
            <a:gd name="adj2" fmla="val 335276"/>
            <a:gd name="adj3" fmla="val 12300758"/>
            <a:gd name="adj4" fmla="val 10768888"/>
            <a:gd name="adj5" fmla="val 6057"/>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6FBD4DC-B072-4670-8D80-6AD3854E44D7}">
      <dsp:nvSpPr>
        <dsp:cNvPr id="0" name=""/>
        <dsp:cNvSpPr/>
      </dsp:nvSpPr>
      <dsp:spPr>
        <a:xfrm>
          <a:off x="2006859" y="37295"/>
          <a:ext cx="1552219" cy="128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kern="1200" cap="all" spc="0" normalizeH="0" baseline="0" dirty="0">
              <a:ln w="9000" cmpd="sng">
                <a:prstDash val="solid"/>
              </a:ln>
              <a:effectLst>
                <a:reflection blurRad="12700" stA="28000" endPos="45000" dist="1000" dir="5400000" sy="-100000" algn="bl" rotWithShape="0"/>
              </a:effectLst>
              <a:latin typeface="Arial" charset="0"/>
            </a:rPr>
            <a:t>Étape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kern="1200" cap="none" normalizeH="0" baseline="0" dirty="0">
              <a:ln/>
              <a:effectLst/>
              <a:latin typeface="Arial" charset="0"/>
            </a:rPr>
            <a:t>Portrait / Profil</a:t>
          </a:r>
        </a:p>
      </dsp:txBody>
      <dsp:txXfrm>
        <a:off x="2006859" y="37295"/>
        <a:ext cx="1552219" cy="1283642"/>
      </dsp:txXfrm>
    </dsp:sp>
    <dsp:sp modelId="{6FA0C782-E328-410F-8C94-B6329B0F6CE0}">
      <dsp:nvSpPr>
        <dsp:cNvPr id="0" name=""/>
        <dsp:cNvSpPr/>
      </dsp:nvSpPr>
      <dsp:spPr>
        <a:xfrm>
          <a:off x="1918129" y="-89097"/>
          <a:ext cx="4821619" cy="4821619"/>
        </a:xfrm>
        <a:prstGeom prst="circularArrow">
          <a:avLst>
            <a:gd name="adj1" fmla="val 5191"/>
            <a:gd name="adj2" fmla="val 335276"/>
            <a:gd name="adj3" fmla="val 16206729"/>
            <a:gd name="adj4" fmla="val 14934693"/>
            <a:gd name="adj5" fmla="val 6057"/>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AFE53-0D65-4B55-B678-D16FCF194441}">
      <dsp:nvSpPr>
        <dsp:cNvPr id="0" name=""/>
        <dsp:cNvSpPr/>
      </dsp:nvSpPr>
      <dsp:spPr>
        <a:xfrm>
          <a:off x="3875" y="0"/>
          <a:ext cx="1694663" cy="9144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Engage-ment</a:t>
          </a:r>
        </a:p>
      </dsp:txBody>
      <dsp:txXfrm>
        <a:off x="30657" y="26782"/>
        <a:ext cx="1641099" cy="860836"/>
      </dsp:txXfrm>
    </dsp:sp>
    <dsp:sp modelId="{6FF985C5-4C13-41F8-BAE5-5F176B8F277E}">
      <dsp:nvSpPr>
        <dsp:cNvPr id="0" name=""/>
        <dsp:cNvSpPr/>
      </dsp:nvSpPr>
      <dsp:spPr>
        <a:xfrm>
          <a:off x="1868005" y="247061"/>
          <a:ext cx="359268" cy="42027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fr-CA" sz="2400" kern="1200" dirty="0"/>
        </a:p>
      </dsp:txBody>
      <dsp:txXfrm>
        <a:off x="1868005" y="331116"/>
        <a:ext cx="251488" cy="252166"/>
      </dsp:txXfrm>
    </dsp:sp>
    <dsp:sp modelId="{45B29269-DFD9-4EC2-BCF9-E289E7A9D780}">
      <dsp:nvSpPr>
        <dsp:cNvPr id="0" name=""/>
        <dsp:cNvSpPr/>
      </dsp:nvSpPr>
      <dsp:spPr>
        <a:xfrm>
          <a:off x="2376404" y="0"/>
          <a:ext cx="1694663" cy="9144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Projet collectif</a:t>
          </a:r>
        </a:p>
      </dsp:txBody>
      <dsp:txXfrm>
        <a:off x="2403186" y="26782"/>
        <a:ext cx="1641099" cy="860836"/>
      </dsp:txXfrm>
    </dsp:sp>
    <dsp:sp modelId="{A9FBB3E0-D32B-4F18-BE61-342C578138C8}">
      <dsp:nvSpPr>
        <dsp:cNvPr id="0" name=""/>
        <dsp:cNvSpPr/>
      </dsp:nvSpPr>
      <dsp:spPr>
        <a:xfrm>
          <a:off x="4240533" y="247061"/>
          <a:ext cx="359268" cy="42027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fr-CA" sz="2400" kern="1200" dirty="0"/>
        </a:p>
      </dsp:txBody>
      <dsp:txXfrm>
        <a:off x="4240533" y="331116"/>
        <a:ext cx="251488" cy="252166"/>
      </dsp:txXfrm>
    </dsp:sp>
    <dsp:sp modelId="{4296CB3A-D4DE-4737-B188-C767EF4D2487}">
      <dsp:nvSpPr>
        <dsp:cNvPr id="0" name=""/>
        <dsp:cNvSpPr/>
      </dsp:nvSpPr>
      <dsp:spPr>
        <a:xfrm>
          <a:off x="4748932" y="0"/>
          <a:ext cx="1694663" cy="9144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Implication  sociale</a:t>
          </a:r>
        </a:p>
      </dsp:txBody>
      <dsp:txXfrm>
        <a:off x="4775714" y="26782"/>
        <a:ext cx="1641099" cy="860836"/>
      </dsp:txXfrm>
    </dsp:sp>
    <dsp:sp modelId="{1EAF9CE6-5EDB-4D49-B696-A7055A2521DC}">
      <dsp:nvSpPr>
        <dsp:cNvPr id="0" name=""/>
        <dsp:cNvSpPr/>
      </dsp:nvSpPr>
      <dsp:spPr>
        <a:xfrm>
          <a:off x="6613062" y="247061"/>
          <a:ext cx="359268" cy="42027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fr-CA" sz="2400" kern="1200" dirty="0"/>
        </a:p>
      </dsp:txBody>
      <dsp:txXfrm>
        <a:off x="6613062" y="331116"/>
        <a:ext cx="251488" cy="252166"/>
      </dsp:txXfrm>
    </dsp:sp>
    <dsp:sp modelId="{2673F95C-14FC-4334-95E7-2A51FC14E79E}">
      <dsp:nvSpPr>
        <dsp:cNvPr id="0" name=""/>
        <dsp:cNvSpPr/>
      </dsp:nvSpPr>
      <dsp:spPr>
        <a:xfrm>
          <a:off x="7121460" y="0"/>
          <a:ext cx="1694663" cy="9144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Stage(s)</a:t>
          </a:r>
        </a:p>
      </dsp:txBody>
      <dsp:txXfrm>
        <a:off x="7148242" y="26782"/>
        <a:ext cx="1641099" cy="86083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FC3939-7F74-42C4-9DD0-B6485081FB6E}" type="datetimeFigureOut">
              <a:rPr lang="fr-CA" smtClean="0"/>
              <a:pPr/>
              <a:t>2020-08-17</a:t>
            </a:fld>
            <a:endParaRPr lang="fr-CA"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61F1DB-BE82-45CA-94D6-7BBA113E1D80}" type="slidenum">
              <a:rPr lang="fr-CA" smtClean="0"/>
              <a:pPr/>
              <a:t>‹N°›</a:t>
            </a:fld>
            <a:endParaRPr lang="fr-CA" dirty="0"/>
          </a:p>
        </p:txBody>
      </p:sp>
    </p:spTree>
    <p:extLst>
      <p:ext uri="{BB962C8B-B14F-4D97-AF65-F5344CB8AC3E}">
        <p14:creationId xmlns:p14="http://schemas.microsoft.com/office/powerpoint/2010/main" val="3754484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3FE11C-BC1F-4D8D-840C-CE33D43EF952}" type="datetimeFigureOut">
              <a:rPr lang="fr-CA" smtClean="0"/>
              <a:pPr/>
              <a:t>2020-08-17</a:t>
            </a:fld>
            <a:endParaRPr lang="fr-CA"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F33C1C-AE1D-49B6-B74C-2D22D082F690}" type="slidenum">
              <a:rPr lang="fr-CA" smtClean="0"/>
              <a:pPr/>
              <a:t>‹N°›</a:t>
            </a:fld>
            <a:endParaRPr lang="fr-CA" dirty="0"/>
          </a:p>
        </p:txBody>
      </p:sp>
    </p:spTree>
    <p:extLst>
      <p:ext uri="{BB962C8B-B14F-4D97-AF65-F5344CB8AC3E}">
        <p14:creationId xmlns:p14="http://schemas.microsoft.com/office/powerpoint/2010/main" val="194622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F6B1C29-4CBB-4D22-8A7B-498BE25B9831}" type="slidenum">
              <a:rPr lang="fr-FR" smtClean="0">
                <a:latin typeface="Times" charset="0"/>
              </a:rPr>
              <a:pPr/>
              <a:t>3</a:t>
            </a:fld>
            <a:endParaRPr lang="fr-FR" dirty="0">
              <a:latin typeface="Times"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fr-FR" dirty="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CBC5F-4F28-41C6-BFCA-921070637753}" type="slidenum">
              <a:rPr lang="fr-FR"/>
              <a:pPr/>
              <a:t>28</a:t>
            </a:fld>
            <a:endParaRPr lang="fr-FR"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CBC5F-4F28-41C6-BFCA-921070637753}" type="slidenum">
              <a:rPr lang="fr-FR"/>
              <a:pPr/>
              <a:t>31</a:t>
            </a:fld>
            <a:endParaRPr lang="fr-FR"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CBC5F-4F28-41C6-BFCA-921070637753}" type="slidenum">
              <a:rPr lang="fr-FR"/>
              <a:pPr/>
              <a:t>32</a:t>
            </a:fld>
            <a:endParaRPr lang="fr-FR"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39124BD-5770-40A5-8D1F-E9B6B35651D1}" type="slidenum">
              <a:rPr lang="fr-FR" smtClean="0"/>
              <a:pPr/>
              <a:t>47</a:t>
            </a:fld>
            <a:endParaRPr lang="fr-FR"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CBC5F-4F28-41C6-BFCA-921070637753}" type="slidenum">
              <a:rPr lang="fr-FR"/>
              <a:pPr/>
              <a:t>55</a:t>
            </a:fld>
            <a:endParaRPr lang="fr-FR"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CBC5F-4F28-41C6-BFCA-921070637753}" type="slidenum">
              <a:rPr lang="fr-FR"/>
              <a:pPr/>
              <a:t>67</a:t>
            </a:fld>
            <a:endParaRPr lang="fr-FR"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CBC5F-4F28-41C6-BFCA-921070637753}" type="slidenum">
              <a:rPr lang="fr-FR"/>
              <a:pPr/>
              <a:t>73</a:t>
            </a:fld>
            <a:endParaRPr lang="fr-FR"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CBC5F-4F28-41C6-BFCA-921070637753}" type="slidenum">
              <a:rPr lang="fr-FR"/>
              <a:pPr/>
              <a:t>74</a:t>
            </a:fld>
            <a:endParaRPr lang="fr-FR"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F6B1C29-4CBB-4D22-8A7B-498BE25B9831}" type="slidenum">
              <a:rPr lang="fr-FR" smtClean="0">
                <a:latin typeface="Times" charset="0"/>
              </a:rPr>
              <a:pPr/>
              <a:t>4</a:t>
            </a:fld>
            <a:endParaRPr lang="fr-FR" dirty="0">
              <a:latin typeface="Times"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fr-FR" dirty="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CBC5F-4F28-41C6-BFCA-921070637753}" type="slidenum">
              <a:rPr lang="fr-FR"/>
              <a:pPr/>
              <a:t>16</a:t>
            </a:fld>
            <a:endParaRPr lang="fr-FR"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CBC5F-4F28-41C6-BFCA-921070637753}" type="slidenum">
              <a:rPr lang="fr-FR"/>
              <a:pPr/>
              <a:t>21</a:t>
            </a:fld>
            <a:endParaRPr lang="fr-FR"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CBC5F-4F28-41C6-BFCA-921070637753}" type="slidenum">
              <a:rPr lang="fr-FR"/>
              <a:pPr/>
              <a:t>22</a:t>
            </a:fld>
            <a:endParaRPr lang="fr-FR"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CBC5F-4F28-41C6-BFCA-921070637753}" type="slidenum">
              <a:rPr lang="fr-FR"/>
              <a:pPr/>
              <a:t>23</a:t>
            </a:fld>
            <a:endParaRPr lang="fr-FR"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0CD184BB-768F-4C44-9C5B-D084208F8528}" type="slidenum">
              <a:rPr lang="fr-CA" smtClean="0"/>
              <a:pPr/>
              <a:t>24</a:t>
            </a:fld>
            <a:endParaRPr lang="fr-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CBC5F-4F28-41C6-BFCA-921070637753}" type="slidenum">
              <a:rPr lang="fr-FR"/>
              <a:pPr/>
              <a:t>25</a:t>
            </a:fld>
            <a:endParaRPr lang="fr-FR"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CBC5F-4F28-41C6-BFCA-921070637753}" type="slidenum">
              <a:rPr lang="fr-FR"/>
              <a:pPr/>
              <a:t>27</a:t>
            </a:fld>
            <a:endParaRPr lang="fr-FR"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‹N°›</a:t>
            </a:fld>
            <a:endParaRPr lang="fr-CA" dirty="0"/>
          </a:p>
        </p:txBody>
      </p:sp>
      <p:sp>
        <p:nvSpPr>
          <p:cNvPr id="7" name="Espace réservé du pied de page 4"/>
          <p:cNvSpPr>
            <a:spLocks noGrp="1"/>
          </p:cNvSpPr>
          <p:nvPr>
            <p:ph type="ftr" sz="quarter" idx="11"/>
          </p:nvPr>
        </p:nvSpPr>
        <p:spPr>
          <a:xfrm>
            <a:off x="467544" y="6356350"/>
            <a:ext cx="2895600" cy="365125"/>
          </a:xfrm>
        </p:spPr>
        <p:txBody>
          <a:bodyPr/>
          <a:lstStyle>
            <a:lvl1pPr algn="l">
              <a:defRPr b="0"/>
            </a:lvl1pPr>
          </a:lstStyle>
          <a:p>
            <a:r>
              <a:rPr lang="fr-CA" dirty="0"/>
              <a:t>© Coopérative La Clé, Victoriaville - 2013</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CA" dirty="0"/>
          </a:p>
        </p:txBody>
      </p:sp>
      <p:sp>
        <p:nvSpPr>
          <p:cNvPr id="5" name="Espace réservé du pied de page 4"/>
          <p:cNvSpPr>
            <a:spLocks noGrp="1"/>
          </p:cNvSpPr>
          <p:nvPr>
            <p:ph type="ftr" sz="quarter" idx="11"/>
          </p:nvPr>
        </p:nvSpPr>
        <p:spPr/>
        <p:txBody>
          <a:bodyPr/>
          <a:lstStyle/>
          <a:p>
            <a:r>
              <a:rPr lang="fr-CA" dirty="0"/>
              <a:t>© Coopérative La Clé, Victoriaville - 2013</a:t>
            </a: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‹N°›</a:t>
            </a:fld>
            <a:endParaRPr lang="fr-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CA" dirty="0"/>
          </a:p>
        </p:txBody>
      </p:sp>
      <p:sp>
        <p:nvSpPr>
          <p:cNvPr id="5" name="Espace réservé du pied de page 4"/>
          <p:cNvSpPr>
            <a:spLocks noGrp="1"/>
          </p:cNvSpPr>
          <p:nvPr>
            <p:ph type="ftr" sz="quarter" idx="11"/>
          </p:nvPr>
        </p:nvSpPr>
        <p:spPr/>
        <p:txBody>
          <a:bodyPr/>
          <a:lstStyle/>
          <a:p>
            <a:r>
              <a:rPr lang="fr-CA" dirty="0"/>
              <a:t>© Coopérative La Clé, Victoriaville - 2013</a:t>
            </a: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‹N°›</a:t>
            </a:fld>
            <a:endParaRPr lang="fr-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1173163" y="457200"/>
            <a:ext cx="7772400" cy="1143000"/>
          </a:xfrm>
        </p:spPr>
        <p:txBody>
          <a:bodyPr/>
          <a:lstStyle/>
          <a:p>
            <a:r>
              <a:rPr lang="fr-FR"/>
              <a:t>Cliquez pour modifier le style du titre</a:t>
            </a:r>
            <a:endParaRPr lang="fr-CA"/>
          </a:p>
        </p:txBody>
      </p:sp>
      <p:sp>
        <p:nvSpPr>
          <p:cNvPr id="3" name="Espace réservé du graphique SmartArt 2"/>
          <p:cNvSpPr>
            <a:spLocks noGrp="1"/>
          </p:cNvSpPr>
          <p:nvPr>
            <p:ph type="dgm" idx="1"/>
          </p:nvPr>
        </p:nvSpPr>
        <p:spPr>
          <a:xfrm>
            <a:off x="1173163" y="1981200"/>
            <a:ext cx="7772400" cy="4114800"/>
          </a:xfrm>
        </p:spPr>
        <p:txBody>
          <a:bodyPr/>
          <a:lstStyle/>
          <a:p>
            <a:endParaRPr lang="fr-CA" dirty="0"/>
          </a:p>
        </p:txBody>
      </p:sp>
      <p:sp>
        <p:nvSpPr>
          <p:cNvPr id="4" name="Espace réservé du pied de page 3"/>
          <p:cNvSpPr>
            <a:spLocks noGrp="1"/>
          </p:cNvSpPr>
          <p:nvPr>
            <p:ph type="ftr" sz="quarter" idx="10"/>
          </p:nvPr>
        </p:nvSpPr>
        <p:spPr>
          <a:xfrm>
            <a:off x="1219200" y="6324600"/>
            <a:ext cx="2741613" cy="457200"/>
          </a:xfrm>
        </p:spPr>
        <p:txBody>
          <a:bodyPr/>
          <a:lstStyle>
            <a:lvl1pPr>
              <a:defRPr/>
            </a:lvl1pPr>
          </a:lstStyle>
          <a:p>
            <a:r>
              <a:rPr lang="fr-CA" dirty="0"/>
              <a:t>© Coopérative La Clé, Victoriaville - 2013</a:t>
            </a:r>
            <a:endParaRPr lang="fr-FR" dirty="0"/>
          </a:p>
        </p:txBody>
      </p:sp>
      <p:sp>
        <p:nvSpPr>
          <p:cNvPr id="5" name="Espace réservé du numéro de diapositive 4"/>
          <p:cNvSpPr>
            <a:spLocks noGrp="1"/>
          </p:cNvSpPr>
          <p:nvPr>
            <p:ph type="sldNum" sz="quarter" idx="11"/>
          </p:nvPr>
        </p:nvSpPr>
        <p:spPr>
          <a:xfrm>
            <a:off x="8382000" y="6324600"/>
            <a:ext cx="685800" cy="457200"/>
          </a:xfrm>
        </p:spPr>
        <p:txBody>
          <a:bodyPr/>
          <a:lstStyle>
            <a:lvl1pPr>
              <a:defRPr/>
            </a:lvl1pPr>
          </a:lstStyle>
          <a:p>
            <a:fld id="{E2273F2D-BAF0-4955-B33D-FFBFE5CAE90A}" type="slidenum">
              <a:rPr lang="fr-FR"/>
              <a:pPr/>
              <a:t>‹N°›</a:t>
            </a:fld>
            <a:endParaRPr lang="fr-FR"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173163" y="457200"/>
            <a:ext cx="7772400" cy="1143000"/>
          </a:xfrm>
        </p:spPr>
        <p:txBody>
          <a:bodyPr/>
          <a:lstStyle/>
          <a:p>
            <a:r>
              <a:rPr lang="fr-FR"/>
              <a:t>Cliquez pour modifier le style du titre</a:t>
            </a:r>
            <a:endParaRPr lang="fr-CA"/>
          </a:p>
        </p:txBody>
      </p:sp>
      <p:sp>
        <p:nvSpPr>
          <p:cNvPr id="3" name="Espace réservé du tableau 2"/>
          <p:cNvSpPr>
            <a:spLocks noGrp="1"/>
          </p:cNvSpPr>
          <p:nvPr>
            <p:ph type="tbl" idx="1"/>
          </p:nvPr>
        </p:nvSpPr>
        <p:spPr>
          <a:xfrm>
            <a:off x="1173163" y="1981200"/>
            <a:ext cx="7772400" cy="4114800"/>
          </a:xfrm>
        </p:spPr>
        <p:txBody>
          <a:bodyPr/>
          <a:lstStyle/>
          <a:p>
            <a:pPr lvl="0"/>
            <a:endParaRPr lang="fr-CA" noProof="0" dirty="0"/>
          </a:p>
        </p:txBody>
      </p:sp>
      <p:sp>
        <p:nvSpPr>
          <p:cNvPr id="4" name="Rectangle 28"/>
          <p:cNvSpPr>
            <a:spLocks noGrp="1" noChangeArrowheads="1"/>
          </p:cNvSpPr>
          <p:nvPr>
            <p:ph type="ftr" sz="quarter" idx="10"/>
          </p:nvPr>
        </p:nvSpPr>
        <p:spPr>
          <a:ln/>
        </p:spPr>
        <p:txBody>
          <a:bodyPr/>
          <a:lstStyle>
            <a:lvl1pPr>
              <a:defRPr/>
            </a:lvl1pPr>
          </a:lstStyle>
          <a:p>
            <a:pPr>
              <a:defRPr/>
            </a:pPr>
            <a:r>
              <a:rPr lang="fr-CA" dirty="0"/>
              <a:t>© Coopérative La Clé, Victoriaville - 2013</a:t>
            </a:r>
            <a:endParaRPr lang="fr-FR" dirty="0"/>
          </a:p>
        </p:txBody>
      </p:sp>
      <p:sp>
        <p:nvSpPr>
          <p:cNvPr id="5" name="Rectangle 29"/>
          <p:cNvSpPr>
            <a:spLocks noGrp="1" noChangeArrowheads="1"/>
          </p:cNvSpPr>
          <p:nvPr>
            <p:ph type="sldNum" sz="quarter" idx="11"/>
          </p:nvPr>
        </p:nvSpPr>
        <p:spPr>
          <a:ln/>
        </p:spPr>
        <p:txBody>
          <a:bodyPr/>
          <a:lstStyle>
            <a:lvl1pPr>
              <a:defRPr/>
            </a:lvl1pPr>
          </a:lstStyle>
          <a:p>
            <a:pPr>
              <a:defRPr/>
            </a:pPr>
            <a:fld id="{3F4E180D-A8BC-426F-AA61-1EA5029E081E}"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‹N°›</a:t>
            </a:fld>
            <a:endParaRPr lang="fr-CA" dirty="0"/>
          </a:p>
        </p:txBody>
      </p:sp>
      <p:sp>
        <p:nvSpPr>
          <p:cNvPr id="7" name="Espace réservé du pied de page 4"/>
          <p:cNvSpPr>
            <a:spLocks noGrp="1"/>
          </p:cNvSpPr>
          <p:nvPr>
            <p:ph type="ftr" sz="quarter" idx="11"/>
          </p:nvPr>
        </p:nvSpPr>
        <p:spPr>
          <a:xfrm>
            <a:off x="467544" y="6356350"/>
            <a:ext cx="2895600" cy="365125"/>
          </a:xfrm>
        </p:spPr>
        <p:txBody>
          <a:bodyPr/>
          <a:lstStyle>
            <a:lvl1pPr algn="l">
              <a:defRPr b="0"/>
            </a:lvl1pPr>
          </a:lstStyle>
          <a:p>
            <a:r>
              <a:rPr lang="fr-CA" dirty="0"/>
              <a:t>© Coopérative La Clé, Victoriaville - 2013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5" name="Espace réservé du pied de page 4"/>
          <p:cNvSpPr>
            <a:spLocks noGrp="1"/>
          </p:cNvSpPr>
          <p:nvPr>
            <p:ph type="ftr" sz="quarter" idx="11"/>
          </p:nvPr>
        </p:nvSpPr>
        <p:spPr>
          <a:xfrm>
            <a:off x="467544" y="6356350"/>
            <a:ext cx="2895600" cy="365125"/>
          </a:xfrm>
        </p:spPr>
        <p:txBody>
          <a:bodyPr/>
          <a:lstStyle>
            <a:lvl1pPr algn="l">
              <a:defRPr b="0"/>
            </a:lvl1pPr>
          </a:lstStyle>
          <a:p>
            <a:r>
              <a:rPr lang="fr-CA" dirty="0"/>
              <a:t>© Coopérative La Clé, Victoriaville - 2013</a:t>
            </a: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‹N°›</a:t>
            </a:fld>
            <a:endParaRPr lang="fr-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dirty="0"/>
          </a:p>
        </p:txBody>
      </p:sp>
      <p:sp>
        <p:nvSpPr>
          <p:cNvPr id="6" name="Espace réservé du pied de page 5"/>
          <p:cNvSpPr>
            <a:spLocks noGrp="1"/>
          </p:cNvSpPr>
          <p:nvPr>
            <p:ph type="ftr" sz="quarter" idx="11"/>
          </p:nvPr>
        </p:nvSpPr>
        <p:spPr/>
        <p:txBody>
          <a:bodyPr/>
          <a:lstStyle/>
          <a:p>
            <a:r>
              <a:rPr lang="fr-CA" dirty="0"/>
              <a:t>© Coopérative La Clé, Victoriaville - 2013</a:t>
            </a:r>
          </a:p>
        </p:txBody>
      </p:sp>
      <p:sp>
        <p:nvSpPr>
          <p:cNvPr id="7" name="Espace réservé du numéro de diapositive 6"/>
          <p:cNvSpPr>
            <a:spLocks noGrp="1"/>
          </p:cNvSpPr>
          <p:nvPr>
            <p:ph type="sldNum" sz="quarter" idx="12"/>
          </p:nvPr>
        </p:nvSpPr>
        <p:spPr/>
        <p:txBody>
          <a:bodyPr/>
          <a:lstStyle/>
          <a:p>
            <a:fld id="{16415055-94EF-4DDD-8DB2-06DD37CFD80E}" type="slidenum">
              <a:rPr lang="fr-CA" smtClean="0"/>
              <a:pPr/>
              <a:t>‹N°›</a:t>
            </a:fld>
            <a:endParaRPr lang="fr-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CA" dirty="0"/>
          </a:p>
        </p:txBody>
      </p:sp>
      <p:sp>
        <p:nvSpPr>
          <p:cNvPr id="8" name="Espace réservé du pied de page 7"/>
          <p:cNvSpPr>
            <a:spLocks noGrp="1"/>
          </p:cNvSpPr>
          <p:nvPr>
            <p:ph type="ftr" sz="quarter" idx="11"/>
          </p:nvPr>
        </p:nvSpPr>
        <p:spPr/>
        <p:txBody>
          <a:bodyPr/>
          <a:lstStyle/>
          <a:p>
            <a:r>
              <a:rPr lang="fr-CA" dirty="0"/>
              <a:t>© Coopérative La Clé, Victoriaville - 2013</a:t>
            </a:r>
          </a:p>
        </p:txBody>
      </p:sp>
      <p:sp>
        <p:nvSpPr>
          <p:cNvPr id="9" name="Espace réservé du numéro de diapositive 8"/>
          <p:cNvSpPr>
            <a:spLocks noGrp="1"/>
          </p:cNvSpPr>
          <p:nvPr>
            <p:ph type="sldNum" sz="quarter" idx="12"/>
          </p:nvPr>
        </p:nvSpPr>
        <p:spPr/>
        <p:txBody>
          <a:bodyPr/>
          <a:lstStyle/>
          <a:p>
            <a:fld id="{16415055-94EF-4DDD-8DB2-06DD37CFD80E}" type="slidenum">
              <a:rPr lang="fr-CA" smtClean="0"/>
              <a:pPr/>
              <a:t>‹N°›</a:t>
            </a:fld>
            <a:endParaRPr lang="fr-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CA" dirty="0"/>
          </a:p>
        </p:txBody>
      </p:sp>
      <p:sp>
        <p:nvSpPr>
          <p:cNvPr id="4" name="Espace réservé du pied de page 3"/>
          <p:cNvSpPr>
            <a:spLocks noGrp="1"/>
          </p:cNvSpPr>
          <p:nvPr>
            <p:ph type="ftr" sz="quarter" idx="11"/>
          </p:nvPr>
        </p:nvSpPr>
        <p:spPr/>
        <p:txBody>
          <a:bodyPr/>
          <a:lstStyle/>
          <a:p>
            <a:r>
              <a:rPr lang="fr-CA" dirty="0"/>
              <a:t>© Coopérative La Clé, Victoriaville - 2013</a:t>
            </a:r>
          </a:p>
        </p:txBody>
      </p:sp>
      <p:sp>
        <p:nvSpPr>
          <p:cNvPr id="5" name="Espace réservé du numéro de diapositive 4"/>
          <p:cNvSpPr>
            <a:spLocks noGrp="1"/>
          </p:cNvSpPr>
          <p:nvPr>
            <p:ph type="sldNum" sz="quarter" idx="12"/>
          </p:nvPr>
        </p:nvSpPr>
        <p:spPr/>
        <p:txBody>
          <a:bodyPr/>
          <a:lstStyle/>
          <a:p>
            <a:fld id="{16415055-94EF-4DDD-8DB2-06DD37CFD80E}" type="slidenum">
              <a:rPr lang="fr-CA" smtClean="0"/>
              <a:pPr/>
              <a:t>‹N°›</a:t>
            </a:fld>
            <a:endParaRPr lang="fr-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6415055-94EF-4DDD-8DB2-06DD37CFD80E}" type="slidenum">
              <a:rPr lang="fr-CA" smtClean="0"/>
              <a:pPr/>
              <a:t>‹N°›</a:t>
            </a:fld>
            <a:endParaRPr lang="fr-CA" dirty="0"/>
          </a:p>
        </p:txBody>
      </p:sp>
      <p:sp>
        <p:nvSpPr>
          <p:cNvPr id="5" name="Espace réservé du pied de page 4"/>
          <p:cNvSpPr>
            <a:spLocks noGrp="1"/>
          </p:cNvSpPr>
          <p:nvPr>
            <p:ph type="ftr" sz="quarter" idx="11"/>
          </p:nvPr>
        </p:nvSpPr>
        <p:spPr>
          <a:xfrm>
            <a:off x="467544" y="6356350"/>
            <a:ext cx="2895600" cy="365125"/>
          </a:xfrm>
        </p:spPr>
        <p:txBody>
          <a:bodyPr/>
          <a:lstStyle>
            <a:lvl1pPr algn="l">
              <a:defRPr b="0"/>
            </a:lvl1pPr>
          </a:lstStyle>
          <a:p>
            <a:r>
              <a:rPr lang="fr-CA" dirty="0"/>
              <a:t>© Coopérative La Clé, Victoriaville - 2013</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dirty="0"/>
          </a:p>
        </p:txBody>
      </p:sp>
      <p:sp>
        <p:nvSpPr>
          <p:cNvPr id="6" name="Espace réservé du pied de page 5"/>
          <p:cNvSpPr>
            <a:spLocks noGrp="1"/>
          </p:cNvSpPr>
          <p:nvPr>
            <p:ph type="ftr" sz="quarter" idx="11"/>
          </p:nvPr>
        </p:nvSpPr>
        <p:spPr/>
        <p:txBody>
          <a:bodyPr/>
          <a:lstStyle/>
          <a:p>
            <a:r>
              <a:rPr lang="fr-CA" dirty="0"/>
              <a:t>© Coopérative La Clé, Victoriaville - 2013</a:t>
            </a:r>
          </a:p>
        </p:txBody>
      </p:sp>
      <p:sp>
        <p:nvSpPr>
          <p:cNvPr id="7" name="Espace réservé du numéro de diapositive 6"/>
          <p:cNvSpPr>
            <a:spLocks noGrp="1"/>
          </p:cNvSpPr>
          <p:nvPr>
            <p:ph type="sldNum" sz="quarter" idx="12"/>
          </p:nvPr>
        </p:nvSpPr>
        <p:spPr/>
        <p:txBody>
          <a:bodyPr/>
          <a:lstStyle/>
          <a:p>
            <a:fld id="{16415055-94EF-4DDD-8DB2-06DD37CFD80E}" type="slidenum">
              <a:rPr lang="fr-CA" smtClean="0"/>
              <a:pPr/>
              <a:t>‹N°›</a:t>
            </a:fld>
            <a:endParaRPr lang="fr-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dirty="0"/>
          </a:p>
        </p:txBody>
      </p:sp>
      <p:sp>
        <p:nvSpPr>
          <p:cNvPr id="6" name="Espace réservé du pied de page 5"/>
          <p:cNvSpPr>
            <a:spLocks noGrp="1"/>
          </p:cNvSpPr>
          <p:nvPr>
            <p:ph type="ftr" sz="quarter" idx="11"/>
          </p:nvPr>
        </p:nvSpPr>
        <p:spPr/>
        <p:txBody>
          <a:bodyPr/>
          <a:lstStyle/>
          <a:p>
            <a:r>
              <a:rPr lang="fr-CA" dirty="0"/>
              <a:t>© Coopérative La Clé, Victoriaville - 2013</a:t>
            </a:r>
          </a:p>
        </p:txBody>
      </p:sp>
      <p:sp>
        <p:nvSpPr>
          <p:cNvPr id="7" name="Espace réservé du numéro de diapositive 6"/>
          <p:cNvSpPr>
            <a:spLocks noGrp="1"/>
          </p:cNvSpPr>
          <p:nvPr>
            <p:ph type="sldNum" sz="quarter" idx="12"/>
          </p:nvPr>
        </p:nvSpPr>
        <p:spPr/>
        <p:txBody>
          <a:bodyPr/>
          <a:lstStyle/>
          <a:p>
            <a:fld id="{16415055-94EF-4DDD-8DB2-06DD37CFD80E}" type="slidenum">
              <a:rPr lang="fr-CA" smtClean="0"/>
              <a:pPr/>
              <a:t>‹N°›</a:t>
            </a:fld>
            <a:endParaRPr lang="fr-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pied de page 4"/>
          <p:cNvSpPr>
            <a:spLocks noGrp="1"/>
          </p:cNvSpPr>
          <p:nvPr>
            <p:ph type="ftr" sz="quarter" idx="3"/>
          </p:nvPr>
        </p:nvSpPr>
        <p:spPr>
          <a:xfrm>
            <a:off x="467544" y="6356350"/>
            <a:ext cx="2895600"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r>
              <a:rPr lang="fr-CA" dirty="0"/>
              <a:t>© Coopérative La Clé, Victoriaville - 2013</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15055-94EF-4DDD-8DB2-06DD37CFD80E}" type="slidenum">
              <a:rPr lang="fr-CA" smtClean="0"/>
              <a:pPr/>
              <a:t>‹N°›</a:t>
            </a:fld>
            <a:endParaRPr lang="fr-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www.communagir.org/system/wp-content/uploads/2012/05/Cycle-final_opt.pd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erta.ca/media/publications/michaud-belisle-garon-bourdon-dionne-rapportfinalpcm2012.pdf"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erta.ca/media/publications/michaud-etal-afficheprocessusreinsertion2012.pdf"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idx="4294967295"/>
          </p:nvPr>
        </p:nvSpPr>
        <p:spPr>
          <a:xfrm>
            <a:off x="457199" y="692696"/>
            <a:ext cx="8280000" cy="2057400"/>
          </a:xfrm>
          <a:solidFill>
            <a:srgbClr val="FFFFFF"/>
          </a:solidFill>
        </p:spPr>
        <p:txBody>
          <a:bodyPr>
            <a:normAutofit/>
          </a:bodyPr>
          <a:lstStyle/>
          <a:p>
            <a:r>
              <a:rPr lang="fr-CA" sz="3400" b="1" dirty="0"/>
              <a:t>L’</a:t>
            </a:r>
            <a:r>
              <a:rPr lang="fr-CA" sz="3400" b="1" i="1" dirty="0"/>
              <a:t>EMPOWERMENT</a:t>
            </a:r>
            <a:r>
              <a:rPr lang="fr-CA" sz="3400" b="1" dirty="0"/>
              <a:t> DES COMMUNAUTÉS ET DÉVELOPPEMENT INTÉGRÉ : </a:t>
            </a:r>
            <a:br>
              <a:rPr lang="fr-CA" sz="3400" b="1" dirty="0"/>
            </a:br>
            <a:r>
              <a:rPr lang="fr-CA" sz="3400" b="1" dirty="0"/>
              <a:t>EXEMPLE DE LA LUTTE CONTRE LA PAUVRETÉ</a:t>
            </a:r>
            <a:endParaRPr lang="fr-FR" sz="3400" b="1" dirty="0"/>
          </a:p>
        </p:txBody>
      </p:sp>
      <p:pic>
        <p:nvPicPr>
          <p:cNvPr id="5" name="Picture 4" descr="Logo%20La%20Clé"/>
          <p:cNvPicPr>
            <a:picLocks noChangeAspect="1" noChangeArrowheads="1"/>
          </p:cNvPicPr>
          <p:nvPr/>
        </p:nvPicPr>
        <p:blipFill>
          <a:blip r:embed="rId2" cstate="print"/>
          <a:srcRect/>
          <a:stretch>
            <a:fillRect/>
          </a:stretch>
        </p:blipFill>
        <p:spPr bwMode="auto">
          <a:xfrm>
            <a:off x="7766941" y="5661368"/>
            <a:ext cx="1269555" cy="1080000"/>
          </a:xfrm>
          <a:prstGeom prst="rect">
            <a:avLst/>
          </a:prstGeom>
          <a:noFill/>
          <a:ln w="9525">
            <a:noFill/>
            <a:miter lim="800000"/>
            <a:headEnd/>
            <a:tailEnd/>
          </a:ln>
        </p:spPr>
      </p:pic>
      <p:sp>
        <p:nvSpPr>
          <p:cNvPr id="6" name="Rectangle 11"/>
          <p:cNvSpPr>
            <a:spLocks noGrp="1" noChangeArrowheads="1"/>
          </p:cNvSpPr>
          <p:nvPr>
            <p:ph type="subTitle" idx="4294967295"/>
          </p:nvPr>
        </p:nvSpPr>
        <p:spPr>
          <a:xfrm>
            <a:off x="882000" y="3357312"/>
            <a:ext cx="7380000" cy="2880000"/>
          </a:xfrm>
          <a:noFill/>
        </p:spPr>
        <p:txBody>
          <a:bodyPr>
            <a:normAutofit fontScale="85000" lnSpcReduction="10000"/>
          </a:bodyPr>
          <a:lstStyle/>
          <a:p>
            <a:pPr marL="0" indent="0" algn="ctr" eaLnBrk="1" hangingPunct="1">
              <a:lnSpc>
                <a:spcPct val="120000"/>
              </a:lnSpc>
              <a:spcBef>
                <a:spcPts val="1800"/>
              </a:spcBef>
              <a:spcAft>
                <a:spcPts val="1200"/>
              </a:spcAft>
              <a:buFont typeface="Wingdings" pitchFamily="2" charset="2"/>
              <a:buNone/>
            </a:pPr>
            <a:r>
              <a:rPr lang="fr-CA" sz="3800" b="1" dirty="0"/>
              <a:t>William A. « Bill » Ninacs</a:t>
            </a:r>
          </a:p>
          <a:p>
            <a:pPr marL="0" indent="0" algn="ctr">
              <a:lnSpc>
                <a:spcPct val="120000"/>
              </a:lnSpc>
              <a:spcBef>
                <a:spcPts val="1800"/>
              </a:spcBef>
              <a:buNone/>
            </a:pPr>
            <a:r>
              <a:rPr lang="fr-CA" sz="3000" dirty="0"/>
              <a:t>Webinaire offert par Communagir et animé par Sonia Racine, conseillère en développement collectif</a:t>
            </a:r>
          </a:p>
          <a:p>
            <a:pPr marL="0" indent="0" algn="ctr" eaLnBrk="1" hangingPunct="1">
              <a:lnSpc>
                <a:spcPct val="120000"/>
              </a:lnSpc>
              <a:spcBef>
                <a:spcPts val="1800"/>
              </a:spcBef>
              <a:buFont typeface="Wingdings" pitchFamily="2" charset="2"/>
              <a:buNone/>
            </a:pPr>
            <a:r>
              <a:rPr lang="fr-CA" sz="2800" dirty="0"/>
              <a:t>Octobre 2013</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833997"/>
            <a:ext cx="1619672" cy="734742"/>
          </a:xfrm>
          <a:prstGeom prst="rect">
            <a:avLst/>
          </a:prstGeom>
        </p:spPr>
      </p:pic>
      <p:pic>
        <p:nvPicPr>
          <p:cNvPr id="3" name="Image 2" descr="Une image contenant dessin&#10;&#10;Description générée automatiquement">
            <a:extLst>
              <a:ext uri="{FF2B5EF4-FFF2-40B4-BE49-F238E27FC236}">
                <a16:creationId xmlns:a16="http://schemas.microsoft.com/office/drawing/2014/main" id="{4D57BF56-BF97-4EC0-944C-4036F2D3666B}"/>
              </a:ext>
            </a:extLst>
          </p:cNvPr>
          <p:cNvPicPr>
            <a:picLocks noChangeAspect="1"/>
          </p:cNvPicPr>
          <p:nvPr/>
        </p:nvPicPr>
        <p:blipFill>
          <a:blip r:embed="rId4"/>
          <a:stretch>
            <a:fillRect/>
          </a:stretch>
        </p:blipFill>
        <p:spPr>
          <a:xfrm>
            <a:off x="2123728" y="5913083"/>
            <a:ext cx="1618904" cy="6556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CA" dirty="0"/>
              <a:t>© Coopérative La Clé, Victoriaville - 2013</a:t>
            </a:r>
          </a:p>
        </p:txBody>
      </p:sp>
      <p:sp>
        <p:nvSpPr>
          <p:cNvPr id="7" name="Espace réservé du numéro de diapositive 1"/>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6415055-94EF-4DDD-8DB2-06DD37CFD80E}" type="slidenum">
              <a:rPr kumimoji="0" lang="fr-CA"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CA"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Rectangle 2"/>
          <p:cNvSpPr txBox="1">
            <a:spLocks noChangeArrowheads="1"/>
          </p:cNvSpPr>
          <p:nvPr/>
        </p:nvSpPr>
        <p:spPr>
          <a:xfrm>
            <a:off x="683568" y="332656"/>
            <a:ext cx="7772400" cy="1143000"/>
          </a:xfrm>
          <a:prstGeom prst="rect">
            <a:avLst/>
          </a:prstGeom>
          <a:noFill/>
        </p:spPr>
        <p:txBody>
          <a:bodyPr anchor="ctr"/>
          <a:lstStyle/>
          <a:p>
            <a:pPr marL="0" marR="0" lvl="0" indent="0" algn="ctr" defTabSz="914400" rtl="0" eaLnBrk="1" fontAlgn="auto" latinLnBrk="0" hangingPunct="1">
              <a:lnSpc>
                <a:spcPct val="125000"/>
              </a:lnSpc>
              <a:spcBef>
                <a:spcPct val="100000"/>
              </a:spcBef>
              <a:spcAft>
                <a:spcPts val="0"/>
              </a:spcAft>
              <a:buClrTx/>
              <a:buSzTx/>
              <a:buFontTx/>
              <a:buNone/>
              <a:tabLst/>
              <a:defRPr/>
            </a:pPr>
            <a:r>
              <a:rPr kumimoji="0" lang="en-CA" sz="3600" b="1" i="0" u="none" strike="noStrike" kern="1200" cap="none" spc="0" normalizeH="0" noProof="0" dirty="0">
                <a:ln>
                  <a:noFill/>
                </a:ln>
                <a:solidFill>
                  <a:schemeClr val="tx1"/>
                </a:solidFill>
                <a:effectLst/>
                <a:uLnTx/>
                <a:uFillTx/>
                <a:latin typeface="Calibri" pitchFamily="34" charset="0"/>
                <a:ea typeface="+mj-ea"/>
                <a:cs typeface="+mj-cs"/>
                <a:sym typeface="Symbol" pitchFamily="18" charset="2"/>
              </a:rPr>
              <a:t>DIMENSIONS  D’UNE COMMUNAUTÉ</a:t>
            </a:r>
          </a:p>
        </p:txBody>
      </p:sp>
      <p:graphicFrame>
        <p:nvGraphicFramePr>
          <p:cNvPr id="9" name="Group 3"/>
          <p:cNvGraphicFramePr>
            <a:graphicFrameLocks/>
          </p:cNvGraphicFramePr>
          <p:nvPr/>
        </p:nvGraphicFramePr>
        <p:xfrm>
          <a:off x="683568" y="1772816"/>
          <a:ext cx="7772400" cy="2423160"/>
        </p:xfrm>
        <a:graphic>
          <a:graphicData uri="http://schemas.openxmlformats.org/drawingml/2006/table">
            <a:tbl>
              <a:tblPr/>
              <a:tblGrid>
                <a:gridCol w="3887787">
                  <a:extLst>
                    <a:ext uri="{9D8B030D-6E8A-4147-A177-3AD203B41FA5}">
                      <a16:colId xmlns:a16="http://schemas.microsoft.com/office/drawing/2014/main" val="20000"/>
                    </a:ext>
                  </a:extLst>
                </a:gridCol>
                <a:gridCol w="3884613">
                  <a:extLst>
                    <a:ext uri="{9D8B030D-6E8A-4147-A177-3AD203B41FA5}">
                      <a16:colId xmlns:a16="http://schemas.microsoft.com/office/drawing/2014/main" val="20001"/>
                    </a:ext>
                  </a:extLst>
                </a:gridCol>
              </a:tblGrid>
              <a:tr h="519113">
                <a:tc>
                  <a:txBody>
                    <a:bodyPr/>
                    <a:lstStyle/>
                    <a:p>
                      <a:pPr marL="0" marR="0" lvl="0" indent="0" algn="ctr" defTabSz="914400" rtl="0" eaLnBrk="0" fontAlgn="base" latinLnBrk="0" hangingPunct="0">
                        <a:lnSpc>
                          <a:spcPct val="125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mj-lt"/>
                        </a:rPr>
                        <a:t>INSTRUMENTALE</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25000"/>
                        </a:lnSpc>
                        <a:spcBef>
                          <a:spcPct val="5000"/>
                        </a:spcBef>
                        <a:spcAft>
                          <a:spcPct val="0"/>
                        </a:spcAft>
                        <a:buClrTx/>
                        <a:buSzTx/>
                        <a:buFontTx/>
                        <a:buNone/>
                        <a:tabLst/>
                      </a:pPr>
                      <a:r>
                        <a:rPr kumimoji="0" lang="fr-CA" sz="2800" b="1" i="0" u="none" strike="noStrike" cap="none" normalizeH="0" baseline="0" dirty="0">
                          <a:ln>
                            <a:noFill/>
                          </a:ln>
                          <a:solidFill>
                            <a:schemeClr val="tx1"/>
                          </a:solidFill>
                          <a:effectLst/>
                          <a:latin typeface="+mj-lt"/>
                        </a:rPr>
                        <a:t>EXISTENTIELLE</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252538">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fr-CA" sz="2800" b="0" i="0" u="none" strike="noStrike" cap="none" normalizeH="0" baseline="0" dirty="0">
                          <a:ln>
                            <a:noFill/>
                          </a:ln>
                          <a:solidFill>
                            <a:schemeClr val="tx1"/>
                          </a:solidFill>
                          <a:effectLst/>
                          <a:latin typeface="+mj-lt"/>
                        </a:rPr>
                        <a:t>gestion et production </a:t>
                      </a:r>
                      <a:br>
                        <a:rPr kumimoji="0" lang="fr-CA" sz="2800" b="0" i="0" u="none" strike="noStrike" cap="none" normalizeH="0" baseline="0" dirty="0">
                          <a:ln>
                            <a:noFill/>
                          </a:ln>
                          <a:solidFill>
                            <a:schemeClr val="tx1"/>
                          </a:solidFill>
                          <a:effectLst/>
                          <a:latin typeface="+mj-lt"/>
                        </a:rPr>
                      </a:br>
                      <a:r>
                        <a:rPr kumimoji="0" lang="fr-CA" sz="2800" b="0" i="0" u="none" strike="noStrike" cap="none" normalizeH="0" baseline="0" dirty="0">
                          <a:ln>
                            <a:noFill/>
                          </a:ln>
                          <a:solidFill>
                            <a:schemeClr val="tx1"/>
                          </a:solidFill>
                          <a:effectLst/>
                          <a:latin typeface="+mj-lt"/>
                        </a:rPr>
                        <a:t>de biens et de </a:t>
                      </a:r>
                      <a:br>
                        <a:rPr kumimoji="0" lang="fr-CA" sz="2800" b="0" i="0" u="none" strike="noStrike" cap="none" normalizeH="0" baseline="0" dirty="0">
                          <a:ln>
                            <a:noFill/>
                          </a:ln>
                          <a:solidFill>
                            <a:schemeClr val="tx1"/>
                          </a:solidFill>
                          <a:effectLst/>
                          <a:latin typeface="+mj-lt"/>
                        </a:rPr>
                      </a:br>
                      <a:r>
                        <a:rPr kumimoji="0" lang="fr-CA" sz="2800" b="0" i="0" u="none" strike="noStrike" cap="none" normalizeH="0" baseline="0" dirty="0">
                          <a:ln>
                            <a:noFill/>
                          </a:ln>
                          <a:solidFill>
                            <a:schemeClr val="tx1"/>
                          </a:solidFill>
                          <a:effectLst/>
                          <a:latin typeface="+mj-lt"/>
                        </a:rPr>
                        <a:t>services (ressources)</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tx1"/>
                          </a:solidFill>
                          <a:effectLst/>
                          <a:latin typeface="+mj-lt"/>
                        </a:rPr>
                        <a:t>sentiment d’appartenance,</a:t>
                      </a:r>
                      <a:br>
                        <a:rPr kumimoji="0" lang="fr-CA" sz="2800" b="0" i="0" u="none" strike="noStrike" cap="none" normalizeH="0" baseline="0" dirty="0">
                          <a:ln>
                            <a:noFill/>
                          </a:ln>
                          <a:solidFill>
                            <a:schemeClr val="tx1"/>
                          </a:solidFill>
                          <a:effectLst/>
                          <a:latin typeface="+mj-lt"/>
                        </a:rPr>
                      </a:br>
                      <a:r>
                        <a:rPr kumimoji="0" lang="fr-CA" sz="2800" b="0" i="0" u="none" strike="noStrike" cap="none" normalizeH="0" baseline="0" dirty="0">
                          <a:ln>
                            <a:noFill/>
                          </a:ln>
                          <a:solidFill>
                            <a:schemeClr val="tx1"/>
                          </a:solidFill>
                          <a:effectLst/>
                          <a:latin typeface="+mj-lt"/>
                        </a:rPr>
                        <a:t>confiance, solidarité et</a:t>
                      </a:r>
                      <a:br>
                        <a:rPr kumimoji="0" lang="fr-CA" sz="2800" b="0" i="0" u="none" strike="noStrike" cap="none" normalizeH="0" baseline="0" dirty="0">
                          <a:ln>
                            <a:noFill/>
                          </a:ln>
                          <a:solidFill>
                            <a:schemeClr val="tx1"/>
                          </a:solidFill>
                          <a:effectLst/>
                          <a:latin typeface="+mj-lt"/>
                        </a:rPr>
                      </a:br>
                      <a:r>
                        <a:rPr kumimoji="0" lang="fr-CA" sz="2800" b="0" i="0" u="none" strike="noStrike" cap="none" normalizeH="0" baseline="0" dirty="0">
                          <a:ln>
                            <a:noFill/>
                          </a:ln>
                          <a:solidFill>
                            <a:schemeClr val="tx1"/>
                          </a:solidFill>
                          <a:effectLst/>
                          <a:latin typeface="+mj-lt"/>
                        </a:rPr>
                        <a:t>estime de soi</a:t>
                      </a:r>
                      <a:endParaRPr kumimoji="0" lang="fr-CA" sz="2800" b="0" i="0" u="none" strike="noStrike" cap="none" normalizeH="0" baseline="0" dirty="0">
                        <a:ln>
                          <a:noFill/>
                        </a:ln>
                        <a:solidFill>
                          <a:schemeClr val="tx1"/>
                        </a:solidFill>
                        <a:effectLst/>
                        <a:latin typeface="+mj-lt"/>
                        <a:sym typeface="Wingdings" pitchFamily="2" charset="2"/>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AutoShape 16"/>
          <p:cNvSpPr>
            <a:spLocks/>
          </p:cNvSpPr>
          <p:nvPr/>
        </p:nvSpPr>
        <p:spPr bwMode="auto">
          <a:xfrm rot="5400000">
            <a:off x="4322118" y="2559570"/>
            <a:ext cx="690562" cy="4033838"/>
          </a:xfrm>
          <a:prstGeom prst="rightBrace">
            <a:avLst>
              <a:gd name="adj1" fmla="val 48678"/>
              <a:gd name="adj2" fmla="val 50000"/>
            </a:avLst>
          </a:prstGeom>
          <a:noFill/>
          <a:ln w="38100">
            <a:solidFill>
              <a:schemeClr val="tx1"/>
            </a:solidFill>
            <a:round/>
            <a:headEnd/>
            <a:tailEnd/>
          </a:ln>
        </p:spPr>
        <p:txBody>
          <a:bodyPr wrap="none" anchor="ctr"/>
          <a:lstStyle/>
          <a:p>
            <a:endParaRPr lang="fr-CA" dirty="0"/>
          </a:p>
        </p:txBody>
      </p:sp>
      <p:sp>
        <p:nvSpPr>
          <p:cNvPr id="11" name="Text Box 17"/>
          <p:cNvSpPr txBox="1">
            <a:spLocks noChangeArrowheads="1"/>
          </p:cNvSpPr>
          <p:nvPr/>
        </p:nvSpPr>
        <p:spPr bwMode="auto">
          <a:xfrm>
            <a:off x="2947965" y="5199583"/>
            <a:ext cx="3449983" cy="461665"/>
          </a:xfrm>
          <a:prstGeom prst="rect">
            <a:avLst/>
          </a:prstGeom>
          <a:noFill/>
          <a:ln w="9525">
            <a:noFill/>
            <a:miter lim="800000"/>
            <a:headEnd/>
            <a:tailEnd/>
          </a:ln>
        </p:spPr>
        <p:txBody>
          <a:bodyPr wrap="none">
            <a:spAutoFit/>
          </a:bodyPr>
          <a:lstStyle/>
          <a:p>
            <a:pPr algn="ctr"/>
            <a:r>
              <a:rPr lang="fr-CA" sz="2400" b="1" dirty="0">
                <a:latin typeface="Arial" charset="0"/>
              </a:rPr>
              <a:t>SANTÉ ET BIEN-ÊTRE</a:t>
            </a:r>
          </a:p>
        </p:txBody>
      </p:sp>
      <p:sp>
        <p:nvSpPr>
          <p:cNvPr id="12" name="Espace réservé du numéro de diapositive 11"/>
          <p:cNvSpPr>
            <a:spLocks noGrp="1"/>
          </p:cNvSpPr>
          <p:nvPr>
            <p:ph type="sldNum" sz="quarter" idx="12"/>
          </p:nvPr>
        </p:nvSpPr>
        <p:spPr/>
        <p:txBody>
          <a:bodyPr/>
          <a:lstStyle/>
          <a:p>
            <a:fld id="{16415055-94EF-4DDD-8DB2-06DD37CFD80E}" type="slidenum">
              <a:rPr lang="fr-CA" smtClean="0"/>
              <a:pPr/>
              <a:t>10</a:t>
            </a:fld>
            <a:endParaRPr lang="fr-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CA" dirty="0"/>
              <a:t>© Coopérative La Clé, Victoriaville - 2013</a:t>
            </a:r>
          </a:p>
        </p:txBody>
      </p:sp>
      <p:sp>
        <p:nvSpPr>
          <p:cNvPr id="7" name="Espace réservé du numéro de diapositive 1"/>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6415055-94EF-4DDD-8DB2-06DD37CFD80E}" type="slidenum">
              <a:rPr kumimoji="0" lang="fr-CA"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CA"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Rectangle 2"/>
          <p:cNvSpPr txBox="1">
            <a:spLocks noChangeArrowheads="1"/>
          </p:cNvSpPr>
          <p:nvPr/>
        </p:nvSpPr>
        <p:spPr>
          <a:xfrm>
            <a:off x="683568" y="332656"/>
            <a:ext cx="7772400" cy="1143000"/>
          </a:xfrm>
          <a:prstGeom prst="rect">
            <a:avLst/>
          </a:prstGeom>
          <a:noFill/>
        </p:spPr>
        <p:txBody>
          <a:bodyPr anchor="ctr"/>
          <a:lstStyle/>
          <a:p>
            <a:pPr marL="0" marR="0" lvl="0" indent="0" algn="ctr" defTabSz="914400" rtl="0" eaLnBrk="1" fontAlgn="auto" latinLnBrk="0" hangingPunct="1">
              <a:lnSpc>
                <a:spcPct val="125000"/>
              </a:lnSpc>
              <a:spcBef>
                <a:spcPct val="100000"/>
              </a:spcBef>
              <a:spcAft>
                <a:spcPts val="0"/>
              </a:spcAft>
              <a:buClrTx/>
              <a:buSzTx/>
              <a:buFontTx/>
              <a:buNone/>
              <a:tabLst/>
              <a:defRPr/>
            </a:pPr>
            <a:r>
              <a:rPr lang="en-CA" sz="3600" b="1" dirty="0">
                <a:latin typeface="Calibri" pitchFamily="34" charset="0"/>
                <a:ea typeface="+mj-ea"/>
                <a:cs typeface="+mj-cs"/>
                <a:sym typeface="Symbol" pitchFamily="18" charset="2"/>
              </a:rPr>
              <a:t>RÉSEAUX TYPES</a:t>
            </a:r>
          </a:p>
        </p:txBody>
      </p:sp>
      <p:sp>
        <p:nvSpPr>
          <p:cNvPr id="12" name="Rectangle 3"/>
          <p:cNvSpPr>
            <a:spLocks noGrp="1" noChangeArrowheads="1"/>
          </p:cNvSpPr>
          <p:nvPr>
            <p:ph type="body" sz="half" idx="1"/>
          </p:nvPr>
        </p:nvSpPr>
        <p:spPr>
          <a:xfrm>
            <a:off x="755576" y="1961728"/>
            <a:ext cx="3810000" cy="4114800"/>
          </a:xfrm>
        </p:spPr>
        <p:txBody>
          <a:bodyPr/>
          <a:lstStyle/>
          <a:p>
            <a:pPr>
              <a:buFont typeface="Wingdings" pitchFamily="2" charset="2"/>
              <a:buNone/>
            </a:pPr>
            <a:r>
              <a:rPr lang="fr-FR" dirty="0"/>
              <a:t> </a:t>
            </a:r>
          </a:p>
        </p:txBody>
      </p:sp>
      <p:sp>
        <p:nvSpPr>
          <p:cNvPr id="13" name="Rectangle 4"/>
          <p:cNvSpPr txBox="1">
            <a:spLocks noChangeArrowheads="1"/>
          </p:cNvSpPr>
          <p:nvPr/>
        </p:nvSpPr>
        <p:spPr>
          <a:xfrm>
            <a:off x="4230613" y="1961728"/>
            <a:ext cx="3810000" cy="44196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3200" b="1" i="0" u="none" strike="noStrike" kern="1200" cap="none" spc="0" normalizeH="0" baseline="0" noProof="0" dirty="0">
                <a:ln>
                  <a:noFill/>
                </a:ln>
                <a:solidFill>
                  <a:schemeClr val="tx1"/>
                </a:solidFill>
                <a:effectLst/>
                <a:uLnTx/>
                <a:uFillTx/>
                <a:latin typeface="+mn-lt"/>
                <a:ea typeface="+mn-ea"/>
                <a:cs typeface="+mn-cs"/>
              </a:rPr>
              <a:t> </a:t>
            </a:r>
          </a:p>
        </p:txBody>
      </p:sp>
      <p:graphicFrame>
        <p:nvGraphicFramePr>
          <p:cNvPr id="14" name="Group 29"/>
          <p:cNvGraphicFramePr>
            <a:graphicFrameLocks noGrp="1"/>
          </p:cNvGraphicFramePr>
          <p:nvPr/>
        </p:nvGraphicFramePr>
        <p:xfrm>
          <a:off x="944488" y="1829966"/>
          <a:ext cx="7313613" cy="4113213"/>
        </p:xfrm>
        <a:graphic>
          <a:graphicData uri="http://schemas.openxmlformats.org/drawingml/2006/table">
            <a:tbl>
              <a:tblPr/>
              <a:tblGrid>
                <a:gridCol w="3657600">
                  <a:extLst>
                    <a:ext uri="{9D8B030D-6E8A-4147-A177-3AD203B41FA5}">
                      <a16:colId xmlns:a16="http://schemas.microsoft.com/office/drawing/2014/main" val="20000"/>
                    </a:ext>
                  </a:extLst>
                </a:gridCol>
                <a:gridCol w="3656013">
                  <a:extLst>
                    <a:ext uri="{9D8B030D-6E8A-4147-A177-3AD203B41FA5}">
                      <a16:colId xmlns:a16="http://schemas.microsoft.com/office/drawing/2014/main" val="20001"/>
                    </a:ext>
                  </a:extLst>
                </a:gridCol>
              </a:tblGrid>
              <a:tr h="519113">
                <a:tc>
                  <a:txBody>
                    <a:bodyPr/>
                    <a:lstStyle/>
                    <a:p>
                      <a:pPr marL="0" marR="0" lvl="0" indent="0" algn="ctr" defTabSz="914400" rtl="0" eaLnBrk="0" fontAlgn="base" latinLnBrk="0" hangingPunct="0">
                        <a:lnSpc>
                          <a:spcPct val="1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Arial" charset="0"/>
                        </a:rPr>
                        <a:t>INSTRUMENTALE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Arial" charset="0"/>
                        </a:rPr>
                        <a:t>EXISTENTIELLE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94100">
                <a:tc>
                  <a:txBody>
                    <a:bodyPr/>
                    <a:lstStyle/>
                    <a:p>
                      <a:pPr marL="0" marR="0" lvl="0" indent="0" algn="ctr" defTabSz="914400" rtl="0" eaLnBrk="0" fontAlgn="base" latinLnBrk="0" hangingPunct="0">
                        <a:lnSpc>
                          <a:spcPct val="5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rPr>
                        <a:t>espace de gestion</a:t>
                      </a:r>
                      <a:br>
                        <a:rPr kumimoji="0" lang="fr-FR" sz="2400" b="0" i="0" u="none" strike="noStrike" cap="none" normalizeH="0" baseline="0" dirty="0">
                          <a:ln>
                            <a:noFill/>
                          </a:ln>
                          <a:solidFill>
                            <a:schemeClr val="tx1"/>
                          </a:solidFill>
                          <a:effectLst/>
                          <a:latin typeface="Arial" charset="0"/>
                        </a:rPr>
                      </a:br>
                      <a:r>
                        <a:rPr kumimoji="0" lang="fr-FR" sz="2400" b="0" i="0" u="none" strike="noStrike" cap="none" normalizeH="0" baseline="0" dirty="0">
                          <a:ln>
                            <a:noFill/>
                          </a:ln>
                          <a:solidFill>
                            <a:schemeClr val="tx1"/>
                          </a:solidFill>
                          <a:effectLst/>
                          <a:latin typeface="Arial" charset="0"/>
                        </a:rPr>
                        <a:t>et de services</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rPr>
                        <a:t>règle formelle prédomine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Arial" charset="0"/>
                          <a:sym typeface="Symbol" pitchFamily="18" charset="2"/>
                        </a:rPr>
                        <a:t></a:t>
                      </a:r>
                      <a:endParaRPr kumimoji="0" lang="fr-FR" sz="2400" b="0" i="0" u="none" strike="noStrike" cap="none" normalizeH="0" baseline="0" dirty="0">
                        <a:ln>
                          <a:noFill/>
                        </a:ln>
                        <a:solidFill>
                          <a:schemeClr val="tx1"/>
                        </a:solidFill>
                        <a:effectLst/>
                        <a:latin typeface="Arial" charset="0"/>
                        <a:sym typeface="Wingdings" pitchFamily="2"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sym typeface="Wingdings" pitchFamily="2" charset="2"/>
                        </a:rPr>
                        <a:t>solidarité mécanique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Arial" charset="0"/>
                          <a:sym typeface="Symbol" pitchFamily="18" charset="2"/>
                        </a:rPr>
                        <a:t></a:t>
                      </a:r>
                      <a:endParaRPr kumimoji="0" lang="fr-FR" sz="2400" b="0" i="0" u="none" strike="noStrike" cap="none" normalizeH="0" baseline="0" dirty="0">
                        <a:ln>
                          <a:noFill/>
                        </a:ln>
                        <a:solidFill>
                          <a:schemeClr val="tx1"/>
                        </a:solidFill>
                        <a:effectLst/>
                        <a:latin typeface="Arial" charset="0"/>
                        <a:sym typeface="Wingdings" pitchFamily="2"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sym typeface="Wingdings" pitchFamily="2" charset="2"/>
                        </a:rPr>
                        <a:t>réseaux normatifs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5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rPr>
                        <a:t>espace d’entraide</a:t>
                      </a:r>
                      <a:br>
                        <a:rPr kumimoji="0" lang="fr-FR" sz="2400" b="0" i="0" u="none" strike="noStrike" cap="none" normalizeH="0" baseline="0" dirty="0">
                          <a:ln>
                            <a:noFill/>
                          </a:ln>
                          <a:solidFill>
                            <a:schemeClr val="tx1"/>
                          </a:solidFill>
                          <a:effectLst/>
                          <a:latin typeface="Arial" charset="0"/>
                        </a:rPr>
                      </a:br>
                      <a:r>
                        <a:rPr kumimoji="0" lang="fr-FR" sz="2400" b="0" i="0" u="none" strike="noStrike" cap="none" normalizeH="0" baseline="0" dirty="0">
                          <a:ln>
                            <a:noFill/>
                          </a:ln>
                          <a:solidFill>
                            <a:schemeClr val="tx1"/>
                          </a:solidFill>
                          <a:effectLst/>
                          <a:latin typeface="Arial" charset="0"/>
                        </a:rPr>
                        <a:t>et de solidarité</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rPr>
                        <a:t>mode affectif prédomine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Arial" charset="0"/>
                          <a:sym typeface="Symbol" pitchFamily="18" charset="2"/>
                        </a:rPr>
                        <a:t></a:t>
                      </a:r>
                      <a:endParaRPr kumimoji="0" lang="fr-FR" sz="2400" b="0" i="0" u="none" strike="noStrike" cap="none" normalizeH="0" baseline="0" dirty="0">
                        <a:ln>
                          <a:noFill/>
                        </a:ln>
                        <a:solidFill>
                          <a:schemeClr val="tx1"/>
                        </a:solidFill>
                        <a:effectLst/>
                        <a:latin typeface="Arial" charset="0"/>
                        <a:sym typeface="Wingdings" pitchFamily="2"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sym typeface="Wingdings" pitchFamily="2" charset="2"/>
                        </a:rPr>
                        <a:t>solidarité organique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Arial" charset="0"/>
                          <a:sym typeface="Symbol" pitchFamily="18" charset="2"/>
                        </a:rPr>
                        <a:t></a:t>
                      </a:r>
                      <a:endParaRPr kumimoji="0" lang="fr-FR" sz="2400" b="0" i="0" u="none" strike="noStrike" cap="none" normalizeH="0" baseline="0" dirty="0">
                        <a:ln>
                          <a:noFill/>
                        </a:ln>
                        <a:solidFill>
                          <a:schemeClr val="tx1"/>
                        </a:solidFill>
                        <a:effectLst/>
                        <a:latin typeface="Arial" charset="0"/>
                        <a:sym typeface="Wingdings" pitchFamily="2"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sym typeface="Wingdings" pitchFamily="2" charset="2"/>
                        </a:rPr>
                        <a:t>réseaux libres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Ellipse 8"/>
          <p:cNvSpPr/>
          <p:nvPr/>
        </p:nvSpPr>
        <p:spPr bwMode="auto">
          <a:xfrm>
            <a:off x="899592" y="4977272"/>
            <a:ext cx="7416000" cy="900000"/>
          </a:xfrm>
          <a:prstGeom prst="ellipse">
            <a:avLst/>
          </a:prstGeom>
          <a:noFill/>
          <a:ln w="635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000" b="0" i="0" u="none" strike="noStrike" cap="none" normalizeH="0" baseline="0" dirty="0">
              <a:ln>
                <a:noFill/>
              </a:ln>
              <a:solidFill>
                <a:schemeClr val="tx1"/>
              </a:solidFill>
              <a:effectLst/>
              <a:latin typeface="Times" charset="0"/>
            </a:endParaRPr>
          </a:p>
        </p:txBody>
      </p:sp>
      <p:sp>
        <p:nvSpPr>
          <p:cNvPr id="10" name="Espace réservé du numéro de diapositive 9"/>
          <p:cNvSpPr>
            <a:spLocks noGrp="1"/>
          </p:cNvSpPr>
          <p:nvPr>
            <p:ph type="sldNum" sz="quarter" idx="12"/>
          </p:nvPr>
        </p:nvSpPr>
        <p:spPr/>
        <p:txBody>
          <a:bodyPr/>
          <a:lstStyle/>
          <a:p>
            <a:fld id="{16415055-94EF-4DDD-8DB2-06DD37CFD80E}" type="slidenum">
              <a:rPr lang="fr-CA" smtClean="0"/>
              <a:pPr/>
              <a:t>11</a:t>
            </a:fld>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CA" dirty="0"/>
              <a:t>© Coopérative La Clé, Victoriaville - 2013</a:t>
            </a:r>
          </a:p>
        </p:txBody>
      </p:sp>
      <p:pic>
        <p:nvPicPr>
          <p:cNvPr id="10" name="Picture 2"/>
          <p:cNvPicPr>
            <a:picLocks noChangeAspect="1" noChangeArrowheads="1"/>
          </p:cNvPicPr>
          <p:nvPr/>
        </p:nvPicPr>
        <p:blipFill>
          <a:blip r:embed="rId2" cstate="print"/>
          <a:srcRect l="13045" t="16894" r="13045" b="29565"/>
          <a:stretch>
            <a:fillRect/>
          </a:stretch>
        </p:blipFill>
        <p:spPr bwMode="auto">
          <a:xfrm>
            <a:off x="1513193" y="2095300"/>
            <a:ext cx="6117673" cy="3421932"/>
          </a:xfrm>
          <a:prstGeom prst="rect">
            <a:avLst/>
          </a:prstGeom>
          <a:noFill/>
          <a:ln w="9525">
            <a:noFill/>
            <a:miter lim="800000"/>
            <a:headEnd/>
            <a:tailEnd/>
          </a:ln>
        </p:spPr>
      </p:pic>
      <p:sp>
        <p:nvSpPr>
          <p:cNvPr id="6" name="Rectangle 2"/>
          <p:cNvSpPr txBox="1">
            <a:spLocks noChangeArrowheads="1"/>
          </p:cNvSpPr>
          <p:nvPr/>
        </p:nvSpPr>
        <p:spPr>
          <a:xfrm>
            <a:off x="683568" y="332656"/>
            <a:ext cx="7772400" cy="1143000"/>
          </a:xfrm>
          <a:prstGeom prst="rect">
            <a:avLst/>
          </a:prstGeom>
          <a:noFill/>
        </p:spPr>
        <p:txBody>
          <a:bodyPr anchor="ctr"/>
          <a:lstStyle/>
          <a:p>
            <a:pPr marL="0" marR="0" lvl="0" indent="0" algn="ctr" defTabSz="914400" rtl="0" eaLnBrk="1" fontAlgn="auto" latinLnBrk="0" hangingPunct="1">
              <a:lnSpc>
                <a:spcPct val="125000"/>
              </a:lnSpc>
              <a:spcBef>
                <a:spcPct val="100000"/>
              </a:spcBef>
              <a:spcAft>
                <a:spcPts val="0"/>
              </a:spcAft>
              <a:buClrTx/>
              <a:buSzTx/>
              <a:buFontTx/>
              <a:buNone/>
              <a:tabLst/>
              <a:defRPr/>
            </a:pPr>
            <a:r>
              <a:rPr kumimoji="0" lang="en-CA" sz="3600" b="1" i="0" u="none" strike="noStrike" kern="1200" cap="none" spc="0" normalizeH="0" noProof="0" dirty="0">
                <a:ln>
                  <a:noFill/>
                </a:ln>
                <a:solidFill>
                  <a:schemeClr val="tx1"/>
                </a:solidFill>
                <a:effectLst/>
                <a:uLnTx/>
                <a:uFillTx/>
                <a:latin typeface="Calibri" pitchFamily="34" charset="0"/>
                <a:ea typeface="+mj-ea"/>
                <a:cs typeface="+mj-cs"/>
                <a:sym typeface="Symbol" pitchFamily="18" charset="2"/>
              </a:rPr>
              <a:t>LE RÉSEAU NORMATIF</a:t>
            </a:r>
          </a:p>
        </p:txBody>
      </p:sp>
      <p:sp>
        <p:nvSpPr>
          <p:cNvPr id="7" name="Espace réservé du numéro de diapositive 6"/>
          <p:cNvSpPr>
            <a:spLocks noGrp="1"/>
          </p:cNvSpPr>
          <p:nvPr>
            <p:ph type="sldNum" sz="quarter" idx="12"/>
          </p:nvPr>
        </p:nvSpPr>
        <p:spPr/>
        <p:txBody>
          <a:bodyPr/>
          <a:lstStyle/>
          <a:p>
            <a:fld id="{16415055-94EF-4DDD-8DB2-06DD37CFD80E}" type="slidenum">
              <a:rPr lang="fr-CA" smtClean="0"/>
              <a:pPr/>
              <a:t>12</a:t>
            </a:fld>
            <a:endParaRPr lang="fr-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CA" dirty="0"/>
              <a:t>© Coopérative La Clé, Victoriaville - 2013</a:t>
            </a:r>
          </a:p>
        </p:txBody>
      </p:sp>
      <p:pic>
        <p:nvPicPr>
          <p:cNvPr id="6" name="Picture 2"/>
          <p:cNvPicPr>
            <a:picLocks noChangeAspect="1" noChangeArrowheads="1"/>
          </p:cNvPicPr>
          <p:nvPr/>
        </p:nvPicPr>
        <p:blipFill>
          <a:blip r:embed="rId2" cstate="print"/>
          <a:srcRect l="16306" t="16894" r="16306" b="29565"/>
          <a:stretch>
            <a:fillRect/>
          </a:stretch>
        </p:blipFill>
        <p:spPr bwMode="auto">
          <a:xfrm>
            <a:off x="1802461" y="2132856"/>
            <a:ext cx="5577851" cy="3421930"/>
          </a:xfrm>
          <a:prstGeom prst="rect">
            <a:avLst/>
          </a:prstGeom>
          <a:noFill/>
          <a:ln w="9525">
            <a:noFill/>
            <a:miter lim="800000"/>
            <a:headEnd/>
            <a:tailEnd/>
          </a:ln>
        </p:spPr>
      </p:pic>
      <p:sp>
        <p:nvSpPr>
          <p:cNvPr id="7" name="Rectangle 2"/>
          <p:cNvSpPr txBox="1">
            <a:spLocks noChangeArrowheads="1"/>
          </p:cNvSpPr>
          <p:nvPr/>
        </p:nvSpPr>
        <p:spPr>
          <a:xfrm>
            <a:off x="683568" y="332656"/>
            <a:ext cx="7772400" cy="1143000"/>
          </a:xfrm>
          <a:prstGeom prst="rect">
            <a:avLst/>
          </a:prstGeom>
          <a:noFill/>
        </p:spPr>
        <p:txBody>
          <a:bodyPr anchor="ctr"/>
          <a:lstStyle/>
          <a:p>
            <a:pPr marL="0" marR="0" lvl="0" indent="0" algn="ctr" defTabSz="914400" rtl="0" eaLnBrk="1" fontAlgn="auto" latinLnBrk="0" hangingPunct="1">
              <a:lnSpc>
                <a:spcPct val="125000"/>
              </a:lnSpc>
              <a:spcBef>
                <a:spcPct val="100000"/>
              </a:spcBef>
              <a:spcAft>
                <a:spcPts val="0"/>
              </a:spcAft>
              <a:buClrTx/>
              <a:buSzTx/>
              <a:buFontTx/>
              <a:buNone/>
              <a:tabLst/>
              <a:defRPr/>
            </a:pPr>
            <a:r>
              <a:rPr kumimoji="0" lang="en-CA" sz="3600" b="1" i="0" u="none" strike="noStrike" kern="1200" cap="none" spc="0" normalizeH="0" noProof="0" dirty="0">
                <a:ln>
                  <a:noFill/>
                </a:ln>
                <a:solidFill>
                  <a:schemeClr val="tx1"/>
                </a:solidFill>
                <a:effectLst/>
                <a:uLnTx/>
                <a:uFillTx/>
                <a:latin typeface="Calibri" pitchFamily="34" charset="0"/>
                <a:ea typeface="+mj-ea"/>
                <a:cs typeface="+mj-cs"/>
                <a:sym typeface="Symbol" pitchFamily="18" charset="2"/>
              </a:rPr>
              <a:t>LE RÉSEAU LIBRE</a:t>
            </a:r>
          </a:p>
        </p:txBody>
      </p:sp>
      <p:sp>
        <p:nvSpPr>
          <p:cNvPr id="8" name="Espace réservé du numéro de diapositive 7"/>
          <p:cNvSpPr>
            <a:spLocks noGrp="1"/>
          </p:cNvSpPr>
          <p:nvPr>
            <p:ph type="sldNum" sz="quarter" idx="12"/>
          </p:nvPr>
        </p:nvSpPr>
        <p:spPr/>
        <p:txBody>
          <a:bodyPr/>
          <a:lstStyle/>
          <a:p>
            <a:fld id="{16415055-94EF-4DDD-8DB2-06DD37CFD80E}" type="slidenum">
              <a:rPr lang="fr-CA" smtClean="0"/>
              <a:pPr/>
              <a:t>13</a:t>
            </a:fld>
            <a:endParaRPr lang="fr-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Espace réservé du pied de page 3"/>
          <p:cNvSpPr>
            <a:spLocks noGrp="1"/>
          </p:cNvSpPr>
          <p:nvPr>
            <p:ph type="ftr" sz="quarter" idx="10"/>
          </p:nvPr>
        </p:nvSpPr>
        <p:spPr/>
        <p:txBody>
          <a:bodyPr/>
          <a:lstStyle/>
          <a:p>
            <a:r>
              <a:rPr lang="fr-CA" dirty="0"/>
              <a:t>© Coopérative La Clé, Victoriaville - 2013</a:t>
            </a:r>
            <a:endParaRPr lang="fr-FR" dirty="0"/>
          </a:p>
        </p:txBody>
      </p:sp>
      <p:sp>
        <p:nvSpPr>
          <p:cNvPr id="148482" name="Rectangle 2"/>
          <p:cNvSpPr>
            <a:spLocks noGrp="1" noChangeArrowheads="1"/>
          </p:cNvSpPr>
          <p:nvPr>
            <p:ph type="title"/>
          </p:nvPr>
        </p:nvSpPr>
        <p:spPr>
          <a:xfrm>
            <a:off x="971600" y="44450"/>
            <a:ext cx="7127875" cy="1143000"/>
          </a:xfrm>
        </p:spPr>
        <p:txBody>
          <a:bodyPr>
            <a:normAutofit/>
          </a:bodyPr>
          <a:lstStyle/>
          <a:p>
            <a:pPr algn="ctr"/>
            <a:r>
              <a:rPr lang="fr-FR" sz="3600" b="1" cap="all" dirty="0">
                <a:latin typeface="Calibri" pitchFamily="34" charset="0"/>
              </a:rPr>
              <a:t>ASPECTS DES RÉSEAUX</a:t>
            </a:r>
          </a:p>
        </p:txBody>
      </p:sp>
      <p:graphicFrame>
        <p:nvGraphicFramePr>
          <p:cNvPr id="148534" name="Group 54"/>
          <p:cNvGraphicFramePr>
            <a:graphicFrameLocks noGrp="1"/>
          </p:cNvGraphicFramePr>
          <p:nvPr>
            <p:ph type="tbl" idx="1"/>
          </p:nvPr>
        </p:nvGraphicFramePr>
        <p:xfrm>
          <a:off x="2571800" y="1124744"/>
          <a:ext cx="5562600" cy="5057141"/>
        </p:xfrm>
        <a:graphic>
          <a:graphicData uri="http://schemas.openxmlformats.org/drawingml/2006/table">
            <a:tbl>
              <a:tblPr/>
              <a:tblGrid>
                <a:gridCol w="2819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4143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Arial" charset="0"/>
                        </a:rPr>
                        <a:t>NORMATIFS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Arial" charset="0"/>
                        </a:rPr>
                        <a:t>LIBRES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charset="0"/>
                        </a:rPr>
                        <a:t>faire pour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charset="0"/>
                        </a:rPr>
                        <a:t>faire avec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Arial" charset="0"/>
                        </a:rPr>
                        <a:t>résultats</a:t>
                      </a:r>
                      <a:r>
                        <a:rPr kumimoji="0" lang="fr-FR" sz="2000" b="0" i="0" u="none" strike="noStrike" cap="none" normalizeH="0" baseline="0" dirty="0">
                          <a:ln>
                            <a:noFill/>
                          </a:ln>
                          <a:solidFill>
                            <a:schemeClr val="tx1"/>
                          </a:solidFill>
                          <a:effectLst/>
                          <a:latin typeface="Arial" charset="0"/>
                        </a:rPr>
                        <a:t> (tâches)</a:t>
                      </a:r>
                      <a:endParaRPr kumimoji="0" lang="fr-FR" sz="20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Arial" charset="0"/>
                        </a:rPr>
                        <a:t>processus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8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charset="0"/>
                        </a:rPr>
                        <a:t>planification et coordination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charset="0"/>
                        </a:rPr>
                        <a:t>soutien </a:t>
                      </a:r>
                      <a:br>
                        <a:rPr kumimoji="0" lang="fr-FR" sz="2000" b="0" i="0" u="none" strike="noStrike" cap="none" normalizeH="0" baseline="0" dirty="0">
                          <a:ln>
                            <a:noFill/>
                          </a:ln>
                          <a:solidFill>
                            <a:schemeClr val="tx1"/>
                          </a:solidFill>
                          <a:effectLst/>
                          <a:latin typeface="Arial" charset="0"/>
                        </a:rPr>
                      </a:br>
                      <a:r>
                        <a:rPr kumimoji="0" lang="fr-FR" sz="2000" b="0" i="0" u="none" strike="noStrike" cap="none" normalizeH="0" baseline="0" dirty="0">
                          <a:ln>
                            <a:noFill/>
                          </a:ln>
                          <a:solidFill>
                            <a:schemeClr val="tx1"/>
                          </a:solidFill>
                          <a:effectLst/>
                          <a:latin typeface="Arial" charset="0"/>
                        </a:rPr>
                        <a:t>de l’entraide et </a:t>
                      </a:r>
                      <a:br>
                        <a:rPr kumimoji="0" lang="fr-FR" sz="2000" b="0" i="0" u="none" strike="noStrike" cap="none" normalizeH="0" baseline="0" dirty="0">
                          <a:ln>
                            <a:noFill/>
                          </a:ln>
                          <a:solidFill>
                            <a:schemeClr val="tx1"/>
                          </a:solidFill>
                          <a:effectLst/>
                          <a:latin typeface="Arial" charset="0"/>
                        </a:rPr>
                      </a:br>
                      <a:r>
                        <a:rPr kumimoji="0" lang="fr-FR" sz="2000" b="0" i="0" u="none" strike="noStrike" cap="none" normalizeH="0" baseline="0" dirty="0">
                          <a:ln>
                            <a:noFill/>
                          </a:ln>
                          <a:solidFill>
                            <a:schemeClr val="tx1"/>
                          </a:solidFill>
                          <a:effectLst/>
                          <a:latin typeface="Arial" charset="0"/>
                        </a:rPr>
                        <a:t>de la coopération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144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charset="0"/>
                        </a:rPr>
                        <a:t>hiérarchique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charset="0"/>
                        </a:rPr>
                        <a:t>(faible autonomie organisationnelle)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charset="0"/>
                        </a:rPr>
                        <a:t>consensuelle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charset="0"/>
                        </a:rPr>
                        <a:t>(forte autonomie organisationnelle)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charset="0"/>
                        </a:rPr>
                        <a:t>formels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charset="0"/>
                        </a:rPr>
                        <a:t>informels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50938">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fr-FR" sz="2000" b="1" i="0" u="none" strike="noStrike" cap="none" normalizeH="0" baseline="0" dirty="0">
                          <a:ln>
                            <a:noFill/>
                          </a:ln>
                          <a:solidFill>
                            <a:schemeClr val="tx1"/>
                          </a:solidFill>
                          <a:effectLst/>
                          <a:latin typeface="Arial" charset="0"/>
                        </a:rPr>
                        <a:t>complémentarité</a:t>
                      </a:r>
                      <a:r>
                        <a:rPr kumimoji="0" lang="fr-FR" sz="2000" b="0" i="0" u="none" strike="noStrike" cap="none" normalizeH="0" baseline="0" dirty="0">
                          <a:ln>
                            <a:noFill/>
                          </a:ln>
                          <a:solidFill>
                            <a:schemeClr val="tx1"/>
                          </a:solidFill>
                          <a:effectLst/>
                          <a:latin typeface="Arial" charset="0"/>
                        </a:rPr>
                        <a:t> (système de rôles institutionnels)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fr-FR" sz="2000" b="1" i="0" u="none" strike="noStrike" cap="none" normalizeH="0" baseline="0" dirty="0">
                          <a:ln>
                            <a:noFill/>
                          </a:ln>
                          <a:solidFill>
                            <a:schemeClr val="tx1"/>
                          </a:solidFill>
                          <a:effectLst/>
                          <a:latin typeface="Arial" charset="0"/>
                        </a:rPr>
                        <a:t>collaboration</a:t>
                      </a:r>
                      <a:r>
                        <a:rPr kumimoji="0" lang="fr-FR" sz="2000" b="0" i="0" u="none" strike="noStrike" cap="none" normalizeH="0" baseline="0" dirty="0">
                          <a:ln>
                            <a:noFill/>
                          </a:ln>
                          <a:solidFill>
                            <a:schemeClr val="tx1"/>
                          </a:solidFill>
                          <a:effectLst/>
                          <a:latin typeface="Arial" charset="0"/>
                        </a:rPr>
                        <a:t> </a:t>
                      </a:r>
                      <a:br>
                        <a:rPr kumimoji="0" lang="fr-FR" sz="2000" b="0" i="0" u="none" strike="noStrike" cap="none" normalizeH="0" baseline="0" dirty="0">
                          <a:ln>
                            <a:noFill/>
                          </a:ln>
                          <a:solidFill>
                            <a:schemeClr val="tx1"/>
                          </a:solidFill>
                          <a:effectLst/>
                          <a:latin typeface="Arial" charset="0"/>
                        </a:rPr>
                      </a:br>
                      <a:r>
                        <a:rPr kumimoji="0" lang="fr-FR" sz="2000" b="0" i="0" u="none" strike="noStrike" cap="none" normalizeH="0" baseline="0" dirty="0">
                          <a:ln>
                            <a:noFill/>
                          </a:ln>
                          <a:solidFill>
                            <a:schemeClr val="tx1"/>
                          </a:solidFill>
                          <a:effectLst/>
                          <a:latin typeface="Arial" charset="0"/>
                        </a:rPr>
                        <a:t>(système de valeurs partagées)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48509" name="Group 29"/>
          <p:cNvGraphicFramePr>
            <a:graphicFrameLocks noGrp="1"/>
          </p:cNvGraphicFramePr>
          <p:nvPr/>
        </p:nvGraphicFramePr>
        <p:xfrm>
          <a:off x="971600" y="1547019"/>
          <a:ext cx="1600200" cy="4637025"/>
        </p:xfrm>
        <a:graphic>
          <a:graphicData uri="http://schemas.openxmlformats.org/drawingml/2006/table">
            <a:tbl>
              <a:tblPr/>
              <a:tblGrid>
                <a:gridCol w="1600200">
                  <a:extLst>
                    <a:ext uri="{9D8B030D-6E8A-4147-A177-3AD203B41FA5}">
                      <a16:colId xmlns:a16="http://schemas.microsoft.com/office/drawing/2014/main" val="20000"/>
                    </a:ext>
                  </a:extLst>
                </a:gridCol>
              </a:tblGrid>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a:ln>
                            <a:noFill/>
                          </a:ln>
                          <a:solidFill>
                            <a:schemeClr val="tx1"/>
                          </a:solidFill>
                          <a:effectLst/>
                          <a:latin typeface="Arial" charset="0"/>
                        </a:rPr>
                        <a:t>mission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a:ln>
                            <a:noFill/>
                          </a:ln>
                          <a:solidFill>
                            <a:schemeClr val="tx1"/>
                          </a:solidFill>
                          <a:effectLst/>
                          <a:latin typeface="Arial" charset="0"/>
                        </a:rPr>
                        <a:t>objectifs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8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a:ln>
                            <a:noFill/>
                          </a:ln>
                          <a:solidFill>
                            <a:schemeClr val="tx1"/>
                          </a:solidFill>
                          <a:effectLst/>
                          <a:latin typeface="Arial" charset="0"/>
                        </a:rPr>
                        <a:t>activités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144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a:ln>
                            <a:noFill/>
                          </a:ln>
                          <a:solidFill>
                            <a:schemeClr val="tx1"/>
                          </a:solidFill>
                          <a:effectLst/>
                          <a:latin typeface="Arial" charset="0"/>
                        </a:rPr>
                        <a:t>gestion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a:ln>
                            <a:noFill/>
                          </a:ln>
                          <a:solidFill>
                            <a:schemeClr val="tx1"/>
                          </a:solidFill>
                          <a:effectLst/>
                          <a:latin typeface="Arial" charset="0"/>
                        </a:rPr>
                        <a:t>liens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43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a:ln>
                            <a:noFill/>
                          </a:ln>
                          <a:solidFill>
                            <a:schemeClr val="tx1"/>
                          </a:solidFill>
                          <a:effectLst/>
                          <a:latin typeface="Arial" charset="0"/>
                        </a:rPr>
                        <a:t>axe du travail en réseau</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Ellipse 6"/>
          <p:cNvSpPr/>
          <p:nvPr/>
        </p:nvSpPr>
        <p:spPr bwMode="auto">
          <a:xfrm>
            <a:off x="2590400" y="1772816"/>
            <a:ext cx="5544000" cy="900000"/>
          </a:xfrm>
          <a:prstGeom prst="ellipse">
            <a:avLst/>
          </a:prstGeom>
          <a:noFill/>
          <a:ln w="635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000" b="0" i="0" u="none" strike="noStrike" cap="none" normalizeH="0" baseline="0" dirty="0">
              <a:ln>
                <a:noFill/>
              </a:ln>
              <a:solidFill>
                <a:schemeClr val="tx1"/>
              </a:solidFill>
              <a:effectLst/>
              <a:latin typeface="Times" charset="0"/>
            </a:endParaRPr>
          </a:p>
        </p:txBody>
      </p:sp>
      <p:sp>
        <p:nvSpPr>
          <p:cNvPr id="8" name="Ellipse 7"/>
          <p:cNvSpPr/>
          <p:nvPr/>
        </p:nvSpPr>
        <p:spPr bwMode="auto">
          <a:xfrm>
            <a:off x="2590400" y="4833256"/>
            <a:ext cx="5544000" cy="900000"/>
          </a:xfrm>
          <a:prstGeom prst="ellipse">
            <a:avLst/>
          </a:prstGeom>
          <a:noFill/>
          <a:ln w="635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000" b="0" i="0" u="none" strike="noStrike" cap="none" normalizeH="0" baseline="0" dirty="0">
              <a:ln>
                <a:noFill/>
              </a:ln>
              <a:solidFill>
                <a:schemeClr val="tx1"/>
              </a:solidFill>
              <a:effectLst/>
              <a:latin typeface="Times" charset="0"/>
            </a:endParaRPr>
          </a:p>
        </p:txBody>
      </p:sp>
      <p:cxnSp>
        <p:nvCxnSpPr>
          <p:cNvPr id="9" name="Connecteur droit avec flèche 8"/>
          <p:cNvCxnSpPr/>
          <p:nvPr/>
        </p:nvCxnSpPr>
        <p:spPr bwMode="auto">
          <a:xfrm rot="5400000">
            <a:off x="4282096" y="3752118"/>
            <a:ext cx="2232000" cy="1588"/>
          </a:xfrm>
          <a:prstGeom prst="straightConnector1">
            <a:avLst/>
          </a:prstGeom>
          <a:solidFill>
            <a:schemeClr val="accent1"/>
          </a:solidFill>
          <a:ln w="63500" cap="flat" cmpd="sng" algn="ctr">
            <a:solidFill>
              <a:srgbClr val="FF0000"/>
            </a:solidFill>
            <a:prstDash val="solid"/>
            <a:round/>
            <a:headEnd type="arrow"/>
            <a:tailEnd type="arrow"/>
          </a:ln>
          <a:effectLst/>
        </p:spPr>
      </p:cxnSp>
      <p:sp>
        <p:nvSpPr>
          <p:cNvPr id="10" name="Espace réservé du numéro de diapositive 9"/>
          <p:cNvSpPr>
            <a:spLocks noGrp="1"/>
          </p:cNvSpPr>
          <p:nvPr>
            <p:ph type="sldNum" sz="quarter" idx="11"/>
          </p:nvPr>
        </p:nvSpPr>
        <p:spPr/>
        <p:txBody>
          <a:bodyPr/>
          <a:lstStyle/>
          <a:p>
            <a:pPr>
              <a:defRPr/>
            </a:pPr>
            <a:fld id="{3F4E180D-A8BC-426F-AA61-1EA5029E081E}" type="slidenum">
              <a:rPr lang="fr-FR" smtClean="0"/>
              <a:pPr>
                <a:defRPr/>
              </a:pPr>
              <a:t>14</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16306" t="16894" r="16306" b="29565"/>
          <a:stretch>
            <a:fillRect/>
          </a:stretch>
        </p:blipFill>
        <p:spPr bwMode="auto">
          <a:xfrm>
            <a:off x="5017144" y="1700808"/>
            <a:ext cx="4091360" cy="2510004"/>
          </a:xfrm>
          <a:prstGeom prst="rect">
            <a:avLst/>
          </a:prstGeom>
          <a:noFill/>
          <a:ln w="9525">
            <a:noFill/>
            <a:miter lim="800000"/>
            <a:headEnd/>
            <a:tailEnd/>
          </a:ln>
        </p:spPr>
      </p:pic>
      <p:pic>
        <p:nvPicPr>
          <p:cNvPr id="4" name="Picture 2"/>
          <p:cNvPicPr preferRelativeResize="0">
            <a:picLocks noChangeArrowheads="1"/>
          </p:cNvPicPr>
          <p:nvPr/>
        </p:nvPicPr>
        <p:blipFill>
          <a:blip r:embed="rId3" cstate="print"/>
          <a:srcRect l="13045" t="16894" r="13045" b="29565"/>
          <a:stretch>
            <a:fillRect/>
          </a:stretch>
        </p:blipFill>
        <p:spPr bwMode="auto">
          <a:xfrm>
            <a:off x="251920" y="1700808"/>
            <a:ext cx="3600000" cy="2510004"/>
          </a:xfrm>
          <a:prstGeom prst="rect">
            <a:avLst/>
          </a:prstGeom>
          <a:noFill/>
          <a:ln w="9525">
            <a:noFill/>
            <a:miter lim="800000"/>
            <a:headEnd/>
            <a:tailEnd/>
          </a:ln>
        </p:spPr>
      </p:pic>
      <p:sp>
        <p:nvSpPr>
          <p:cNvPr id="5" name="Rectangle 2"/>
          <p:cNvSpPr txBox="1">
            <a:spLocks noChangeArrowheads="1"/>
          </p:cNvSpPr>
          <p:nvPr/>
        </p:nvSpPr>
        <p:spPr>
          <a:xfrm>
            <a:off x="684448" y="260648"/>
            <a:ext cx="7920000" cy="1143000"/>
          </a:xfrm>
          <a:prstGeom prst="rect">
            <a:avLst/>
          </a:prstGeom>
          <a:noFill/>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noProof="0" dirty="0">
                <a:ln>
                  <a:noFill/>
                </a:ln>
                <a:solidFill>
                  <a:schemeClr val="tx1"/>
                </a:solidFill>
                <a:effectLst/>
                <a:uLnTx/>
                <a:uFillTx/>
                <a:latin typeface="Calibri" pitchFamily="34" charset="0"/>
                <a:ea typeface="+mj-ea"/>
                <a:cs typeface="+mj-cs"/>
              </a:rPr>
              <a:t>LE DÉFI DE LA MOBILISATION LOCALE</a:t>
            </a:r>
            <a:endParaRPr kumimoji="0" lang="fr-FR" sz="3600" b="0" i="1" u="none" strike="noStrike" kern="1200" cap="none" spc="0" normalizeH="0" noProof="0" dirty="0">
              <a:ln>
                <a:noFill/>
              </a:ln>
              <a:solidFill>
                <a:schemeClr val="tx1"/>
              </a:solidFill>
              <a:effectLst/>
              <a:uLnTx/>
              <a:uFillTx/>
              <a:latin typeface="Calibri" pitchFamily="34" charset="0"/>
              <a:ea typeface="+mj-ea"/>
              <a:cs typeface="+mj-cs"/>
            </a:endParaRPr>
          </a:p>
        </p:txBody>
      </p:sp>
      <p:sp>
        <p:nvSpPr>
          <p:cNvPr id="6" name="ZoneTexte 5"/>
          <p:cNvSpPr txBox="1"/>
          <p:nvPr/>
        </p:nvSpPr>
        <p:spPr>
          <a:xfrm>
            <a:off x="4211960" y="2132856"/>
            <a:ext cx="696024" cy="1323439"/>
          </a:xfrm>
          <a:prstGeom prst="rect">
            <a:avLst/>
          </a:prstGeom>
          <a:noFill/>
        </p:spPr>
        <p:txBody>
          <a:bodyPr wrap="none" rtlCol="0">
            <a:spAutoFit/>
          </a:bodyPr>
          <a:lstStyle/>
          <a:p>
            <a:r>
              <a:rPr lang="fr-CA" sz="8000" b="1" dirty="0"/>
              <a:t>+</a:t>
            </a:r>
          </a:p>
        </p:txBody>
      </p:sp>
      <p:sp>
        <p:nvSpPr>
          <p:cNvPr id="7" name="Flèche vers le bas 6"/>
          <p:cNvSpPr/>
          <p:nvPr/>
        </p:nvSpPr>
        <p:spPr>
          <a:xfrm>
            <a:off x="3707904" y="4509120"/>
            <a:ext cx="1800000" cy="3600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Rectangle 2"/>
          <p:cNvSpPr txBox="1">
            <a:spLocks noChangeArrowheads="1"/>
          </p:cNvSpPr>
          <p:nvPr/>
        </p:nvSpPr>
        <p:spPr>
          <a:xfrm>
            <a:off x="611560" y="5166320"/>
            <a:ext cx="7920000" cy="11430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3600" b="1" dirty="0">
                <a:latin typeface="Calibri" pitchFamily="34" charset="0"/>
                <a:ea typeface="+mj-ea"/>
                <a:cs typeface="+mj-cs"/>
              </a:rPr>
              <a:t>UN</a:t>
            </a:r>
            <a:r>
              <a:rPr kumimoji="0" lang="fr-FR" sz="3600" b="1" u="none" strike="noStrike" kern="1200" cap="none" spc="0" normalizeH="0" baseline="0" noProof="0" dirty="0">
                <a:ln>
                  <a:noFill/>
                </a:ln>
                <a:solidFill>
                  <a:schemeClr val="tx1"/>
                </a:solidFill>
                <a:effectLst/>
                <a:uLnTx/>
                <a:uFillTx/>
                <a:latin typeface="Calibri" pitchFamily="34" charset="0"/>
                <a:ea typeface="+mj-ea"/>
                <a:cs typeface="+mj-cs"/>
              </a:rPr>
              <a:t> ACTEUR</a:t>
            </a:r>
            <a:r>
              <a:rPr kumimoji="0" lang="fr-FR" sz="3600" b="1" u="none" strike="noStrike" kern="1200" cap="none" spc="0" normalizeH="0" noProof="0" dirty="0">
                <a:ln>
                  <a:noFill/>
                </a:ln>
                <a:solidFill>
                  <a:schemeClr val="tx1"/>
                </a:solidFill>
                <a:effectLst/>
                <a:uLnTx/>
                <a:uFillTx/>
                <a:latin typeface="Calibri" pitchFamily="34" charset="0"/>
                <a:ea typeface="+mj-ea"/>
                <a:cs typeface="+mj-cs"/>
              </a:rPr>
              <a:t> COLL</a:t>
            </a:r>
            <a:r>
              <a:rPr kumimoji="0" lang="fr-FR" sz="3600" b="1" u="none" strike="noStrike" kern="1200" cap="none" spc="0" normalizeH="0" baseline="0" noProof="0" dirty="0">
                <a:ln>
                  <a:noFill/>
                </a:ln>
                <a:solidFill>
                  <a:schemeClr val="tx1"/>
                </a:solidFill>
                <a:effectLst/>
                <a:uLnTx/>
                <a:uFillTx/>
                <a:latin typeface="Calibri" pitchFamily="34" charset="0"/>
                <a:ea typeface="+mj-ea"/>
                <a:cs typeface="+mj-cs"/>
              </a:rPr>
              <a:t>ECTIF</a:t>
            </a:r>
          </a:p>
        </p:txBody>
      </p:sp>
      <p:sp>
        <p:nvSpPr>
          <p:cNvPr id="9" name="Espace réservé du pied de page 8"/>
          <p:cNvSpPr>
            <a:spLocks noGrp="1"/>
          </p:cNvSpPr>
          <p:nvPr>
            <p:ph type="ftr" sz="quarter" idx="11"/>
          </p:nvPr>
        </p:nvSpPr>
        <p:spPr/>
        <p:txBody>
          <a:bodyPr/>
          <a:lstStyle/>
          <a:p>
            <a:r>
              <a:rPr lang="fr-CA" dirty="0"/>
              <a:t>© Coopérative La Clé, Victoriaville - 2013</a:t>
            </a:r>
          </a:p>
        </p:txBody>
      </p:sp>
      <p:sp>
        <p:nvSpPr>
          <p:cNvPr id="10" name="Espace réservé du numéro de diapositive 9"/>
          <p:cNvSpPr>
            <a:spLocks noGrp="1"/>
          </p:cNvSpPr>
          <p:nvPr>
            <p:ph type="sldNum" sz="quarter" idx="12"/>
          </p:nvPr>
        </p:nvSpPr>
        <p:spPr/>
        <p:txBody>
          <a:bodyPr/>
          <a:lstStyle/>
          <a:p>
            <a:fld id="{16415055-94EF-4DDD-8DB2-06DD37CFD80E}" type="slidenum">
              <a:rPr lang="fr-CA" smtClean="0"/>
              <a:pPr/>
              <a:t>15</a:t>
            </a:fld>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prstGeom prst="rect">
            <a:avLst/>
          </a:prstGeom>
        </p:spPr>
        <p:txBody>
          <a:bodyPr/>
          <a:lstStyle/>
          <a:p>
            <a:r>
              <a:rPr lang="fr-CA" dirty="0">
                <a:latin typeface="+mj-lt"/>
              </a:rPr>
              <a:t>© Coopérative La Clé, Victoriaville - 2013</a:t>
            </a:r>
            <a:endParaRPr lang="fr-FR" dirty="0">
              <a:latin typeface="+mj-lt"/>
            </a:endParaRPr>
          </a:p>
        </p:txBody>
      </p:sp>
      <p:sp>
        <p:nvSpPr>
          <p:cNvPr id="233474" name="Rectangle 2"/>
          <p:cNvSpPr>
            <a:spLocks noGrp="1" noChangeArrowheads="1"/>
          </p:cNvSpPr>
          <p:nvPr>
            <p:ph type="title" idx="4294967295"/>
          </p:nvPr>
        </p:nvSpPr>
        <p:spPr>
          <a:xfrm>
            <a:off x="683568" y="332655"/>
            <a:ext cx="7772400" cy="1152000"/>
          </a:xfrm>
          <a:noFill/>
        </p:spPr>
        <p:txBody>
          <a:bodyPr>
            <a:noAutofit/>
          </a:bodyPr>
          <a:lstStyle/>
          <a:p>
            <a:r>
              <a:rPr lang="en-CA" sz="3600" b="1" dirty="0">
                <a:latin typeface="Calibri" pitchFamily="34" charset="0"/>
              </a:rPr>
              <a:t>FACTEURS STRUCTURANTS</a:t>
            </a:r>
          </a:p>
        </p:txBody>
      </p:sp>
      <p:sp>
        <p:nvSpPr>
          <p:cNvPr id="7" name="Rectangle 3"/>
          <p:cNvSpPr txBox="1">
            <a:spLocks noChangeArrowheads="1"/>
          </p:cNvSpPr>
          <p:nvPr/>
        </p:nvSpPr>
        <p:spPr>
          <a:xfrm>
            <a:off x="755576" y="1628800"/>
            <a:ext cx="7772400" cy="4611687"/>
          </a:xfrm>
          <a:prstGeom prst="rect">
            <a:avLst/>
          </a:prstGeom>
        </p:spPr>
        <p:txBody>
          <a:bodyPr vert="horz" lIns="91440" tIns="45720" rIns="91440" bIns="45720" rtlCol="0">
            <a:normAutofit/>
          </a:bodyPr>
          <a:lstStyle/>
          <a:p>
            <a:pPr marL="342900" lvl="0" indent="-342900">
              <a:lnSpc>
                <a:spcPct val="115000"/>
              </a:lnSpc>
              <a:spcBef>
                <a:spcPct val="25000"/>
              </a:spcBef>
              <a:buFont typeface="Arial" pitchFamily="34" charset="0"/>
              <a:buChar char="•"/>
            </a:pPr>
            <a:r>
              <a:rPr lang="fr-FR" sz="2800" dirty="0"/>
              <a:t>Les </a:t>
            </a:r>
            <a:r>
              <a:rPr lang="fr-FR" sz="2800" b="1" dirty="0"/>
              <a:t>intérêts</a:t>
            </a:r>
            <a:r>
              <a:rPr lang="fr-FR" sz="2800" dirty="0"/>
              <a:t> : pour amener les gens à la table </a:t>
            </a:r>
            <a:br>
              <a:rPr lang="fr-FR" sz="2800" dirty="0"/>
            </a:br>
            <a:r>
              <a:rPr lang="fr-FR" sz="2800" dirty="0"/>
              <a:t>+ </a:t>
            </a:r>
            <a:r>
              <a:rPr lang="fr-CA" sz="2800" dirty="0"/>
              <a:t>acuité du problème et « timing »</a:t>
            </a:r>
            <a:endParaRPr lang="fr-FR" sz="2800" dirty="0"/>
          </a:p>
          <a:p>
            <a:pPr marL="342900" lvl="0" indent="-342900">
              <a:lnSpc>
                <a:spcPct val="115000"/>
              </a:lnSpc>
              <a:spcBef>
                <a:spcPct val="25000"/>
              </a:spcBef>
              <a:buFont typeface="Arial" pitchFamily="34" charset="0"/>
              <a:buChar char="•"/>
            </a:pPr>
            <a:r>
              <a:rPr lang="fr-FR" sz="2800" dirty="0"/>
              <a:t>Les </a:t>
            </a:r>
            <a:r>
              <a:rPr lang="fr-FR" sz="2800" b="1" dirty="0"/>
              <a:t>idéaux</a:t>
            </a:r>
            <a:r>
              <a:rPr lang="fr-FR" sz="2800" dirty="0"/>
              <a:t> : pour mener à l’action durable</a:t>
            </a:r>
            <a:br>
              <a:rPr lang="fr-FR" sz="2800" dirty="0"/>
            </a:br>
            <a:r>
              <a:rPr lang="fr-FR" sz="2800" dirty="0"/>
              <a:t>+ </a:t>
            </a:r>
            <a:r>
              <a:rPr lang="fr-CA" sz="2800" dirty="0"/>
              <a:t>possibilité réelle de pouvoir agir sur la situation</a:t>
            </a:r>
            <a:endParaRPr lang="fr-FR" sz="2800" dirty="0"/>
          </a:p>
          <a:p>
            <a:pPr marL="342900" lvl="0" indent="-342900">
              <a:lnSpc>
                <a:spcPct val="115000"/>
              </a:lnSpc>
              <a:spcBef>
                <a:spcPct val="25000"/>
              </a:spcBef>
              <a:buFont typeface="Arial" pitchFamily="34" charset="0"/>
              <a:buChar char="•"/>
            </a:pPr>
            <a:r>
              <a:rPr lang="fr-FR" sz="2800" dirty="0"/>
              <a:t>Les </a:t>
            </a:r>
            <a:r>
              <a:rPr lang="fr-FR" sz="2800" b="1" dirty="0"/>
              <a:t>valeurs</a:t>
            </a:r>
            <a:r>
              <a:rPr lang="fr-FR" sz="2800" dirty="0"/>
              <a:t> partagées : pour construire un NOUS et une appartenance</a:t>
            </a:r>
            <a:br>
              <a:rPr lang="fr-FR" sz="2800" dirty="0"/>
            </a:br>
            <a:r>
              <a:rPr lang="fr-FR" sz="2800" dirty="0"/>
              <a:t>+ expérience de la communauté avec une ou des mobilisations similaires</a:t>
            </a:r>
            <a:endParaRPr lang="fr-CA" sz="2800" dirty="0"/>
          </a:p>
          <a:p>
            <a:pPr>
              <a:spcBef>
                <a:spcPts val="1200"/>
              </a:spcBef>
            </a:pPr>
            <a:endParaRPr lang="fr-FR" sz="2800" dirty="0"/>
          </a:p>
          <a:p>
            <a:pPr marL="342900" lvl="0" indent="-342900">
              <a:lnSpc>
                <a:spcPct val="115000"/>
              </a:lnSpc>
              <a:spcBef>
                <a:spcPct val="25000"/>
              </a:spcBef>
              <a:buFont typeface="Arial" pitchFamily="34" charset="0"/>
              <a:buChar char="•"/>
            </a:pPr>
            <a:endParaRPr lang="fr-CA" sz="2800" dirty="0"/>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16</a:t>
            </a:fld>
            <a:endParaRPr lang="fr-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CA" dirty="0"/>
              <a:t>© Coopérative La Clé, Victoriaville - 2013</a:t>
            </a:r>
          </a:p>
        </p:txBody>
      </p:sp>
      <p:sp>
        <p:nvSpPr>
          <p:cNvPr id="4" name="Rectangle 3"/>
          <p:cNvSpPr txBox="1">
            <a:spLocks noChangeArrowheads="1"/>
          </p:cNvSpPr>
          <p:nvPr/>
        </p:nvSpPr>
        <p:spPr>
          <a:xfrm>
            <a:off x="972400" y="1772816"/>
            <a:ext cx="7200000" cy="4176000"/>
          </a:xfrm>
          <a:prstGeom prst="rect">
            <a:avLst/>
          </a:prstGeom>
          <a:noFill/>
        </p:spPr>
        <p:txBody>
          <a:bodyPr/>
          <a:lstStyle/>
          <a:p>
            <a:pPr marL="342900" lvl="0" indent="-342900">
              <a:spcBef>
                <a:spcPct val="35000"/>
              </a:spcBef>
              <a:buFont typeface="Arial" pitchFamily="34" charset="0"/>
              <a:buChar char="•"/>
              <a:defRPr/>
            </a:pPr>
            <a:r>
              <a:rPr kumimoji="0" lang="fr-FR" sz="2800" u="none" strike="noStrike" kern="1200" cap="none" spc="0" normalizeH="0" baseline="0" noProof="0" dirty="0">
                <a:ln>
                  <a:noFill/>
                </a:ln>
                <a:solidFill>
                  <a:schemeClr val="tx1"/>
                </a:solidFill>
                <a:effectLst/>
                <a:uLnTx/>
                <a:uFillTx/>
                <a:latin typeface="Calibri" pitchFamily="34" charset="0"/>
                <a:ea typeface="+mn-ea"/>
                <a:cs typeface="+mn-cs"/>
              </a:rPr>
              <a:t>processus volontaire ± formel</a:t>
            </a:r>
            <a:r>
              <a:rPr kumimoji="0" lang="fr-FR" sz="2800" u="none" strike="noStrike" kern="1200" cap="none" spc="0" normalizeH="0" noProof="0" dirty="0">
                <a:ln>
                  <a:noFill/>
                </a:ln>
                <a:solidFill>
                  <a:schemeClr val="tx1"/>
                </a:solidFill>
                <a:effectLst/>
                <a:uLnTx/>
                <a:uFillTx/>
                <a:latin typeface="Calibri" pitchFamily="34" charset="0"/>
                <a:ea typeface="+mn-ea"/>
                <a:cs typeface="+mn-cs"/>
              </a:rPr>
              <a:t> </a:t>
            </a:r>
            <a:r>
              <a:rPr lang="fr-FR" sz="2800" noProof="0" dirty="0">
                <a:latin typeface="Calibri" pitchFamily="34" charset="0"/>
              </a:rPr>
              <a:t>de</a:t>
            </a:r>
            <a:r>
              <a:rPr lang="fr-FR" sz="2800" dirty="0">
                <a:latin typeface="Calibri" pitchFamily="34" charset="0"/>
              </a:rPr>
              <a:t> </a:t>
            </a:r>
            <a:r>
              <a:rPr kumimoji="0" lang="fr-FR" sz="2800" u="none" strike="noStrike" kern="1200" cap="none" spc="0" normalizeH="0" baseline="0" noProof="0" dirty="0">
                <a:ln>
                  <a:noFill/>
                </a:ln>
                <a:solidFill>
                  <a:schemeClr val="tx1"/>
                </a:solidFill>
                <a:effectLst/>
                <a:uLnTx/>
                <a:uFillTx/>
                <a:latin typeface="Calibri" pitchFamily="34" charset="0"/>
                <a:ea typeface="+mn-ea"/>
                <a:cs typeface="+mn-cs"/>
              </a:rPr>
              <a:t>recherche de consensus</a:t>
            </a:r>
          </a:p>
          <a:p>
            <a:pPr marL="342900" lvl="0" indent="-342900">
              <a:spcBef>
                <a:spcPct val="35000"/>
              </a:spcBef>
              <a:buFont typeface="Arial" pitchFamily="34" charset="0"/>
              <a:buChar char="•"/>
              <a:defRPr/>
            </a:pPr>
            <a:r>
              <a:rPr kumimoji="0" lang="fr-FR" sz="2800" u="none" strike="noStrike" kern="1200" cap="none" spc="0" normalizeH="0" baseline="0" noProof="0" dirty="0">
                <a:ln>
                  <a:noFill/>
                </a:ln>
                <a:solidFill>
                  <a:schemeClr val="tx1"/>
                </a:solidFill>
                <a:effectLst/>
                <a:uLnTx/>
                <a:uFillTx/>
                <a:latin typeface="Calibri" pitchFamily="34" charset="0"/>
                <a:ea typeface="+mn-ea"/>
                <a:cs typeface="+mn-cs"/>
              </a:rPr>
              <a:t>problématique commune et reconnue</a:t>
            </a:r>
          </a:p>
          <a:p>
            <a:pPr marL="342900" marR="0" lvl="0" indent="-342900" algn="l" defTabSz="914400" rtl="0" eaLnBrk="1" fontAlgn="auto" latinLnBrk="0" hangingPunct="1">
              <a:lnSpc>
                <a:spcPct val="100000"/>
              </a:lnSpc>
              <a:spcBef>
                <a:spcPct val="35000"/>
              </a:spcBef>
              <a:spcAft>
                <a:spcPts val="0"/>
              </a:spcAft>
              <a:buClrTx/>
              <a:buSzTx/>
              <a:buFont typeface="Arial" pitchFamily="34" charset="0"/>
              <a:buChar char="•"/>
              <a:tabLst/>
              <a:defRPr/>
            </a:pPr>
            <a:r>
              <a:rPr kumimoji="0" lang="fr-FR" sz="2800" u="none" strike="noStrike" kern="1200" cap="none" spc="0" normalizeH="0" baseline="0" noProof="0" dirty="0">
                <a:ln>
                  <a:noFill/>
                </a:ln>
                <a:solidFill>
                  <a:schemeClr val="tx1"/>
                </a:solidFill>
                <a:effectLst/>
                <a:uLnTx/>
                <a:uFillTx/>
                <a:latin typeface="Calibri" pitchFamily="34" charset="0"/>
                <a:ea typeface="+mn-ea"/>
                <a:cs typeface="+mn-cs"/>
              </a:rPr>
              <a:t>mise en commun : analyses et solutions</a:t>
            </a:r>
          </a:p>
          <a:p>
            <a:pPr marL="342900" marR="0" lvl="0" indent="-342900" algn="l" defTabSz="914400" rtl="0" eaLnBrk="1" fontAlgn="auto" latinLnBrk="0" hangingPunct="1">
              <a:lnSpc>
                <a:spcPct val="100000"/>
              </a:lnSpc>
              <a:spcBef>
                <a:spcPct val="35000"/>
              </a:spcBef>
              <a:spcAft>
                <a:spcPts val="0"/>
              </a:spcAft>
              <a:buClrTx/>
              <a:buSzTx/>
              <a:tabLst/>
              <a:defRPr/>
            </a:pPr>
            <a:r>
              <a:rPr kumimoji="0" lang="fr-FR" sz="2800" u="none" strike="noStrike" kern="1200" cap="none" spc="0" normalizeH="0" baseline="0" noProof="0" dirty="0">
                <a:ln>
                  <a:noFill/>
                </a:ln>
                <a:solidFill>
                  <a:schemeClr val="tx1"/>
                </a:solidFill>
                <a:effectLst/>
                <a:uLnTx/>
                <a:uFillTx/>
                <a:latin typeface="Calibri" pitchFamily="34" charset="0"/>
                <a:ea typeface="+mn-ea"/>
                <a:cs typeface="+mn-cs"/>
                <a:sym typeface="Symbol"/>
              </a:rPr>
              <a:t>	  </a:t>
            </a:r>
            <a:r>
              <a:rPr kumimoji="0" lang="fr-FR" sz="2800" u="none" strike="noStrike" kern="1200" cap="none" spc="0" normalizeH="0" baseline="0" noProof="0" dirty="0">
                <a:ln>
                  <a:noFill/>
                </a:ln>
                <a:solidFill>
                  <a:schemeClr val="tx1"/>
                </a:solidFill>
                <a:effectLst/>
                <a:uLnTx/>
                <a:uFillTx/>
                <a:latin typeface="Calibri" pitchFamily="34" charset="0"/>
                <a:ea typeface="+mn-ea"/>
                <a:cs typeface="+mn-cs"/>
              </a:rPr>
              <a:t>dynamique coopérative et conflictuelle</a:t>
            </a:r>
          </a:p>
          <a:p>
            <a:pPr marL="342900" lvl="0" indent="-342900">
              <a:spcBef>
                <a:spcPct val="35000"/>
              </a:spcBef>
              <a:defRPr/>
            </a:pPr>
            <a:r>
              <a:rPr lang="fr-FR" sz="2800" dirty="0">
                <a:latin typeface="Calibri" pitchFamily="34" charset="0"/>
                <a:sym typeface="Symbol"/>
              </a:rPr>
              <a:t>		</a:t>
            </a:r>
            <a:r>
              <a:rPr lang="fr-FR" sz="2800" dirty="0">
                <a:latin typeface="Calibri" pitchFamily="34" charset="0"/>
                <a:sym typeface="Monotype Sorts" charset="2"/>
              </a:rPr>
              <a:t>compromis inévitables</a:t>
            </a:r>
            <a:endParaRPr lang="fr-FR" sz="2800" dirty="0">
              <a:latin typeface="Calibri" pitchFamily="34" charset="0"/>
            </a:endParaRPr>
          </a:p>
          <a:p>
            <a:pPr marL="342900" lvl="0" indent="-342900">
              <a:spcBef>
                <a:spcPct val="35000"/>
              </a:spcBef>
              <a:buFont typeface="Arial" pitchFamily="34" charset="0"/>
              <a:buChar char="•"/>
              <a:defRPr/>
            </a:pPr>
            <a:r>
              <a:rPr lang="fr-CA" sz="2800" kern="0" dirty="0">
                <a:latin typeface="Calibri" pitchFamily="34" charset="0"/>
              </a:rPr>
              <a:t>contribue à la construction du « NOUS »</a:t>
            </a:r>
            <a:endParaRPr lang="fr-FR" sz="2800" dirty="0">
              <a:latin typeface="Calibri" pitchFamily="34" charset="0"/>
            </a:endParaRPr>
          </a:p>
        </p:txBody>
      </p:sp>
      <p:sp>
        <p:nvSpPr>
          <p:cNvPr id="8" name="Rectangle 2"/>
          <p:cNvSpPr txBox="1">
            <a:spLocks noChangeArrowheads="1"/>
          </p:cNvSpPr>
          <p:nvPr/>
        </p:nvSpPr>
        <p:spPr>
          <a:xfrm>
            <a:off x="611560" y="332656"/>
            <a:ext cx="7920000" cy="1143000"/>
          </a:xfrm>
          <a:prstGeom prst="rect">
            <a:avLst/>
          </a:prstGeom>
          <a:noFill/>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all" spc="0" normalizeH="0" noProof="0" dirty="0">
                <a:ln>
                  <a:noFill/>
                </a:ln>
                <a:solidFill>
                  <a:schemeClr val="tx1"/>
                </a:solidFill>
                <a:effectLst/>
                <a:uLnTx/>
                <a:uFillTx/>
                <a:latin typeface="Calibri" pitchFamily="34" charset="0"/>
                <a:ea typeface="+mj-ea"/>
                <a:cs typeface="+mj-cs"/>
              </a:rPr>
              <a:t>LA concertation</a:t>
            </a:r>
            <a:endParaRPr kumimoji="0" lang="fr-FR" sz="3600" b="0" i="1" u="none" strike="noStrike" kern="1200" cap="all" spc="0" normalizeH="0" noProof="0" dirty="0">
              <a:ln>
                <a:noFill/>
              </a:ln>
              <a:solidFill>
                <a:schemeClr val="tx1"/>
              </a:solidFill>
              <a:effectLst/>
              <a:uLnTx/>
              <a:uFillTx/>
              <a:latin typeface="Calibri" pitchFamily="34" charset="0"/>
              <a:ea typeface="+mj-ea"/>
              <a:cs typeface="+mj-cs"/>
            </a:endParaRP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17</a:t>
            </a:fld>
            <a:endParaRPr lang="fr-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CA" dirty="0"/>
              <a:t>© Coopérative La Clé, Victoriaville - 2013</a:t>
            </a:r>
          </a:p>
        </p:txBody>
      </p:sp>
      <p:sp>
        <p:nvSpPr>
          <p:cNvPr id="6" name="Rectangle 3"/>
          <p:cNvSpPr txBox="1">
            <a:spLocks noChangeArrowheads="1"/>
          </p:cNvSpPr>
          <p:nvPr/>
        </p:nvSpPr>
        <p:spPr>
          <a:xfrm>
            <a:off x="792440" y="1844824"/>
            <a:ext cx="7740000" cy="3276000"/>
          </a:xfrm>
          <a:prstGeom prst="rect">
            <a:avLst/>
          </a:prstGeom>
          <a:noFill/>
        </p:spPr>
        <p:txBody>
          <a:bodyPr/>
          <a:lstStyle/>
          <a:p>
            <a:pPr marL="342900" marR="0" lvl="0" indent="-342900" algn="l" defTabSz="914400" rtl="0" eaLnBrk="1" fontAlgn="auto" latinLnBrk="0" hangingPunct="1">
              <a:lnSpc>
                <a:spcPct val="100000"/>
              </a:lnSpc>
              <a:spcBef>
                <a:spcPct val="35000"/>
              </a:spcBef>
              <a:spcAft>
                <a:spcPts val="0"/>
              </a:spcAft>
              <a:buClrTx/>
              <a:buSzTx/>
              <a:buFont typeface="Arial" pitchFamily="34" charset="0"/>
              <a:buChar char="•"/>
              <a:tabLst/>
              <a:defRPr/>
            </a:pPr>
            <a:r>
              <a:rPr kumimoji="0" lang="fr-FR" sz="2800" b="0" i="0" u="none" strike="noStrike" kern="1200" cap="none" spc="0" normalizeH="0" baseline="0" noProof="0" dirty="0">
                <a:ln>
                  <a:noFill/>
                </a:ln>
                <a:solidFill>
                  <a:schemeClr val="tx1"/>
                </a:solidFill>
                <a:effectLst/>
                <a:uLnTx/>
                <a:uFillTx/>
                <a:latin typeface="+mn-lt"/>
                <a:ea typeface="+mn-ea"/>
                <a:cs typeface="+mn-cs"/>
              </a:rPr>
              <a:t>projet avec engagement contraignant (contractuel ou moral) entre acteurs (partenaires)</a:t>
            </a:r>
          </a:p>
          <a:p>
            <a:pPr marL="342900" marR="0" lvl="0" indent="-342900" algn="l" defTabSz="914400" rtl="0" eaLnBrk="1" fontAlgn="auto" latinLnBrk="0" hangingPunct="1">
              <a:lnSpc>
                <a:spcPct val="100000"/>
              </a:lnSpc>
              <a:spcBef>
                <a:spcPct val="35000"/>
              </a:spcBef>
              <a:spcAft>
                <a:spcPts val="0"/>
              </a:spcAft>
              <a:buClrTx/>
              <a:buSzTx/>
              <a:buFont typeface="Arial" pitchFamily="34" charset="0"/>
              <a:buChar char="•"/>
              <a:tabLst/>
              <a:defRPr/>
            </a:pPr>
            <a:r>
              <a:rPr kumimoji="0" lang="fr-FR" sz="2800" b="0" i="0" u="none" strike="noStrike" kern="1200" cap="none" spc="0" normalizeH="0" baseline="0" noProof="0" dirty="0">
                <a:ln>
                  <a:noFill/>
                </a:ln>
                <a:solidFill>
                  <a:schemeClr val="tx1"/>
                </a:solidFill>
                <a:effectLst/>
                <a:uLnTx/>
                <a:uFillTx/>
                <a:latin typeface="+mn-lt"/>
                <a:ea typeface="+mn-ea"/>
                <a:cs typeface="+mn-cs"/>
              </a:rPr>
              <a:t>mission, objectifs, responsabilités, durée sont précis</a:t>
            </a:r>
          </a:p>
          <a:p>
            <a:pPr marL="342900" marR="0" lvl="0" indent="-342900" algn="l" defTabSz="914400" rtl="0" eaLnBrk="1" fontAlgn="auto" latinLnBrk="0" hangingPunct="1">
              <a:lnSpc>
                <a:spcPct val="100000"/>
              </a:lnSpc>
              <a:spcBef>
                <a:spcPct val="35000"/>
              </a:spcBef>
              <a:spcAft>
                <a:spcPts val="0"/>
              </a:spcAft>
              <a:buClrTx/>
              <a:buSzTx/>
              <a:buFont typeface="Arial" pitchFamily="34" charset="0"/>
              <a:buChar char="•"/>
              <a:tabLst/>
              <a:defRPr/>
            </a:pPr>
            <a:r>
              <a:rPr kumimoji="0" lang="fr-FR" sz="2800" b="0" i="0" u="none" strike="noStrike" kern="1200" cap="none" spc="0" normalizeH="0" baseline="0" noProof="0" dirty="0">
                <a:ln>
                  <a:noFill/>
                </a:ln>
                <a:solidFill>
                  <a:schemeClr val="tx1"/>
                </a:solidFill>
                <a:effectLst/>
                <a:uLnTx/>
                <a:uFillTx/>
                <a:latin typeface="+mn-lt"/>
                <a:ea typeface="+mn-ea"/>
                <a:cs typeface="+mn-cs"/>
              </a:rPr>
              <a:t>chaque partenaire a ses propres intérêts</a:t>
            </a:r>
          </a:p>
          <a:p>
            <a:pPr marL="342900" marR="0" lvl="0" indent="-342900" algn="l" defTabSz="914400" rtl="0" eaLnBrk="1" fontAlgn="auto" latinLnBrk="0" hangingPunct="1">
              <a:lnSpc>
                <a:spcPct val="100000"/>
              </a:lnSpc>
              <a:spcBef>
                <a:spcPct val="35000"/>
              </a:spcBef>
              <a:spcAft>
                <a:spcPts val="0"/>
              </a:spcAft>
              <a:buClrTx/>
              <a:buSzTx/>
              <a:tabLst/>
              <a:defRPr/>
            </a:pPr>
            <a:r>
              <a:rPr kumimoji="0" lang="fr-FR" sz="2800" b="0" i="0" u="none" strike="noStrike" kern="1200" cap="none" spc="0" normalizeH="0" baseline="0" noProof="0" dirty="0">
                <a:ln>
                  <a:noFill/>
                </a:ln>
                <a:solidFill>
                  <a:schemeClr val="tx1"/>
                </a:solidFill>
                <a:effectLst/>
                <a:uLnTx/>
                <a:uFillTx/>
                <a:latin typeface="+mn-lt"/>
                <a:ea typeface="+mn-ea"/>
                <a:cs typeface="+mn-cs"/>
              </a:rPr>
              <a:t>	</a:t>
            </a:r>
            <a:r>
              <a:rPr kumimoji="0" lang="fr-FR" sz="2800" b="0" i="0" u="none" strike="noStrike" kern="1200" cap="none" spc="0" normalizeH="0" baseline="0" noProof="0" dirty="0">
                <a:ln>
                  <a:noFill/>
                </a:ln>
                <a:solidFill>
                  <a:schemeClr val="tx1"/>
                </a:solidFill>
                <a:effectLst/>
                <a:uLnTx/>
                <a:uFillTx/>
                <a:latin typeface="+mn-lt"/>
                <a:ea typeface="+mn-ea"/>
                <a:cs typeface="+mn-cs"/>
                <a:sym typeface="Symbol"/>
              </a:rPr>
              <a:t>  </a:t>
            </a:r>
            <a:r>
              <a:rPr kumimoji="0" lang="fr-FR" sz="2800" b="0" i="0" u="none" strike="noStrike" kern="1200" cap="none" spc="0" normalizeH="0" baseline="0" noProof="0" dirty="0">
                <a:ln>
                  <a:noFill/>
                </a:ln>
                <a:solidFill>
                  <a:schemeClr val="tx1"/>
                </a:solidFill>
                <a:effectLst/>
                <a:uLnTx/>
                <a:uFillTx/>
                <a:latin typeface="+mn-lt"/>
                <a:ea typeface="+mn-ea"/>
                <a:cs typeface="+mn-cs"/>
              </a:rPr>
              <a:t>rapports de pouvoir</a:t>
            </a:r>
          </a:p>
          <a:p>
            <a:pPr marL="342900" marR="0" lvl="0" indent="-342900" algn="l" defTabSz="914400" rtl="0" eaLnBrk="1" fontAlgn="auto" latinLnBrk="0" hangingPunct="1">
              <a:lnSpc>
                <a:spcPct val="100000"/>
              </a:lnSpc>
              <a:spcBef>
                <a:spcPct val="35000"/>
              </a:spcBef>
              <a:spcAft>
                <a:spcPts val="0"/>
              </a:spcAft>
              <a:buClrTx/>
              <a:buSzTx/>
              <a:tabLst/>
              <a:defRPr/>
            </a:pPr>
            <a:r>
              <a:rPr kumimoji="0" lang="fr-FR" sz="2800" b="0" i="0" u="none" strike="noStrike" kern="1200" cap="none" spc="0" normalizeH="0" baseline="0" noProof="0" dirty="0">
                <a:ln>
                  <a:noFill/>
                </a:ln>
                <a:solidFill>
                  <a:schemeClr val="tx1"/>
                </a:solidFill>
                <a:effectLst/>
                <a:uLnTx/>
                <a:uFillTx/>
                <a:latin typeface="+mn-lt"/>
                <a:ea typeface="+mn-ea"/>
                <a:cs typeface="+mn-cs"/>
              </a:rPr>
              <a:t> </a:t>
            </a:r>
          </a:p>
        </p:txBody>
      </p:sp>
      <p:sp>
        <p:nvSpPr>
          <p:cNvPr id="7" name="Rectangle 2"/>
          <p:cNvSpPr txBox="1">
            <a:spLocks noChangeArrowheads="1"/>
          </p:cNvSpPr>
          <p:nvPr/>
        </p:nvSpPr>
        <p:spPr>
          <a:xfrm>
            <a:off x="611560" y="332656"/>
            <a:ext cx="7920000" cy="1143000"/>
          </a:xfrm>
          <a:prstGeom prst="rect">
            <a:avLst/>
          </a:prstGeom>
          <a:noFill/>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all" spc="0" normalizeH="0" noProof="0" dirty="0">
                <a:ln>
                  <a:noFill/>
                </a:ln>
                <a:solidFill>
                  <a:schemeClr val="tx1"/>
                </a:solidFill>
                <a:effectLst/>
                <a:uLnTx/>
                <a:uFillTx/>
                <a:latin typeface="Calibri" pitchFamily="34" charset="0"/>
                <a:ea typeface="+mj-ea"/>
                <a:cs typeface="+mj-cs"/>
              </a:rPr>
              <a:t>Le partenariat</a:t>
            </a:r>
            <a:endParaRPr kumimoji="0" lang="fr-FR" sz="3600" b="0" i="1" u="none" strike="noStrike" kern="1200" cap="all" spc="0" normalizeH="0" noProof="0" dirty="0">
              <a:ln>
                <a:noFill/>
              </a:ln>
              <a:solidFill>
                <a:schemeClr val="tx1"/>
              </a:solidFill>
              <a:effectLst/>
              <a:uLnTx/>
              <a:uFillTx/>
              <a:latin typeface="Calibri" pitchFamily="34" charset="0"/>
              <a:ea typeface="+mj-ea"/>
              <a:cs typeface="+mj-cs"/>
            </a:endParaRPr>
          </a:p>
        </p:txBody>
      </p:sp>
      <p:sp>
        <p:nvSpPr>
          <p:cNvPr id="8" name="Espace réservé du numéro de diapositive 7"/>
          <p:cNvSpPr>
            <a:spLocks noGrp="1"/>
          </p:cNvSpPr>
          <p:nvPr>
            <p:ph type="sldNum" sz="quarter" idx="12"/>
          </p:nvPr>
        </p:nvSpPr>
        <p:spPr/>
        <p:txBody>
          <a:bodyPr/>
          <a:lstStyle/>
          <a:p>
            <a:fld id="{16415055-94EF-4DDD-8DB2-06DD37CFD80E}" type="slidenum">
              <a:rPr lang="fr-CA" smtClean="0"/>
              <a:pPr/>
              <a:t>18</a:t>
            </a:fld>
            <a:endParaRPr lang="fr-C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415055-94EF-4DDD-8DB2-06DD37CFD80E}" type="slidenum">
              <a:rPr lang="fr-CA" smtClean="0"/>
              <a:pPr/>
              <a:t>19</a:t>
            </a:fld>
            <a:endParaRPr lang="fr-CA" dirty="0"/>
          </a:p>
        </p:txBody>
      </p:sp>
      <p:sp>
        <p:nvSpPr>
          <p:cNvPr id="3" name="Espace réservé du pied de page 2"/>
          <p:cNvSpPr>
            <a:spLocks noGrp="1"/>
          </p:cNvSpPr>
          <p:nvPr>
            <p:ph type="ftr" sz="quarter" idx="11"/>
          </p:nvPr>
        </p:nvSpPr>
        <p:spPr/>
        <p:txBody>
          <a:bodyPr/>
          <a:lstStyle/>
          <a:p>
            <a:r>
              <a:rPr lang="fr-CA"/>
              <a:t>© Coopérative La Clé, Victoriaville - 2013</a:t>
            </a:r>
            <a:endParaRPr lang="fr-CA" dirty="0"/>
          </a:p>
        </p:txBody>
      </p:sp>
      <p:pic>
        <p:nvPicPr>
          <p:cNvPr id="257027" name="Picture 3" descr="C:\Users\Sonia\AppData\Local\Microsoft\Windows\Temporary Internet Files\Content.IE5\26E89AOG\MC90043393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6710" y="3068960"/>
            <a:ext cx="2808312" cy="2808312"/>
          </a:xfrm>
          <a:prstGeom prst="rect">
            <a:avLst/>
          </a:prstGeom>
          <a:noFill/>
          <a:extLst>
            <a:ext uri="{909E8E84-426E-40DD-AFC4-6F175D3DCCD1}">
              <a14:hiddenFill xmlns:a14="http://schemas.microsoft.com/office/drawing/2010/main">
                <a:solidFill>
                  <a:srgbClr val="FFFFFF"/>
                </a:solidFill>
              </a14:hiddenFill>
            </a:ext>
          </a:extLst>
        </p:spPr>
      </p:pic>
      <p:pic>
        <p:nvPicPr>
          <p:cNvPr id="257028" name="Picture 4" descr="C:\Users\Sonia\AppData\Local\Microsoft\Windows\Temporary Internet Files\Content.IE5\UCD9XZPK\MP9003988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782960"/>
            <a:ext cx="3704456" cy="264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65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20888"/>
            <a:ext cx="7772400" cy="1944216"/>
          </a:xfrm>
        </p:spPr>
        <p:txBody>
          <a:bodyPr>
            <a:normAutofit/>
          </a:bodyPr>
          <a:lstStyle/>
          <a:p>
            <a:pPr algn="ctr"/>
            <a:r>
              <a:rPr lang="fr-CA" dirty="0">
                <a:solidFill>
                  <a:srgbClr val="FF0000"/>
                </a:solidFill>
              </a:rPr>
              <a:t>BLOC 1</a:t>
            </a:r>
            <a:br>
              <a:rPr lang="fr-CA" dirty="0"/>
            </a:br>
            <a:r>
              <a:rPr lang="fr-CA" dirty="0"/>
              <a:t>EMPOWERMENT</a:t>
            </a:r>
            <a:br>
              <a:rPr lang="fr-CA" dirty="0"/>
            </a:br>
            <a:r>
              <a:rPr lang="fr-CA" dirty="0"/>
              <a:t>EN TANT QUE COMPÉTENCE</a:t>
            </a:r>
          </a:p>
        </p:txBody>
      </p:sp>
      <p:sp>
        <p:nvSpPr>
          <p:cNvPr id="5" name="Espace réservé du pied de page 4"/>
          <p:cNvSpPr>
            <a:spLocks noGrp="1"/>
          </p:cNvSpPr>
          <p:nvPr>
            <p:ph type="ftr" sz="quarter" idx="11"/>
          </p:nvPr>
        </p:nvSpPr>
        <p:spPr/>
        <p:txBody>
          <a:bodyPr/>
          <a:lstStyle/>
          <a:p>
            <a:r>
              <a:rPr lang="fr-CA" dirty="0"/>
              <a:t>© Coopérative La Clé, Victoriaville - 2013</a:t>
            </a: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2</a:t>
            </a:fld>
            <a:endParaRPr lang="fr-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000" y="2420888"/>
            <a:ext cx="8460000" cy="2160240"/>
          </a:xfrm>
        </p:spPr>
        <p:txBody>
          <a:bodyPr>
            <a:normAutofit/>
          </a:bodyPr>
          <a:lstStyle/>
          <a:p>
            <a:pPr algn="ctr"/>
            <a:r>
              <a:rPr lang="fr-CA" dirty="0">
                <a:solidFill>
                  <a:srgbClr val="FF0000"/>
                </a:solidFill>
              </a:rPr>
              <a:t>BLOC 3</a:t>
            </a:r>
            <a:br>
              <a:rPr lang="fr-CA" dirty="0"/>
            </a:br>
            <a:r>
              <a:rPr lang="fr-CA" dirty="0"/>
              <a:t>L’action intersectorielle intégrée POUR CONTRER LA PAUVRETÉ</a:t>
            </a:r>
          </a:p>
        </p:txBody>
      </p:sp>
      <p:sp>
        <p:nvSpPr>
          <p:cNvPr id="5" name="Espace réservé du pied de page 4"/>
          <p:cNvSpPr>
            <a:spLocks noGrp="1"/>
          </p:cNvSpPr>
          <p:nvPr>
            <p:ph type="ftr" sz="quarter" idx="11"/>
          </p:nvPr>
        </p:nvSpPr>
        <p:spPr/>
        <p:txBody>
          <a:bodyPr/>
          <a:lstStyle/>
          <a:p>
            <a:r>
              <a:rPr lang="fr-CA" dirty="0"/>
              <a:t>© Coopérative La Clé, Victoriaville - 2013</a:t>
            </a: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20</a:t>
            </a:fld>
            <a:endParaRPr lang="fr-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prstGeom prst="rect">
            <a:avLst/>
          </a:prstGeom>
        </p:spPr>
        <p:txBody>
          <a:bodyPr/>
          <a:lstStyle/>
          <a:p>
            <a:r>
              <a:rPr lang="fr-CA" dirty="0">
                <a:latin typeface="+mj-lt"/>
              </a:rPr>
              <a:t>© Coopérative La Clé, Victoriaville - 2013</a:t>
            </a:r>
            <a:endParaRPr lang="fr-FR" dirty="0">
              <a:latin typeface="+mj-lt"/>
            </a:endParaRPr>
          </a:p>
        </p:txBody>
      </p:sp>
      <p:sp>
        <p:nvSpPr>
          <p:cNvPr id="233474" name="Rectangle 2"/>
          <p:cNvSpPr>
            <a:spLocks noGrp="1" noChangeArrowheads="1"/>
          </p:cNvSpPr>
          <p:nvPr>
            <p:ph type="title" idx="4294967295"/>
          </p:nvPr>
        </p:nvSpPr>
        <p:spPr>
          <a:xfrm>
            <a:off x="683568" y="404813"/>
            <a:ext cx="7772400" cy="685800"/>
          </a:xfrm>
          <a:noFill/>
        </p:spPr>
        <p:txBody>
          <a:bodyPr>
            <a:normAutofit fontScale="90000"/>
          </a:bodyPr>
          <a:lstStyle/>
          <a:p>
            <a:r>
              <a:rPr lang="en-CA" sz="3600" b="1" dirty="0">
                <a:latin typeface="Calibri" pitchFamily="34" charset="0"/>
              </a:rPr>
              <a:t>LA PAUVRETÉ : </a:t>
            </a:r>
            <a:r>
              <a:rPr lang="fr-FR" sz="3600" b="1" dirty="0"/>
              <a:t>UN PHÉNOMÈNE COMPLEXE</a:t>
            </a:r>
            <a:endParaRPr lang="en-CA" sz="3600" b="1" dirty="0">
              <a:latin typeface="Calibri" pitchFamily="34" charset="0"/>
            </a:endParaRPr>
          </a:p>
        </p:txBody>
      </p:sp>
      <p:sp>
        <p:nvSpPr>
          <p:cNvPr id="7" name="Rectangle 3"/>
          <p:cNvSpPr txBox="1">
            <a:spLocks noChangeArrowheads="1"/>
          </p:cNvSpPr>
          <p:nvPr/>
        </p:nvSpPr>
        <p:spPr>
          <a:xfrm>
            <a:off x="467544" y="1412775"/>
            <a:ext cx="8280000" cy="4860000"/>
          </a:xfrm>
          <a:prstGeom prst="rect">
            <a:avLst/>
          </a:prstGeom>
        </p:spPr>
        <p:txBody>
          <a:bodyPr vert="horz" lIns="91440" tIns="45720" rIns="91440" bIns="45720" rtlCol="0">
            <a:noAutofit/>
          </a:bodyPr>
          <a:lstStyle/>
          <a:p>
            <a:pPr marL="342900" lvl="0" indent="-342900">
              <a:spcBef>
                <a:spcPts val="1200"/>
              </a:spcBef>
              <a:buFont typeface="Arial" pitchFamily="34" charset="0"/>
              <a:buChar char="•"/>
              <a:defRPr/>
            </a:pPr>
            <a:r>
              <a:rPr lang="fr-FR" sz="2800" dirty="0"/>
              <a:t>Il s’agit d’un </a:t>
            </a:r>
            <a:r>
              <a:rPr kumimoji="0" lang="fr-FR" sz="2800" b="1" i="0" strike="noStrike" kern="1200" cap="none" spc="0" normalizeH="0" baseline="0" noProof="0" dirty="0">
                <a:ln>
                  <a:noFill/>
                </a:ln>
                <a:solidFill>
                  <a:schemeClr val="tx1"/>
                </a:solidFill>
                <a:effectLst/>
                <a:uLnTx/>
                <a:uFillTx/>
                <a:latin typeface="+mn-lt"/>
                <a:ea typeface="+mn-ea"/>
                <a:cs typeface="+mn-cs"/>
              </a:rPr>
              <a:t>phénomène multidimensionnel</a:t>
            </a:r>
            <a:r>
              <a:rPr kumimoji="0" lang="fr-FR" sz="2800" b="0" i="0" u="none" strike="noStrike" kern="1200" cap="none" spc="0" normalizeH="0" noProof="0" dirty="0">
                <a:ln>
                  <a:noFill/>
                </a:ln>
                <a:solidFill>
                  <a:schemeClr val="tx1"/>
                </a:solidFill>
                <a:effectLst/>
                <a:uLnTx/>
                <a:uFillTx/>
                <a:latin typeface="+mn-lt"/>
                <a:ea typeface="+mn-ea"/>
                <a:cs typeface="+mn-cs"/>
              </a:rPr>
              <a:t> : dimensions économiques (revenus insatisfaisants, conditions matérielles inadéquates</a:t>
            </a:r>
            <a:r>
              <a:rPr lang="fr-CA" sz="2800" dirty="0"/>
              <a:t>…) </a:t>
            </a:r>
            <a:r>
              <a:rPr kumimoji="0" lang="fr-FR" sz="2800" b="0" i="0" u="none" strike="noStrike" kern="1200" cap="none" spc="0" normalizeH="0" noProof="0" dirty="0">
                <a:ln>
                  <a:noFill/>
                </a:ln>
                <a:solidFill>
                  <a:schemeClr val="tx1"/>
                </a:solidFill>
                <a:effectLst/>
                <a:uLnTx/>
                <a:uFillTx/>
                <a:latin typeface="+mn-lt"/>
                <a:ea typeface="+mn-ea"/>
                <a:cs typeface="+mn-cs"/>
              </a:rPr>
              <a:t>et </a:t>
            </a:r>
            <a:br>
              <a:rPr kumimoji="0" lang="fr-FR" sz="2800" b="0" i="0" u="none" strike="noStrike" kern="1200" cap="none" spc="0" normalizeH="0" noProof="0" dirty="0">
                <a:ln>
                  <a:noFill/>
                </a:ln>
                <a:solidFill>
                  <a:schemeClr val="tx1"/>
                </a:solidFill>
                <a:effectLst/>
                <a:uLnTx/>
                <a:uFillTx/>
                <a:latin typeface="+mn-lt"/>
                <a:ea typeface="+mn-ea"/>
                <a:cs typeface="+mn-cs"/>
              </a:rPr>
            </a:br>
            <a:r>
              <a:rPr kumimoji="0" lang="fr-FR" sz="2800" b="0" i="0" u="none" strike="noStrike" kern="1200" cap="none" spc="0" normalizeH="0" noProof="0" dirty="0">
                <a:ln>
                  <a:noFill/>
                </a:ln>
                <a:solidFill>
                  <a:schemeClr val="tx1"/>
                </a:solidFill>
                <a:effectLst/>
                <a:uLnTx/>
                <a:uFillTx/>
                <a:latin typeface="+mn-lt"/>
                <a:ea typeface="+mn-ea"/>
                <a:cs typeface="+mn-cs"/>
              </a:rPr>
              <a:t>non économiques (</a:t>
            </a:r>
            <a:r>
              <a:rPr lang="fr-CA" sz="2800" dirty="0"/>
              <a:t>statut social précaire, estime de soi réduit, isolement…) et parfois culturelles</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a:p>
            <a:pPr marL="342900" lvl="0" indent="-342900">
              <a:spcBef>
                <a:spcPts val="1200"/>
              </a:spcBef>
              <a:buFont typeface="Arial" pitchFamily="34" charset="0"/>
              <a:buChar char="•"/>
              <a:defRPr/>
            </a:pPr>
            <a:r>
              <a:rPr kumimoji="0" lang="fr-FR" sz="2800" b="1" i="0" u="none" strike="noStrike" kern="1200" cap="none" spc="0" normalizeH="0" baseline="0" noProof="0" dirty="0">
                <a:ln>
                  <a:noFill/>
                </a:ln>
                <a:solidFill>
                  <a:schemeClr val="tx1"/>
                </a:solidFill>
                <a:effectLst/>
                <a:uLnTx/>
                <a:uFillTx/>
                <a:latin typeface="+mn-lt"/>
                <a:ea typeface="+mn-ea"/>
                <a:cs typeface="+mn-cs"/>
              </a:rPr>
              <a:t>et</a:t>
            </a:r>
            <a:r>
              <a:rPr kumimoji="0" lang="fr-FR" sz="2800" b="0" i="0" u="none" strike="noStrike" kern="1200" cap="none" spc="0" normalizeH="0" baseline="0" noProof="0" dirty="0">
                <a:ln>
                  <a:noFill/>
                </a:ln>
                <a:solidFill>
                  <a:schemeClr val="tx1"/>
                </a:solidFill>
                <a:effectLst/>
                <a:uLnTx/>
                <a:uFillTx/>
                <a:latin typeface="+mn-lt"/>
                <a:ea typeface="+mn-ea"/>
                <a:cs typeface="+mn-cs"/>
              </a:rPr>
              <a:t> </a:t>
            </a:r>
            <a:r>
              <a:rPr kumimoji="0" lang="fr-FR" sz="2800" b="1" i="0" strike="noStrike" kern="1200" cap="none" spc="0" normalizeH="0" baseline="0" noProof="0" dirty="0">
                <a:ln>
                  <a:noFill/>
                </a:ln>
                <a:solidFill>
                  <a:schemeClr val="tx1"/>
                </a:solidFill>
                <a:effectLst/>
                <a:uLnTx/>
                <a:uFillTx/>
                <a:latin typeface="+mn-lt"/>
                <a:ea typeface="+mn-ea"/>
                <a:cs typeface="+mn-cs"/>
              </a:rPr>
              <a:t>évolutif</a:t>
            </a:r>
            <a:r>
              <a:rPr kumimoji="0" lang="fr-FR" sz="2800" b="0" i="0" u="none" strike="noStrike" kern="1200" cap="none" spc="0" normalizeH="0" baseline="0" noProof="0" dirty="0">
                <a:ln>
                  <a:noFill/>
                </a:ln>
                <a:solidFill>
                  <a:schemeClr val="tx1"/>
                </a:solidFill>
                <a:effectLst/>
                <a:uLnTx/>
                <a:uFillTx/>
                <a:latin typeface="+mn-lt"/>
                <a:ea typeface="+mn-ea"/>
                <a:cs typeface="+mn-cs"/>
              </a:rPr>
              <a:t> : </a:t>
            </a:r>
            <a:r>
              <a:rPr lang="fr-CA" sz="2800" dirty="0"/>
              <a:t>en fonction du contexte social, économique et politique de la société</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a:p>
            <a:pPr marL="342900" lvl="0" indent="-342900">
              <a:spcBef>
                <a:spcPts val="1200"/>
              </a:spcBef>
              <a:buFont typeface="Arial" pitchFamily="34" charset="0"/>
              <a:buChar char="•"/>
            </a:pPr>
            <a:r>
              <a:rPr kumimoji="0" lang="fr-FR" sz="2800" b="1" i="0" u="none" strike="noStrike" kern="1200" cap="none" spc="0" normalizeH="0" baseline="0" noProof="0" dirty="0">
                <a:ln>
                  <a:noFill/>
                </a:ln>
                <a:solidFill>
                  <a:schemeClr val="tx1"/>
                </a:solidFill>
                <a:effectLst/>
                <a:uLnTx/>
                <a:uFillTx/>
                <a:latin typeface="+mn-lt"/>
                <a:ea typeface="+mn-ea"/>
                <a:cs typeface="+mn-cs"/>
              </a:rPr>
              <a:t>et</a:t>
            </a:r>
            <a:r>
              <a:rPr kumimoji="0" lang="fr-FR" sz="2800" i="0" u="none" strike="noStrike" kern="1200" cap="none" spc="0" normalizeH="0" baseline="0" noProof="0" dirty="0">
                <a:ln>
                  <a:noFill/>
                </a:ln>
                <a:solidFill>
                  <a:schemeClr val="tx1"/>
                </a:solidFill>
                <a:effectLst/>
                <a:uLnTx/>
                <a:uFillTx/>
                <a:latin typeface="+mn-lt"/>
                <a:ea typeface="+mn-ea"/>
                <a:cs typeface="+mn-cs"/>
              </a:rPr>
              <a:t> </a:t>
            </a:r>
            <a:r>
              <a:rPr kumimoji="0" lang="fr-FR" sz="2800" b="1" i="0" strike="noStrike" kern="1200" cap="none" spc="0" normalizeH="0" baseline="0" noProof="0" dirty="0">
                <a:ln>
                  <a:noFill/>
                </a:ln>
                <a:solidFill>
                  <a:schemeClr val="tx1"/>
                </a:solidFill>
                <a:effectLst/>
                <a:uLnTx/>
                <a:uFillTx/>
                <a:latin typeface="+mn-lt"/>
                <a:ea typeface="+mn-ea"/>
                <a:cs typeface="+mn-cs"/>
              </a:rPr>
              <a:t>relatif</a:t>
            </a:r>
            <a:r>
              <a:rPr kumimoji="0" lang="fr-FR" sz="2800" i="0" u="none" strike="noStrike" kern="1200" cap="none" spc="0" normalizeH="0" baseline="0" noProof="0" dirty="0">
                <a:ln>
                  <a:noFill/>
                </a:ln>
                <a:solidFill>
                  <a:schemeClr val="tx1"/>
                </a:solidFill>
                <a:effectLst/>
                <a:uLnTx/>
                <a:uFillTx/>
                <a:latin typeface="+mn-lt"/>
                <a:ea typeface="+mn-ea"/>
                <a:cs typeface="+mn-cs"/>
              </a:rPr>
              <a:t> : toujours comparé à une</a:t>
            </a:r>
            <a:r>
              <a:rPr kumimoji="0" lang="fr-FR" sz="2800" i="0" u="none" strike="noStrike" kern="1200" cap="none" spc="0" normalizeH="0" noProof="0" dirty="0">
                <a:ln>
                  <a:noFill/>
                </a:ln>
                <a:solidFill>
                  <a:schemeClr val="tx1"/>
                </a:solidFill>
                <a:effectLst/>
                <a:uLnTx/>
                <a:uFillTx/>
                <a:latin typeface="+mn-lt"/>
                <a:ea typeface="+mn-ea"/>
                <a:cs typeface="+mn-cs"/>
              </a:rPr>
              <a:t> norme de référence (panier de consommation, seuil de faible revenu, urbain-rural…).</a:t>
            </a:r>
            <a:endParaRPr lang="fr-FR" sz="2800" dirty="0"/>
          </a:p>
        </p:txBody>
      </p:sp>
      <p:sp>
        <p:nvSpPr>
          <p:cNvPr id="6" name="Ellipse 5"/>
          <p:cNvSpPr/>
          <p:nvPr/>
        </p:nvSpPr>
        <p:spPr bwMode="auto">
          <a:xfrm>
            <a:off x="540168" y="1844824"/>
            <a:ext cx="4320000" cy="540000"/>
          </a:xfrm>
          <a:prstGeom prst="ellipse">
            <a:avLst/>
          </a:prstGeom>
          <a:noFill/>
          <a:ln w="635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000" b="0" i="0" u="none" strike="noStrike" cap="none" normalizeH="0" baseline="0" dirty="0">
              <a:ln>
                <a:noFill/>
              </a:ln>
              <a:solidFill>
                <a:schemeClr val="tx1"/>
              </a:solidFill>
              <a:effectLst/>
              <a:latin typeface="Times" charset="0"/>
            </a:endParaRPr>
          </a:p>
        </p:txBody>
      </p:sp>
      <p:sp>
        <p:nvSpPr>
          <p:cNvPr id="8" name="Ellipse 7"/>
          <p:cNvSpPr/>
          <p:nvPr/>
        </p:nvSpPr>
        <p:spPr bwMode="auto">
          <a:xfrm>
            <a:off x="539552" y="2708920"/>
            <a:ext cx="3240000" cy="540000"/>
          </a:xfrm>
          <a:prstGeom prst="ellipse">
            <a:avLst/>
          </a:prstGeom>
          <a:noFill/>
          <a:ln w="635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000" b="0" i="0" u="none" strike="noStrike" cap="none" normalizeH="0" baseline="0" dirty="0">
              <a:ln>
                <a:noFill/>
              </a:ln>
              <a:solidFill>
                <a:schemeClr val="tx1"/>
              </a:solidFill>
              <a:effectLst/>
              <a:latin typeface="Times" charset="0"/>
            </a:endParaRPr>
          </a:p>
        </p:txBody>
      </p:sp>
      <p:sp>
        <p:nvSpPr>
          <p:cNvPr id="9" name="Ellipse 8"/>
          <p:cNvSpPr/>
          <p:nvPr/>
        </p:nvSpPr>
        <p:spPr bwMode="auto">
          <a:xfrm>
            <a:off x="2339752" y="3717032"/>
            <a:ext cx="4320000" cy="540000"/>
          </a:xfrm>
          <a:prstGeom prst="ellipse">
            <a:avLst/>
          </a:prstGeom>
          <a:noFill/>
          <a:ln w="635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000" b="0" i="0" u="none" strike="noStrike" cap="none" normalizeH="0" baseline="0" dirty="0">
              <a:ln>
                <a:noFill/>
              </a:ln>
              <a:solidFill>
                <a:schemeClr val="tx1"/>
              </a:solidFill>
              <a:effectLst/>
              <a:latin typeface="Times" charset="0"/>
            </a:endParaRPr>
          </a:p>
        </p:txBody>
      </p:sp>
      <p:sp>
        <p:nvSpPr>
          <p:cNvPr id="10" name="Ellipse 9"/>
          <p:cNvSpPr/>
          <p:nvPr/>
        </p:nvSpPr>
        <p:spPr bwMode="auto">
          <a:xfrm>
            <a:off x="3203848" y="4725144"/>
            <a:ext cx="3960000" cy="540000"/>
          </a:xfrm>
          <a:prstGeom prst="ellipse">
            <a:avLst/>
          </a:prstGeom>
          <a:noFill/>
          <a:ln w="635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000" b="0" i="0" u="none" strike="noStrike" cap="none" normalizeH="0" baseline="0" dirty="0">
              <a:ln>
                <a:noFill/>
              </a:ln>
              <a:solidFill>
                <a:schemeClr val="tx1"/>
              </a:solidFill>
              <a:effectLst/>
              <a:latin typeface="Times" charset="0"/>
            </a:endParaRPr>
          </a:p>
        </p:txBody>
      </p:sp>
      <p:sp>
        <p:nvSpPr>
          <p:cNvPr id="11" name="Espace réservé du numéro de diapositive 10"/>
          <p:cNvSpPr>
            <a:spLocks noGrp="1"/>
          </p:cNvSpPr>
          <p:nvPr>
            <p:ph type="sldNum" sz="quarter" idx="12"/>
          </p:nvPr>
        </p:nvSpPr>
        <p:spPr/>
        <p:txBody>
          <a:bodyPr/>
          <a:lstStyle/>
          <a:p>
            <a:fld id="{16415055-94EF-4DDD-8DB2-06DD37CFD80E}" type="slidenum">
              <a:rPr lang="fr-CA" smtClean="0"/>
              <a:pPr/>
              <a:t>21</a:t>
            </a:fld>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prstGeom prst="rect">
            <a:avLst/>
          </a:prstGeom>
        </p:spPr>
        <p:txBody>
          <a:bodyPr/>
          <a:lstStyle/>
          <a:p>
            <a:r>
              <a:rPr lang="fr-CA" dirty="0">
                <a:latin typeface="+mj-lt"/>
              </a:rPr>
              <a:t>© Coopérative La Clé, Victoriaville - 2013</a:t>
            </a:r>
            <a:endParaRPr lang="fr-FR" dirty="0">
              <a:latin typeface="+mj-lt"/>
            </a:endParaRPr>
          </a:p>
        </p:txBody>
      </p:sp>
      <p:sp>
        <p:nvSpPr>
          <p:cNvPr id="233474" name="Rectangle 2"/>
          <p:cNvSpPr>
            <a:spLocks noGrp="1" noChangeArrowheads="1"/>
          </p:cNvSpPr>
          <p:nvPr>
            <p:ph type="title" idx="4294967295"/>
          </p:nvPr>
        </p:nvSpPr>
        <p:spPr>
          <a:xfrm>
            <a:off x="683568" y="404813"/>
            <a:ext cx="7772400" cy="685800"/>
          </a:xfrm>
          <a:noFill/>
        </p:spPr>
        <p:txBody>
          <a:bodyPr>
            <a:normAutofit/>
          </a:bodyPr>
          <a:lstStyle/>
          <a:p>
            <a:r>
              <a:rPr lang="en-CA" sz="3600" b="1" dirty="0">
                <a:latin typeface="Calibri" pitchFamily="34" charset="0"/>
              </a:rPr>
              <a:t>L’ABSENCE DE PAUVRETÉ</a:t>
            </a:r>
          </a:p>
        </p:txBody>
      </p:sp>
      <p:sp>
        <p:nvSpPr>
          <p:cNvPr id="7" name="Rectangle 3"/>
          <p:cNvSpPr txBox="1">
            <a:spLocks noChangeArrowheads="1"/>
          </p:cNvSpPr>
          <p:nvPr/>
        </p:nvSpPr>
        <p:spPr>
          <a:xfrm>
            <a:off x="432480" y="1449304"/>
            <a:ext cx="8460000" cy="612000"/>
          </a:xfrm>
          <a:prstGeom prst="rect">
            <a:avLst/>
          </a:prstGeom>
        </p:spPr>
        <p:txBody>
          <a:bodyPr vert="horz" lIns="91440" tIns="45720" rIns="91440" bIns="45720" rtlCol="0">
            <a:noAutofit/>
          </a:bodyPr>
          <a:lstStyle/>
          <a:p>
            <a:pPr marL="342900" lvl="0" indent="-342900">
              <a:spcBef>
                <a:spcPts val="900"/>
              </a:spcBef>
              <a:defRPr/>
            </a:pPr>
            <a:r>
              <a:rPr lang="fr-FR" sz="2800" dirty="0"/>
              <a:t>Lorsqu’on ne vit pas la pauvreté, on jouit :</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22</a:t>
            </a:fld>
            <a:endParaRPr lang="fr-CA" dirty="0"/>
          </a:p>
        </p:txBody>
      </p:sp>
      <p:sp>
        <p:nvSpPr>
          <p:cNvPr id="8" name="Rectangle 3"/>
          <p:cNvSpPr txBox="1">
            <a:spLocks noChangeArrowheads="1"/>
          </p:cNvSpPr>
          <p:nvPr/>
        </p:nvSpPr>
        <p:spPr>
          <a:xfrm>
            <a:off x="432480" y="2025368"/>
            <a:ext cx="8460000" cy="1872000"/>
          </a:xfrm>
          <a:prstGeom prst="rect">
            <a:avLst/>
          </a:prstGeom>
        </p:spPr>
        <p:txBody>
          <a:bodyPr vert="horz" lIns="91440" tIns="45720" rIns="91440" bIns="45720" rtlCol="0">
            <a:noAutofit/>
          </a:bodyPr>
          <a:lstStyle/>
          <a:p>
            <a:pPr marL="342900" lvl="0" indent="-342900">
              <a:spcBef>
                <a:spcPts val="900"/>
              </a:spcBef>
              <a:buFont typeface="Arial" pitchFamily="34" charset="0"/>
              <a:buChar char="•"/>
              <a:defRPr/>
            </a:pPr>
            <a:r>
              <a:rPr lang="fr-CA" sz="2800" dirty="0"/>
              <a:t>d‘une </a:t>
            </a:r>
            <a:r>
              <a:rPr lang="fr-CA" sz="2800" b="1" dirty="0"/>
              <a:t>autonomie économique</a:t>
            </a:r>
            <a:r>
              <a:rPr lang="fr-CA" sz="2800" dirty="0"/>
              <a:t> : activités marchandes qui requièrent : 1) des </a:t>
            </a:r>
            <a:r>
              <a:rPr lang="fr-CA" sz="2800" u="sng" dirty="0"/>
              <a:t>liquidités</a:t>
            </a:r>
            <a:r>
              <a:rPr lang="fr-CA" sz="2800" dirty="0"/>
              <a:t> pour les besoins à court terme ; 2) des </a:t>
            </a:r>
            <a:r>
              <a:rPr lang="fr-CA" sz="2800" u="sng" dirty="0"/>
              <a:t>épargnes</a:t>
            </a:r>
            <a:r>
              <a:rPr lang="fr-CA" sz="2800" dirty="0"/>
              <a:t> ou d'autres actifs pour répondre aux besoins imprévus ou de longue durée; </a:t>
            </a:r>
          </a:p>
        </p:txBody>
      </p:sp>
      <p:sp>
        <p:nvSpPr>
          <p:cNvPr id="9" name="Rectangle 3"/>
          <p:cNvSpPr txBox="1">
            <a:spLocks noChangeArrowheads="1"/>
          </p:cNvSpPr>
          <p:nvPr/>
        </p:nvSpPr>
        <p:spPr>
          <a:xfrm>
            <a:off x="432480" y="3933056"/>
            <a:ext cx="8460000" cy="2340000"/>
          </a:xfrm>
          <a:prstGeom prst="rect">
            <a:avLst/>
          </a:prstGeom>
        </p:spPr>
        <p:txBody>
          <a:bodyPr vert="horz" lIns="91440" tIns="45720" rIns="91440" bIns="45720" rtlCol="0">
            <a:noAutofit/>
          </a:bodyPr>
          <a:lstStyle/>
          <a:p>
            <a:pPr marL="342900" lvl="0" indent="-342900">
              <a:spcBef>
                <a:spcPts val="900"/>
              </a:spcBef>
              <a:buFont typeface="Arial" pitchFamily="34" charset="0"/>
              <a:buChar char="•"/>
              <a:defRPr/>
            </a:pPr>
            <a:r>
              <a:rPr lang="fr-CA" sz="2800" u="sng" dirty="0"/>
              <a:t>et</a:t>
            </a:r>
            <a:r>
              <a:rPr lang="fr-CA" sz="2800" dirty="0"/>
              <a:t> d'une </a:t>
            </a:r>
            <a:r>
              <a:rPr lang="fr-CA" sz="2800" b="1" dirty="0"/>
              <a:t>autonomie sociale</a:t>
            </a:r>
            <a:r>
              <a:rPr lang="fr-CA" sz="2800" dirty="0"/>
              <a:t> : échanges non marchands qui requièrent : 1) des occasions d’</a:t>
            </a:r>
            <a:r>
              <a:rPr lang="fr-CA" sz="2800" u="sng" dirty="0"/>
              <a:t>interaction</a:t>
            </a:r>
            <a:r>
              <a:rPr lang="fr-CA" sz="2800" dirty="0"/>
              <a:t> pour répondre aux besoins sociaux de tous les jours ; et 2) une réserve de capital social (</a:t>
            </a:r>
            <a:r>
              <a:rPr lang="fr-CA" sz="2800" u="sng" dirty="0"/>
              <a:t>reconnaissance</a:t>
            </a:r>
            <a:r>
              <a:rPr lang="fr-CA" sz="2800" dirty="0"/>
              <a:t>) pour répondre aux besoins imprévus ou de longue durée.</a:t>
            </a:r>
            <a:endParaRPr kumimoji="0" lang="fr-FR" sz="2800" i="0" u="none" strike="noStrike" kern="1200" cap="none" spc="0" normalizeH="0" noProof="0" dirty="0">
              <a:ln>
                <a:noFill/>
              </a:ln>
              <a:solidFill>
                <a:schemeClr val="tx1"/>
              </a:solidFill>
              <a:effectLst/>
              <a:uLnTx/>
              <a:uFillTx/>
              <a:latin typeface="+mn-lt"/>
              <a:ea typeface="+mn-ea"/>
              <a:cs typeface="+mn-cs"/>
            </a:endParaRPr>
          </a:p>
        </p:txBody>
      </p:sp>
      <p:sp>
        <p:nvSpPr>
          <p:cNvPr id="10" name="Ellipse 9"/>
          <p:cNvSpPr/>
          <p:nvPr/>
        </p:nvSpPr>
        <p:spPr bwMode="auto">
          <a:xfrm>
            <a:off x="575656" y="3933056"/>
            <a:ext cx="900000" cy="540000"/>
          </a:xfrm>
          <a:prstGeom prst="ellipse">
            <a:avLst/>
          </a:prstGeom>
          <a:noFill/>
          <a:ln w="635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000" b="0" i="0" u="none" strike="noStrike" cap="none" normalizeH="0" baseline="0" dirty="0">
              <a:ln>
                <a:noFill/>
              </a:ln>
              <a:solidFill>
                <a:schemeClr val="tx1"/>
              </a:solidFill>
              <a:effectLst/>
              <a:latin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CA" dirty="0"/>
              <a:t>© Coopérative La Clé, Victoriaville - 2013</a:t>
            </a:r>
            <a:endParaRPr lang="fr-FR" dirty="0"/>
          </a:p>
        </p:txBody>
      </p:sp>
      <p:sp>
        <p:nvSpPr>
          <p:cNvPr id="233474" name="Rectangle 2"/>
          <p:cNvSpPr>
            <a:spLocks noGrp="1" noChangeArrowheads="1"/>
          </p:cNvSpPr>
          <p:nvPr>
            <p:ph type="title" idx="4294967295"/>
          </p:nvPr>
        </p:nvSpPr>
        <p:spPr>
          <a:xfrm>
            <a:off x="395536" y="404813"/>
            <a:ext cx="8316000" cy="685800"/>
          </a:xfrm>
          <a:noFill/>
        </p:spPr>
        <p:txBody>
          <a:bodyPr>
            <a:normAutofit/>
          </a:bodyPr>
          <a:lstStyle/>
          <a:p>
            <a:r>
              <a:rPr lang="fr-CA" sz="3600" b="1" dirty="0">
                <a:latin typeface="Calibri" pitchFamily="34" charset="0"/>
              </a:rPr>
              <a:t>L’AUTONOMIE PAR L’EMPLOI</a:t>
            </a:r>
          </a:p>
        </p:txBody>
      </p:sp>
      <p:sp>
        <p:nvSpPr>
          <p:cNvPr id="7" name="Rectangle 3"/>
          <p:cNvSpPr txBox="1">
            <a:spLocks noChangeArrowheads="1"/>
          </p:cNvSpPr>
          <p:nvPr/>
        </p:nvSpPr>
        <p:spPr>
          <a:xfrm>
            <a:off x="576456" y="1449336"/>
            <a:ext cx="8100000" cy="5004000"/>
          </a:xfrm>
          <a:prstGeom prst="rect">
            <a:avLst/>
          </a:prstGeom>
        </p:spPr>
        <p:txBody>
          <a:bodyPr vert="horz" lIns="91440" tIns="45720" rIns="91440" bIns="45720" rtlCol="0">
            <a:normAutofit/>
          </a:bodyPr>
          <a:lstStyle/>
          <a:p>
            <a:pPr marL="342900" lvl="0" indent="-342900">
              <a:spcBef>
                <a:spcPts val="1200"/>
              </a:spcBef>
              <a:buFont typeface="Arial" pitchFamily="34" charset="0"/>
              <a:buChar char="•"/>
              <a:defRPr/>
            </a:pPr>
            <a:r>
              <a:rPr lang="fr-CA" sz="2800" dirty="0"/>
              <a:t>Le </a:t>
            </a:r>
            <a:r>
              <a:rPr lang="fr-CA" sz="2800" b="1" dirty="0"/>
              <a:t>travail rémunéré</a:t>
            </a:r>
            <a:r>
              <a:rPr lang="fr-CA" sz="2800" dirty="0"/>
              <a:t> a la particularité de permettre l'accès aux </a:t>
            </a:r>
            <a:r>
              <a:rPr lang="fr-CA" sz="2800" u="sng" dirty="0"/>
              <a:t>ressources financières</a:t>
            </a:r>
            <a:r>
              <a:rPr lang="fr-CA" sz="2800" dirty="0"/>
              <a:t> (revenus de travail) et à la </a:t>
            </a:r>
            <a:r>
              <a:rPr lang="fr-CA" sz="2800" u="sng" dirty="0"/>
              <a:t>participation sociale</a:t>
            </a:r>
            <a:r>
              <a:rPr lang="fr-CA" sz="2800" dirty="0"/>
              <a:t> (interaction avec des collègues).  </a:t>
            </a:r>
          </a:p>
          <a:p>
            <a:pPr marL="800100" lvl="1" indent="-342900">
              <a:spcBef>
                <a:spcPts val="1200"/>
              </a:spcBef>
              <a:buSzPct val="90000"/>
              <a:buFont typeface="Wingdings" pitchFamily="2" charset="2"/>
              <a:buChar char="Ø"/>
              <a:defRPr/>
            </a:pPr>
            <a:r>
              <a:rPr lang="fr-CA" sz="2800" dirty="0"/>
              <a:t>Il constitue ainsi un </a:t>
            </a:r>
            <a:r>
              <a:rPr lang="fr-CA" sz="2800" b="1" dirty="0"/>
              <a:t>mécanisme privilégié</a:t>
            </a:r>
            <a:r>
              <a:rPr lang="fr-CA" sz="2800" dirty="0"/>
              <a:t> pour atteindre l'autonomie économique et sociale.</a:t>
            </a:r>
            <a:endParaRPr kumimoji="0" lang="fr-CA" sz="2800" i="0" u="none" strike="noStrike" kern="1200" cap="none" spc="0" normalizeH="0" baseline="0" noProof="0" dirty="0">
              <a:ln>
                <a:noFill/>
              </a:ln>
              <a:solidFill>
                <a:schemeClr val="tx1"/>
              </a:solidFill>
              <a:effectLst/>
              <a:uLnTx/>
              <a:uFillTx/>
              <a:latin typeface="+mn-lt"/>
              <a:ea typeface="+mn-ea"/>
              <a:cs typeface="+mn-cs"/>
            </a:endParaRPr>
          </a:p>
          <a:p>
            <a:pPr marL="342900" lvl="0" indent="-342900">
              <a:spcBef>
                <a:spcPts val="900"/>
              </a:spcBef>
              <a:buFont typeface="Arial" pitchFamily="34" charset="0"/>
              <a:buChar char="•"/>
              <a:defRPr/>
            </a:pPr>
            <a:r>
              <a:rPr kumimoji="0" lang="fr-CA" sz="2800" i="0" u="none" strike="noStrike" kern="1200" cap="none" spc="0" normalizeH="0" baseline="0" noProof="0" dirty="0">
                <a:ln>
                  <a:noFill/>
                </a:ln>
                <a:solidFill>
                  <a:schemeClr val="tx1"/>
                </a:solidFill>
                <a:effectLst/>
                <a:uLnTx/>
                <a:uFillTx/>
                <a:latin typeface="+mn-lt"/>
                <a:ea typeface="+mn-ea"/>
                <a:cs typeface="+mn-cs"/>
              </a:rPr>
              <a:t>Le </a:t>
            </a:r>
            <a:r>
              <a:rPr kumimoji="0" lang="fr-CA" sz="2800" b="1" i="0" strike="noStrike" kern="1200" cap="none" spc="0" normalizeH="0" baseline="0" noProof="0" dirty="0">
                <a:ln>
                  <a:noFill/>
                </a:ln>
                <a:solidFill>
                  <a:schemeClr val="tx1"/>
                </a:solidFill>
                <a:effectLst/>
                <a:uLnTx/>
                <a:uFillTx/>
                <a:latin typeface="+mn-lt"/>
                <a:ea typeface="+mn-ea"/>
                <a:cs typeface="+mn-cs"/>
              </a:rPr>
              <a:t>parcours vers l’emploi</a:t>
            </a:r>
            <a:r>
              <a:rPr kumimoji="0" lang="fr-CA" sz="2800" i="0" u="none" strike="noStrike" kern="1200" cap="none" spc="0" normalizeH="0" baseline="0" noProof="0" dirty="0">
                <a:ln>
                  <a:noFill/>
                </a:ln>
                <a:solidFill>
                  <a:schemeClr val="tx1"/>
                </a:solidFill>
                <a:effectLst/>
                <a:uLnTx/>
                <a:uFillTx/>
                <a:latin typeface="+mn-lt"/>
                <a:ea typeface="+mn-ea"/>
                <a:cs typeface="+mn-cs"/>
              </a:rPr>
              <a:t> élaboré par Flora en 2000</a:t>
            </a:r>
            <a:r>
              <a:rPr lang="fr-CA" sz="2800" dirty="0"/>
              <a:t> illustre </a:t>
            </a:r>
            <a:r>
              <a:rPr kumimoji="0" lang="fr-CA" sz="2800" i="0" u="none" strike="noStrike" kern="1200" cap="none" spc="0" normalizeH="0" baseline="0" noProof="0" dirty="0">
                <a:ln>
                  <a:noFill/>
                </a:ln>
                <a:solidFill>
                  <a:schemeClr val="tx1"/>
                </a:solidFill>
                <a:effectLst/>
                <a:uLnTx/>
                <a:uFillTx/>
                <a:latin typeface="+mn-lt"/>
                <a:ea typeface="+mn-ea"/>
                <a:cs typeface="+mn-cs"/>
              </a:rPr>
              <a:t>bien</a:t>
            </a:r>
            <a:r>
              <a:rPr kumimoji="0" lang="fr-CA" sz="2800" i="0" u="none" strike="noStrike" kern="1200" cap="none" spc="0" normalizeH="0" noProof="0" dirty="0">
                <a:ln>
                  <a:noFill/>
                </a:ln>
                <a:solidFill>
                  <a:schemeClr val="tx1"/>
                </a:solidFill>
                <a:effectLst/>
                <a:uLnTx/>
                <a:uFillTx/>
                <a:latin typeface="+mn-lt"/>
                <a:ea typeface="+mn-ea"/>
                <a:cs typeface="+mn-cs"/>
              </a:rPr>
              <a:t> </a:t>
            </a:r>
            <a:r>
              <a:rPr lang="fr-CA" sz="2800" dirty="0"/>
              <a:t>le cheminement pour acquérir l’autonomie économique et sociale </a:t>
            </a:r>
            <a:br>
              <a:rPr lang="fr-CA" sz="2800" dirty="0"/>
            </a:br>
            <a:r>
              <a:rPr lang="fr-CA" sz="2800" dirty="0"/>
              <a:t>(voir diapositive suivante, du bas vers le haut).</a:t>
            </a: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23</a:t>
            </a:fld>
            <a:endParaRPr lang="fr-C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CA" dirty="0"/>
              <a:t>© Coopérative La Clé, Victoriaville - 2013</a:t>
            </a:r>
          </a:p>
        </p:txBody>
      </p:sp>
      <p:pic>
        <p:nvPicPr>
          <p:cNvPr id="4" name="Picture 2" descr="clip_image001"/>
          <p:cNvPicPr>
            <a:picLocks noChangeAspect="1" noChangeArrowheads="1"/>
          </p:cNvPicPr>
          <p:nvPr/>
        </p:nvPicPr>
        <p:blipFill>
          <a:blip r:embed="rId3" cstate="print"/>
          <a:srcRect b="7185"/>
          <a:stretch>
            <a:fillRect/>
          </a:stretch>
        </p:blipFill>
        <p:spPr bwMode="auto">
          <a:xfrm>
            <a:off x="615578" y="332656"/>
            <a:ext cx="7916862" cy="6083300"/>
          </a:xfrm>
          <a:prstGeom prst="rect">
            <a:avLst/>
          </a:prstGeom>
          <a:noFill/>
        </p:spPr>
      </p:pic>
      <p:sp>
        <p:nvSpPr>
          <p:cNvPr id="5" name="Espace réservé du numéro de diapositive 4"/>
          <p:cNvSpPr>
            <a:spLocks noGrp="1"/>
          </p:cNvSpPr>
          <p:nvPr>
            <p:ph type="sldNum" sz="quarter" idx="12"/>
          </p:nvPr>
        </p:nvSpPr>
        <p:spPr/>
        <p:txBody>
          <a:bodyPr/>
          <a:lstStyle/>
          <a:p>
            <a:fld id="{16415055-94EF-4DDD-8DB2-06DD37CFD80E}" type="slidenum">
              <a:rPr lang="fr-CA" smtClean="0"/>
              <a:pPr/>
              <a:t>24</a:t>
            </a:fld>
            <a:endParaRPr lang="fr-CA" dirty="0"/>
          </a:p>
        </p:txBody>
      </p:sp>
      <p:sp>
        <p:nvSpPr>
          <p:cNvPr id="6" name="Oval 5"/>
          <p:cNvSpPr>
            <a:spLocks noChangeArrowheads="1"/>
          </p:cNvSpPr>
          <p:nvPr/>
        </p:nvSpPr>
        <p:spPr bwMode="auto">
          <a:xfrm>
            <a:off x="3276136" y="404664"/>
            <a:ext cx="2520000" cy="630000"/>
          </a:xfrm>
          <a:prstGeom prst="ellipse">
            <a:avLst/>
          </a:prstGeom>
          <a:noFill/>
          <a:ln w="63500">
            <a:solidFill>
              <a:srgbClr val="FF0000"/>
            </a:solidFill>
            <a:round/>
            <a:headEnd/>
            <a:tailEnd/>
          </a:ln>
        </p:spPr>
        <p:txBody>
          <a:bodyPr wrap="none" anchor="ctr"/>
          <a:lstStyle/>
          <a:p>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prstGeom prst="rect">
            <a:avLst/>
          </a:prstGeom>
        </p:spPr>
        <p:txBody>
          <a:bodyPr/>
          <a:lstStyle/>
          <a:p>
            <a:r>
              <a:rPr lang="fr-CA" dirty="0">
                <a:latin typeface="+mj-lt"/>
              </a:rPr>
              <a:t>© Coopérative La Clé, Victoriaville - 2013</a:t>
            </a:r>
            <a:endParaRPr lang="fr-FR" dirty="0">
              <a:latin typeface="+mj-lt"/>
            </a:endParaRPr>
          </a:p>
        </p:txBody>
      </p:sp>
      <p:sp>
        <p:nvSpPr>
          <p:cNvPr id="233474" name="Rectangle 2"/>
          <p:cNvSpPr>
            <a:spLocks noGrp="1" noChangeArrowheads="1"/>
          </p:cNvSpPr>
          <p:nvPr>
            <p:ph type="title" idx="4294967295"/>
          </p:nvPr>
        </p:nvSpPr>
        <p:spPr>
          <a:xfrm>
            <a:off x="468464" y="404813"/>
            <a:ext cx="8280000" cy="685800"/>
          </a:xfrm>
          <a:noFill/>
        </p:spPr>
        <p:txBody>
          <a:bodyPr>
            <a:normAutofit/>
          </a:bodyPr>
          <a:lstStyle/>
          <a:p>
            <a:r>
              <a:rPr lang="fr-CA" sz="3600" b="1" dirty="0">
                <a:latin typeface="Calibri" pitchFamily="34" charset="0"/>
              </a:rPr>
              <a:t>L’APPORT DES ACTEURS LOCAUX</a:t>
            </a:r>
          </a:p>
        </p:txBody>
      </p:sp>
      <p:sp>
        <p:nvSpPr>
          <p:cNvPr id="7" name="Rectangle 3"/>
          <p:cNvSpPr txBox="1">
            <a:spLocks noChangeArrowheads="1"/>
          </p:cNvSpPr>
          <p:nvPr/>
        </p:nvSpPr>
        <p:spPr>
          <a:xfrm>
            <a:off x="467544" y="1340767"/>
            <a:ext cx="8316000" cy="4824000"/>
          </a:xfrm>
          <a:prstGeom prst="rect">
            <a:avLst/>
          </a:prstGeom>
        </p:spPr>
        <p:txBody>
          <a:bodyPr vert="horz" lIns="91440" tIns="45720" rIns="91440" bIns="45720" rtlCol="0">
            <a:noAutofit/>
          </a:bodyPr>
          <a:lstStyle/>
          <a:p>
            <a:pPr marL="342900" lvl="0" indent="-342900">
              <a:spcBef>
                <a:spcPts val="900"/>
              </a:spcBef>
              <a:buFont typeface="Arial" pitchFamily="34" charset="0"/>
              <a:buChar char="•"/>
              <a:defRPr/>
            </a:pPr>
            <a:r>
              <a:rPr lang="fr-CA" sz="2800" dirty="0"/>
              <a:t>Interviennent à chacune des étapes décrites :</a:t>
            </a:r>
          </a:p>
          <a:p>
            <a:pPr marL="800100" lvl="1" indent="-342900">
              <a:spcBef>
                <a:spcPts val="900"/>
              </a:spcBef>
              <a:buSzPct val="80000"/>
              <a:buFont typeface="Courier New" pitchFamily="49" charset="0"/>
              <a:buChar char="o"/>
              <a:defRPr/>
            </a:pPr>
            <a:r>
              <a:rPr lang="fr-CA" sz="2800" dirty="0"/>
              <a:t>maisons d’enseignement et autres organismes s’occupent de </a:t>
            </a:r>
            <a:r>
              <a:rPr lang="fr-CA" sz="2800" b="1" dirty="0"/>
              <a:t>qualification professionnelle</a:t>
            </a:r>
            <a:r>
              <a:rPr lang="fr-CA" sz="2800" dirty="0"/>
              <a:t> </a:t>
            </a:r>
          </a:p>
          <a:p>
            <a:pPr marL="800100" lvl="1" indent="-342900">
              <a:spcBef>
                <a:spcPts val="900"/>
              </a:spcBef>
              <a:buSzPct val="80000"/>
              <a:buFont typeface="Courier New" pitchFamily="49" charset="0"/>
              <a:buChar char="o"/>
              <a:defRPr/>
            </a:pPr>
            <a:r>
              <a:rPr lang="fr-CA" sz="2800" dirty="0"/>
              <a:t>groupes d’entraide tentent de briser l’isolement et d’offrir des occasions de </a:t>
            </a:r>
            <a:r>
              <a:rPr lang="fr-CA" sz="2800" b="1" dirty="0"/>
              <a:t>qualification personnelle</a:t>
            </a:r>
            <a:endParaRPr lang="fr-CA" sz="2800" dirty="0"/>
          </a:p>
          <a:p>
            <a:pPr marL="800100" lvl="1" indent="-342900">
              <a:spcBef>
                <a:spcPts val="900"/>
              </a:spcBef>
              <a:buSzPct val="80000"/>
              <a:buFont typeface="Courier New" pitchFamily="49" charset="0"/>
              <a:buChar char="o"/>
              <a:defRPr/>
            </a:pPr>
            <a:r>
              <a:rPr lang="fr-CA" sz="2800" dirty="0"/>
              <a:t>groupes communautaires agissent pour </a:t>
            </a:r>
            <a:r>
              <a:rPr lang="fr-CA" sz="2800" b="1" dirty="0"/>
              <a:t>réduire les multiples obstacles</a:t>
            </a:r>
            <a:r>
              <a:rPr lang="fr-CA" sz="2800" dirty="0"/>
              <a:t> (voir diapositive suivante) </a:t>
            </a:r>
          </a:p>
          <a:p>
            <a:pPr marL="800100" lvl="1" indent="-342900">
              <a:spcBef>
                <a:spcPts val="900"/>
              </a:spcBef>
              <a:buSzPct val="80000"/>
              <a:buFont typeface="Courier New" pitchFamily="49" charset="0"/>
              <a:buChar char="o"/>
              <a:defRPr/>
            </a:pPr>
            <a:r>
              <a:rPr lang="fr-CA" sz="2800" dirty="0"/>
              <a:t>certains organismes offrent un </a:t>
            </a:r>
            <a:r>
              <a:rPr lang="fr-CA" sz="2800" b="1" dirty="0"/>
              <a:t>accompagnement particulier</a:t>
            </a:r>
            <a:r>
              <a:rPr lang="fr-CA" sz="2800" dirty="0"/>
              <a:t> pour catégories précises de personnes (femmes, jeunes, immigrantEs...)</a:t>
            </a: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25</a:t>
            </a:fld>
            <a:endParaRPr lang="fr-C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CA" dirty="0"/>
              <a:t>© Coopérative La Clé, Victoriaville - 2013</a:t>
            </a:r>
          </a:p>
        </p:txBody>
      </p:sp>
      <p:sp>
        <p:nvSpPr>
          <p:cNvPr id="4" name="Rectangle 2"/>
          <p:cNvSpPr txBox="1">
            <a:spLocks noChangeArrowheads="1"/>
          </p:cNvSpPr>
          <p:nvPr/>
        </p:nvSpPr>
        <p:spPr>
          <a:xfrm>
            <a:off x="714003"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a:ln>
                  <a:noFill/>
                </a:ln>
                <a:solidFill>
                  <a:schemeClr val="tx1"/>
                </a:solidFill>
                <a:effectLst/>
                <a:uLnTx/>
                <a:uFillTx/>
                <a:latin typeface="+mj-lt"/>
                <a:ea typeface="+mj-ea"/>
                <a:cs typeface="+mj-cs"/>
              </a:rPr>
              <a:t>LE « COMMUNAUTAIRE »</a:t>
            </a:r>
          </a:p>
        </p:txBody>
      </p:sp>
      <p:sp>
        <p:nvSpPr>
          <p:cNvPr id="6" name="Oval 5"/>
          <p:cNvSpPr>
            <a:spLocks noChangeArrowheads="1"/>
          </p:cNvSpPr>
          <p:nvPr/>
        </p:nvSpPr>
        <p:spPr bwMode="auto">
          <a:xfrm>
            <a:off x="4951040" y="5410200"/>
            <a:ext cx="1800225" cy="719138"/>
          </a:xfrm>
          <a:prstGeom prst="ellipse">
            <a:avLst/>
          </a:prstGeom>
          <a:solidFill>
            <a:srgbClr val="D6FFE7"/>
          </a:solidFill>
          <a:ln w="9525">
            <a:solidFill>
              <a:schemeClr val="tx1"/>
            </a:solidFill>
            <a:round/>
            <a:headEnd/>
            <a:tailEnd/>
          </a:ln>
          <a:effectLst/>
        </p:spPr>
        <p:txBody>
          <a:bodyPr wrap="none" anchor="ctr"/>
          <a:lstStyle/>
          <a:p>
            <a:pPr algn="ctr"/>
            <a:r>
              <a:rPr lang="fr-CA" sz="1600" dirty="0">
                <a:latin typeface="Verdana" charset="0"/>
              </a:rPr>
              <a:t>personnes </a:t>
            </a:r>
            <a:br>
              <a:rPr lang="fr-CA" sz="1600" dirty="0">
                <a:latin typeface="Verdana" charset="0"/>
              </a:rPr>
            </a:br>
            <a:r>
              <a:rPr lang="fr-CA" sz="1600" dirty="0">
                <a:latin typeface="Verdana" charset="0"/>
              </a:rPr>
              <a:t>immigrantes</a:t>
            </a:r>
            <a:endParaRPr lang="fr-FR" sz="1600" dirty="0">
              <a:latin typeface="Verdana" charset="0"/>
            </a:endParaRPr>
          </a:p>
        </p:txBody>
      </p:sp>
      <p:grpSp>
        <p:nvGrpSpPr>
          <p:cNvPr id="52" name="Groupe 51"/>
          <p:cNvGrpSpPr/>
          <p:nvPr/>
        </p:nvGrpSpPr>
        <p:grpSpPr>
          <a:xfrm>
            <a:off x="832048" y="1412776"/>
            <a:ext cx="7772400" cy="4502150"/>
            <a:chOff x="760040" y="1600200"/>
            <a:chExt cx="7772400" cy="4502150"/>
          </a:xfrm>
        </p:grpSpPr>
        <p:sp>
          <p:nvSpPr>
            <p:cNvPr id="5" name="Oval 4"/>
            <p:cNvSpPr>
              <a:spLocks noChangeArrowheads="1"/>
            </p:cNvSpPr>
            <p:nvPr/>
          </p:nvSpPr>
          <p:spPr bwMode="auto">
            <a:xfrm>
              <a:off x="6017840" y="2709863"/>
              <a:ext cx="1889125" cy="539750"/>
            </a:xfrm>
            <a:prstGeom prst="ellipse">
              <a:avLst/>
            </a:prstGeom>
            <a:solidFill>
              <a:srgbClr val="FFDDCA"/>
            </a:solidFill>
            <a:ln w="9525">
              <a:solidFill>
                <a:schemeClr val="tx1"/>
              </a:solidFill>
              <a:round/>
              <a:headEnd/>
              <a:tailEnd/>
            </a:ln>
            <a:effectLst/>
          </p:spPr>
          <p:txBody>
            <a:bodyPr wrap="none" anchor="ctr"/>
            <a:lstStyle/>
            <a:p>
              <a:pPr algn="ctr"/>
              <a:r>
                <a:rPr lang="fr-CA" sz="1600" dirty="0">
                  <a:latin typeface="Verdana" charset="0"/>
                </a:rPr>
                <a:t>alphabétisation</a:t>
              </a:r>
              <a:endParaRPr lang="fr-FR" sz="1600" dirty="0">
                <a:latin typeface="Verdana" charset="0"/>
              </a:endParaRPr>
            </a:p>
          </p:txBody>
        </p:sp>
        <p:sp>
          <p:nvSpPr>
            <p:cNvPr id="7" name="Oval 6"/>
            <p:cNvSpPr>
              <a:spLocks noChangeArrowheads="1"/>
            </p:cNvSpPr>
            <p:nvPr/>
          </p:nvSpPr>
          <p:spPr bwMode="auto">
            <a:xfrm>
              <a:off x="6594103" y="4767263"/>
              <a:ext cx="1709737" cy="719137"/>
            </a:xfrm>
            <a:prstGeom prst="ellipse">
              <a:avLst/>
            </a:prstGeom>
            <a:solidFill>
              <a:srgbClr val="D6FFE7"/>
            </a:solidFill>
            <a:ln w="9525">
              <a:solidFill>
                <a:schemeClr val="tx1"/>
              </a:solidFill>
              <a:round/>
              <a:headEnd/>
              <a:tailEnd/>
            </a:ln>
            <a:effectLst/>
          </p:spPr>
          <p:txBody>
            <a:bodyPr wrap="none" anchor="ctr"/>
            <a:lstStyle/>
            <a:p>
              <a:pPr algn="ctr"/>
              <a:r>
                <a:rPr lang="fr-CA" sz="1600" dirty="0">
                  <a:latin typeface="Verdana" charset="0"/>
                </a:rPr>
                <a:t>solidarité </a:t>
              </a:r>
              <a:br>
                <a:rPr lang="fr-CA" sz="1600" dirty="0">
                  <a:latin typeface="Verdana" charset="0"/>
                </a:rPr>
              </a:br>
              <a:r>
                <a:rPr lang="fr-CA" sz="1600" dirty="0">
                  <a:latin typeface="Verdana" charset="0"/>
                </a:rPr>
                <a:t>internationale</a:t>
              </a:r>
              <a:endParaRPr lang="fr-FR" sz="1600" dirty="0">
                <a:latin typeface="Verdana" charset="0"/>
              </a:endParaRPr>
            </a:p>
          </p:txBody>
        </p:sp>
        <p:sp>
          <p:nvSpPr>
            <p:cNvPr id="8" name="Oval 7"/>
            <p:cNvSpPr>
              <a:spLocks noChangeArrowheads="1"/>
            </p:cNvSpPr>
            <p:nvPr/>
          </p:nvSpPr>
          <p:spPr bwMode="auto">
            <a:xfrm>
              <a:off x="3731840" y="4648200"/>
              <a:ext cx="1439863" cy="809625"/>
            </a:xfrm>
            <a:prstGeom prst="ellipse">
              <a:avLst/>
            </a:prstGeom>
            <a:solidFill>
              <a:srgbClr val="D6FFE7"/>
            </a:solidFill>
            <a:ln w="9525">
              <a:solidFill>
                <a:schemeClr val="tx1"/>
              </a:solidFill>
              <a:round/>
              <a:headEnd/>
              <a:tailEnd/>
            </a:ln>
            <a:effectLst/>
          </p:spPr>
          <p:txBody>
            <a:bodyPr wrap="none" anchor="ctr"/>
            <a:lstStyle/>
            <a:p>
              <a:pPr algn="ctr"/>
              <a:r>
                <a:rPr lang="fr-CA" sz="1600" dirty="0">
                  <a:latin typeface="Verdana" charset="0"/>
                </a:rPr>
                <a:t>défense </a:t>
              </a:r>
              <a:br>
                <a:rPr lang="fr-CA" sz="1600" dirty="0">
                  <a:latin typeface="Verdana" charset="0"/>
                </a:rPr>
              </a:br>
              <a:r>
                <a:rPr lang="fr-CA" sz="1600" dirty="0">
                  <a:latin typeface="Verdana" charset="0"/>
                </a:rPr>
                <a:t>des droits</a:t>
              </a:r>
              <a:endParaRPr lang="fr-FR" sz="1600" dirty="0">
                <a:latin typeface="Verdana" charset="0"/>
              </a:endParaRPr>
            </a:p>
          </p:txBody>
        </p:sp>
        <p:sp>
          <p:nvSpPr>
            <p:cNvPr id="9" name="Oval 8"/>
            <p:cNvSpPr>
              <a:spLocks noChangeArrowheads="1"/>
            </p:cNvSpPr>
            <p:nvPr/>
          </p:nvSpPr>
          <p:spPr bwMode="auto">
            <a:xfrm>
              <a:off x="2596778" y="2057400"/>
              <a:ext cx="1439862" cy="539750"/>
            </a:xfrm>
            <a:prstGeom prst="ellipse">
              <a:avLst/>
            </a:prstGeom>
            <a:solidFill>
              <a:srgbClr val="D6FFE7"/>
            </a:solidFill>
            <a:ln w="9525">
              <a:solidFill>
                <a:schemeClr val="tx1"/>
              </a:solidFill>
              <a:round/>
              <a:headEnd/>
              <a:tailEnd/>
            </a:ln>
            <a:effectLst/>
          </p:spPr>
          <p:txBody>
            <a:bodyPr wrap="none" anchor="ctr"/>
            <a:lstStyle/>
            <a:p>
              <a:pPr algn="ctr"/>
              <a:r>
                <a:rPr lang="fr-CA" sz="1600" dirty="0">
                  <a:latin typeface="Verdana" charset="0"/>
                </a:rPr>
                <a:t>logement</a:t>
              </a:r>
              <a:endParaRPr lang="fr-FR" sz="1600" dirty="0">
                <a:latin typeface="Verdana" charset="0"/>
              </a:endParaRPr>
            </a:p>
          </p:txBody>
        </p:sp>
        <p:sp>
          <p:nvSpPr>
            <p:cNvPr id="10" name="Oval 9"/>
            <p:cNvSpPr>
              <a:spLocks noChangeArrowheads="1"/>
            </p:cNvSpPr>
            <p:nvPr/>
          </p:nvSpPr>
          <p:spPr bwMode="auto">
            <a:xfrm>
              <a:off x="760040" y="4343400"/>
              <a:ext cx="1079500" cy="539750"/>
            </a:xfrm>
            <a:prstGeom prst="ellipse">
              <a:avLst/>
            </a:prstGeom>
            <a:solidFill>
              <a:srgbClr val="D6FFE7"/>
            </a:solidFill>
            <a:ln w="9525">
              <a:solidFill>
                <a:schemeClr val="tx1"/>
              </a:solidFill>
              <a:round/>
              <a:headEnd/>
              <a:tailEnd/>
            </a:ln>
            <a:effectLst/>
          </p:spPr>
          <p:txBody>
            <a:bodyPr wrap="none" anchor="ctr"/>
            <a:lstStyle/>
            <a:p>
              <a:pPr algn="ctr"/>
              <a:r>
                <a:rPr lang="fr-CA" sz="1600" dirty="0">
                  <a:latin typeface="Verdana" charset="0"/>
                </a:rPr>
                <a:t>loisir</a:t>
              </a:r>
              <a:endParaRPr lang="fr-FR" sz="1600" dirty="0">
                <a:latin typeface="Verdana" charset="0"/>
              </a:endParaRPr>
            </a:p>
          </p:txBody>
        </p:sp>
        <p:sp>
          <p:nvSpPr>
            <p:cNvPr id="11" name="Oval 10"/>
            <p:cNvSpPr>
              <a:spLocks noChangeArrowheads="1"/>
            </p:cNvSpPr>
            <p:nvPr/>
          </p:nvSpPr>
          <p:spPr bwMode="auto">
            <a:xfrm>
              <a:off x="5624140" y="3422650"/>
              <a:ext cx="1079500" cy="539750"/>
            </a:xfrm>
            <a:prstGeom prst="ellipse">
              <a:avLst/>
            </a:prstGeom>
            <a:solidFill>
              <a:srgbClr val="D6FFE7"/>
            </a:solidFill>
            <a:ln w="9525">
              <a:solidFill>
                <a:schemeClr val="tx1"/>
              </a:solidFill>
              <a:round/>
              <a:headEnd/>
              <a:tailEnd/>
            </a:ln>
            <a:effectLst/>
          </p:spPr>
          <p:txBody>
            <a:bodyPr wrap="none" anchor="ctr"/>
            <a:lstStyle/>
            <a:p>
              <a:pPr algn="ctr"/>
              <a:r>
                <a:rPr lang="fr-CA" sz="1600" dirty="0">
                  <a:latin typeface="Verdana" charset="0"/>
                </a:rPr>
                <a:t>jeunes</a:t>
              </a:r>
              <a:endParaRPr lang="fr-FR" sz="1600" dirty="0">
                <a:latin typeface="Verdana" charset="0"/>
              </a:endParaRPr>
            </a:p>
          </p:txBody>
        </p:sp>
        <p:sp>
          <p:nvSpPr>
            <p:cNvPr id="12" name="Oval 11"/>
            <p:cNvSpPr>
              <a:spLocks noChangeArrowheads="1"/>
            </p:cNvSpPr>
            <p:nvPr/>
          </p:nvSpPr>
          <p:spPr bwMode="auto">
            <a:xfrm>
              <a:off x="6627440" y="1600200"/>
              <a:ext cx="1889125" cy="539750"/>
            </a:xfrm>
            <a:prstGeom prst="ellipse">
              <a:avLst/>
            </a:prstGeom>
            <a:solidFill>
              <a:srgbClr val="D6FFE7"/>
            </a:solidFill>
            <a:ln w="9525">
              <a:solidFill>
                <a:schemeClr val="tx1"/>
              </a:solidFill>
              <a:round/>
              <a:headEnd/>
              <a:tailEnd/>
            </a:ln>
            <a:effectLst/>
          </p:spPr>
          <p:txBody>
            <a:bodyPr wrap="none" anchor="ctr"/>
            <a:lstStyle/>
            <a:p>
              <a:pPr algn="ctr"/>
              <a:r>
                <a:rPr lang="fr-CA" sz="1600" dirty="0">
                  <a:latin typeface="Verdana" charset="0"/>
                </a:rPr>
                <a:t>environnement</a:t>
              </a:r>
              <a:endParaRPr lang="fr-FR" sz="1600" dirty="0">
                <a:latin typeface="Verdana" charset="0"/>
              </a:endParaRPr>
            </a:p>
          </p:txBody>
        </p:sp>
        <p:sp>
          <p:nvSpPr>
            <p:cNvPr id="13" name="Oval 12"/>
            <p:cNvSpPr>
              <a:spLocks noChangeArrowheads="1"/>
            </p:cNvSpPr>
            <p:nvPr/>
          </p:nvSpPr>
          <p:spPr bwMode="auto">
            <a:xfrm>
              <a:off x="4252540" y="3575050"/>
              <a:ext cx="1079500" cy="539750"/>
            </a:xfrm>
            <a:prstGeom prst="ellipse">
              <a:avLst/>
            </a:prstGeom>
            <a:solidFill>
              <a:srgbClr val="D6FFE7"/>
            </a:solidFill>
            <a:ln w="9525">
              <a:solidFill>
                <a:schemeClr val="tx1"/>
              </a:solidFill>
              <a:round/>
              <a:headEnd/>
              <a:tailEnd/>
            </a:ln>
            <a:effectLst/>
          </p:spPr>
          <p:txBody>
            <a:bodyPr wrap="none" anchor="ctr"/>
            <a:lstStyle/>
            <a:p>
              <a:pPr algn="ctr"/>
              <a:r>
                <a:rPr lang="fr-CA" sz="1600" dirty="0">
                  <a:latin typeface="Verdana" charset="0"/>
                </a:rPr>
                <a:t>femmes</a:t>
              </a:r>
              <a:endParaRPr lang="fr-FR" sz="1600" dirty="0">
                <a:latin typeface="Verdana" charset="0"/>
              </a:endParaRPr>
            </a:p>
          </p:txBody>
        </p:sp>
        <p:sp>
          <p:nvSpPr>
            <p:cNvPr id="14" name="Oval 13"/>
            <p:cNvSpPr>
              <a:spLocks noChangeArrowheads="1"/>
            </p:cNvSpPr>
            <p:nvPr/>
          </p:nvSpPr>
          <p:spPr bwMode="auto">
            <a:xfrm>
              <a:off x="3947740" y="2584450"/>
              <a:ext cx="1079500" cy="539750"/>
            </a:xfrm>
            <a:prstGeom prst="ellipse">
              <a:avLst/>
            </a:prstGeom>
            <a:solidFill>
              <a:srgbClr val="D6FFE7"/>
            </a:solidFill>
            <a:ln w="9525">
              <a:solidFill>
                <a:schemeClr val="tx1"/>
              </a:solidFill>
              <a:round/>
              <a:headEnd/>
              <a:tailEnd/>
            </a:ln>
            <a:effectLst/>
          </p:spPr>
          <p:txBody>
            <a:bodyPr wrap="none" anchor="ctr"/>
            <a:lstStyle/>
            <a:p>
              <a:pPr algn="ctr"/>
              <a:r>
                <a:rPr lang="fr-CA" sz="1600" dirty="0">
                  <a:latin typeface="Verdana" charset="0"/>
                </a:rPr>
                <a:t>famille</a:t>
              </a:r>
              <a:endParaRPr lang="fr-FR" sz="1600" dirty="0">
                <a:latin typeface="Verdana" charset="0"/>
              </a:endParaRPr>
            </a:p>
          </p:txBody>
        </p:sp>
        <p:sp>
          <p:nvSpPr>
            <p:cNvPr id="15" name="Oval 14"/>
            <p:cNvSpPr>
              <a:spLocks noChangeArrowheads="1"/>
            </p:cNvSpPr>
            <p:nvPr/>
          </p:nvSpPr>
          <p:spPr bwMode="auto">
            <a:xfrm>
              <a:off x="5408240" y="4184650"/>
              <a:ext cx="1709738" cy="539750"/>
            </a:xfrm>
            <a:prstGeom prst="ellipse">
              <a:avLst/>
            </a:prstGeom>
            <a:solidFill>
              <a:srgbClr val="D6FFE7"/>
            </a:solidFill>
            <a:ln w="9525">
              <a:solidFill>
                <a:schemeClr val="tx1"/>
              </a:solidFill>
              <a:round/>
              <a:headEnd/>
              <a:tailEnd/>
            </a:ln>
            <a:effectLst/>
          </p:spPr>
          <p:txBody>
            <a:bodyPr wrap="none" anchor="ctr"/>
            <a:lstStyle/>
            <a:p>
              <a:pPr algn="ctr"/>
              <a:r>
                <a:rPr lang="fr-CA" sz="1600" dirty="0">
                  <a:latin typeface="Verdana" charset="0"/>
                </a:rPr>
                <a:t>consommation</a:t>
              </a:r>
              <a:endParaRPr lang="fr-FR" sz="1600" dirty="0">
                <a:latin typeface="Verdana" charset="0"/>
              </a:endParaRPr>
            </a:p>
          </p:txBody>
        </p:sp>
        <p:sp>
          <p:nvSpPr>
            <p:cNvPr id="16" name="Oval 15"/>
            <p:cNvSpPr>
              <a:spLocks noChangeArrowheads="1"/>
            </p:cNvSpPr>
            <p:nvPr/>
          </p:nvSpPr>
          <p:spPr bwMode="auto">
            <a:xfrm>
              <a:off x="2388815" y="5562600"/>
              <a:ext cx="1800225" cy="539750"/>
            </a:xfrm>
            <a:prstGeom prst="ellipse">
              <a:avLst/>
            </a:prstGeom>
            <a:solidFill>
              <a:srgbClr val="D6FFE7"/>
            </a:solidFill>
            <a:ln w="9525">
              <a:solidFill>
                <a:schemeClr val="tx1"/>
              </a:solidFill>
              <a:round/>
              <a:headEnd/>
              <a:tailEnd/>
            </a:ln>
            <a:effectLst/>
          </p:spPr>
          <p:txBody>
            <a:bodyPr wrap="none" anchor="ctr"/>
            <a:lstStyle/>
            <a:p>
              <a:pPr algn="ctr"/>
              <a:r>
                <a:rPr lang="fr-CA" sz="1600" dirty="0">
                  <a:latin typeface="Verdana" charset="0"/>
                </a:rPr>
                <a:t>communications</a:t>
              </a:r>
              <a:endParaRPr lang="fr-FR" sz="1600" dirty="0">
                <a:latin typeface="Verdana" charset="0"/>
              </a:endParaRPr>
            </a:p>
          </p:txBody>
        </p:sp>
        <p:sp>
          <p:nvSpPr>
            <p:cNvPr id="17" name="Oval 16"/>
            <p:cNvSpPr>
              <a:spLocks noChangeArrowheads="1"/>
            </p:cNvSpPr>
            <p:nvPr/>
          </p:nvSpPr>
          <p:spPr bwMode="auto">
            <a:xfrm>
              <a:off x="2195711" y="4114800"/>
              <a:ext cx="1800225" cy="539750"/>
            </a:xfrm>
            <a:prstGeom prst="ellipse">
              <a:avLst/>
            </a:prstGeom>
            <a:solidFill>
              <a:srgbClr val="D6FFE7"/>
            </a:solidFill>
            <a:ln w="9525">
              <a:solidFill>
                <a:schemeClr val="tx1"/>
              </a:solidFill>
              <a:round/>
              <a:headEnd/>
              <a:tailEnd/>
            </a:ln>
            <a:effectLst/>
          </p:spPr>
          <p:txBody>
            <a:bodyPr wrap="none" anchor="ctr"/>
            <a:lstStyle/>
            <a:p>
              <a:pPr algn="ctr"/>
              <a:r>
                <a:rPr lang="fr-FR" sz="1600" dirty="0">
                  <a:latin typeface="Verdana" charset="0"/>
                </a:rPr>
                <a:t>économie </a:t>
              </a:r>
            </a:p>
            <a:p>
              <a:pPr algn="ctr"/>
              <a:r>
                <a:rPr lang="fr-FR" sz="1600" dirty="0">
                  <a:latin typeface="Verdana" charset="0"/>
                </a:rPr>
                <a:t>familiale</a:t>
              </a:r>
            </a:p>
          </p:txBody>
        </p:sp>
        <p:sp>
          <p:nvSpPr>
            <p:cNvPr id="18" name="Oval 17"/>
            <p:cNvSpPr>
              <a:spLocks noChangeArrowheads="1"/>
            </p:cNvSpPr>
            <p:nvPr/>
          </p:nvSpPr>
          <p:spPr bwMode="auto">
            <a:xfrm>
              <a:off x="7273553" y="3624263"/>
              <a:ext cx="1258887" cy="719137"/>
            </a:xfrm>
            <a:prstGeom prst="ellipse">
              <a:avLst/>
            </a:prstGeom>
            <a:solidFill>
              <a:srgbClr val="D6FFE7"/>
            </a:solidFill>
            <a:ln w="9525">
              <a:solidFill>
                <a:schemeClr val="tx1"/>
              </a:solidFill>
              <a:round/>
              <a:headEnd/>
              <a:tailEnd/>
            </a:ln>
            <a:effectLst/>
          </p:spPr>
          <p:txBody>
            <a:bodyPr wrap="none" anchor="ctr"/>
            <a:lstStyle/>
            <a:p>
              <a:pPr algn="ctr"/>
              <a:r>
                <a:rPr lang="fr-CA" sz="1600" dirty="0">
                  <a:latin typeface="Verdana" charset="0"/>
                </a:rPr>
                <a:t>éducation </a:t>
              </a:r>
              <a:br>
                <a:rPr lang="fr-CA" sz="1600" dirty="0">
                  <a:latin typeface="Verdana" charset="0"/>
                </a:rPr>
              </a:br>
              <a:r>
                <a:rPr lang="fr-CA" sz="1600" dirty="0">
                  <a:latin typeface="Verdana" charset="0"/>
                </a:rPr>
                <a:t>populaire</a:t>
              </a:r>
              <a:endParaRPr lang="fr-FR" sz="1600" dirty="0">
                <a:latin typeface="Verdana" charset="0"/>
              </a:endParaRPr>
            </a:p>
          </p:txBody>
        </p:sp>
        <p:sp>
          <p:nvSpPr>
            <p:cNvPr id="19" name="Oval 18"/>
            <p:cNvSpPr>
              <a:spLocks noChangeArrowheads="1"/>
            </p:cNvSpPr>
            <p:nvPr/>
          </p:nvSpPr>
          <p:spPr bwMode="auto">
            <a:xfrm>
              <a:off x="2512640" y="3167063"/>
              <a:ext cx="1619250" cy="719137"/>
            </a:xfrm>
            <a:prstGeom prst="ellipse">
              <a:avLst/>
            </a:prstGeom>
            <a:solidFill>
              <a:srgbClr val="D6FFE7"/>
            </a:solidFill>
            <a:ln w="9525">
              <a:solidFill>
                <a:schemeClr val="tx1"/>
              </a:solidFill>
              <a:round/>
              <a:headEnd/>
              <a:tailEnd/>
            </a:ln>
            <a:effectLst/>
          </p:spPr>
          <p:txBody>
            <a:bodyPr wrap="none" anchor="ctr"/>
            <a:lstStyle/>
            <a:p>
              <a:pPr algn="ctr"/>
              <a:r>
                <a:rPr lang="fr-CA" sz="1600" dirty="0">
                  <a:latin typeface="Verdana" charset="0"/>
                </a:rPr>
                <a:t>personnes </a:t>
              </a:r>
              <a:br>
                <a:rPr lang="fr-CA" sz="1600" dirty="0">
                  <a:latin typeface="Verdana" charset="0"/>
                </a:rPr>
              </a:br>
              <a:r>
                <a:rPr lang="fr-CA" sz="1600" dirty="0">
                  <a:latin typeface="Verdana" charset="0"/>
                </a:rPr>
                <a:t>handicapées</a:t>
              </a:r>
            </a:p>
          </p:txBody>
        </p:sp>
        <p:sp>
          <p:nvSpPr>
            <p:cNvPr id="20" name="Oval 19"/>
            <p:cNvSpPr>
              <a:spLocks noChangeArrowheads="1"/>
            </p:cNvSpPr>
            <p:nvPr/>
          </p:nvSpPr>
          <p:spPr bwMode="auto">
            <a:xfrm>
              <a:off x="1293440" y="5105400"/>
              <a:ext cx="1079500" cy="539750"/>
            </a:xfrm>
            <a:prstGeom prst="ellipse">
              <a:avLst/>
            </a:prstGeom>
            <a:solidFill>
              <a:srgbClr val="FFDDCA"/>
            </a:solidFill>
            <a:ln w="9525">
              <a:solidFill>
                <a:schemeClr val="tx1"/>
              </a:solidFill>
              <a:round/>
              <a:headEnd/>
              <a:tailEnd/>
            </a:ln>
            <a:effectLst/>
          </p:spPr>
          <p:txBody>
            <a:bodyPr wrap="none" anchor="ctr"/>
            <a:lstStyle/>
            <a:p>
              <a:pPr algn="ctr"/>
              <a:r>
                <a:rPr lang="fr-CA" sz="1600" dirty="0">
                  <a:latin typeface="Verdana" charset="0"/>
                </a:rPr>
                <a:t>culture</a:t>
              </a:r>
              <a:endParaRPr lang="fr-FR" sz="1600" dirty="0">
                <a:latin typeface="Verdana" charset="0"/>
              </a:endParaRPr>
            </a:p>
          </p:txBody>
        </p:sp>
        <p:sp>
          <p:nvSpPr>
            <p:cNvPr id="21" name="Oval 20"/>
            <p:cNvSpPr>
              <a:spLocks noChangeArrowheads="1"/>
            </p:cNvSpPr>
            <p:nvPr/>
          </p:nvSpPr>
          <p:spPr bwMode="auto">
            <a:xfrm>
              <a:off x="912440" y="3395663"/>
              <a:ext cx="1258888" cy="719137"/>
            </a:xfrm>
            <a:prstGeom prst="ellipse">
              <a:avLst/>
            </a:prstGeom>
            <a:solidFill>
              <a:srgbClr val="FFDDCA"/>
            </a:solidFill>
            <a:ln w="9525">
              <a:solidFill>
                <a:schemeClr val="tx1"/>
              </a:solidFill>
              <a:round/>
              <a:headEnd/>
              <a:tailEnd/>
            </a:ln>
            <a:effectLst/>
          </p:spPr>
          <p:txBody>
            <a:bodyPr wrap="none" anchor="ctr"/>
            <a:lstStyle/>
            <a:p>
              <a:pPr algn="ctr"/>
              <a:r>
                <a:rPr lang="fr-CA" sz="1600" dirty="0">
                  <a:latin typeface="Verdana" charset="0"/>
                </a:rPr>
                <a:t>personnes </a:t>
              </a:r>
              <a:br>
                <a:rPr lang="fr-CA" sz="1600" dirty="0">
                  <a:latin typeface="Verdana" charset="0"/>
                </a:rPr>
              </a:br>
              <a:r>
                <a:rPr lang="fr-CA" sz="1600" dirty="0">
                  <a:latin typeface="Verdana" charset="0"/>
                </a:rPr>
                <a:t>âgées</a:t>
              </a:r>
              <a:endParaRPr lang="fr-FR" sz="1600" dirty="0">
                <a:latin typeface="Verdana" charset="0"/>
              </a:endParaRPr>
            </a:p>
          </p:txBody>
        </p:sp>
        <p:sp>
          <p:nvSpPr>
            <p:cNvPr id="22" name="Oval 21"/>
            <p:cNvSpPr>
              <a:spLocks noChangeArrowheads="1"/>
            </p:cNvSpPr>
            <p:nvPr/>
          </p:nvSpPr>
          <p:spPr bwMode="auto">
            <a:xfrm>
              <a:off x="4722440" y="1905000"/>
              <a:ext cx="1889125" cy="719138"/>
            </a:xfrm>
            <a:prstGeom prst="ellipse">
              <a:avLst/>
            </a:prstGeom>
            <a:solidFill>
              <a:srgbClr val="FFDDCA"/>
            </a:solidFill>
            <a:ln w="9525">
              <a:solidFill>
                <a:schemeClr val="tx1"/>
              </a:solidFill>
              <a:round/>
              <a:headEnd/>
              <a:tailEnd/>
            </a:ln>
            <a:effectLst/>
          </p:spPr>
          <p:txBody>
            <a:bodyPr wrap="none" anchor="ctr"/>
            <a:lstStyle/>
            <a:p>
              <a:pPr algn="ctr"/>
              <a:r>
                <a:rPr lang="fr-CA" sz="1600" dirty="0">
                  <a:latin typeface="Verdana" charset="0"/>
                </a:rPr>
                <a:t>emploi,</a:t>
              </a:r>
              <a:br>
                <a:rPr lang="fr-CA" sz="1600" dirty="0">
                  <a:latin typeface="Verdana" charset="0"/>
                </a:rPr>
              </a:br>
              <a:r>
                <a:rPr lang="fr-CA" sz="1600" dirty="0">
                  <a:latin typeface="Verdana" charset="0"/>
                </a:rPr>
                <a:t>employabilité</a:t>
              </a:r>
              <a:endParaRPr lang="fr-FR" sz="1600" dirty="0">
                <a:latin typeface="Verdana" charset="0"/>
              </a:endParaRPr>
            </a:p>
          </p:txBody>
        </p:sp>
        <p:cxnSp>
          <p:nvCxnSpPr>
            <p:cNvPr id="23" name="AutoShape 22"/>
            <p:cNvCxnSpPr>
              <a:cxnSpLocks noChangeShapeType="1"/>
              <a:stCxn id="20" idx="6"/>
              <a:endCxn id="8" idx="2"/>
            </p:cNvCxnSpPr>
            <p:nvPr/>
          </p:nvCxnSpPr>
          <p:spPr bwMode="auto">
            <a:xfrm flipV="1">
              <a:off x="2372940" y="5053013"/>
              <a:ext cx="1358900" cy="322262"/>
            </a:xfrm>
            <a:prstGeom prst="straightConnector1">
              <a:avLst/>
            </a:prstGeom>
            <a:noFill/>
            <a:ln w="9525">
              <a:solidFill>
                <a:schemeClr val="tx1"/>
              </a:solidFill>
              <a:round/>
              <a:headEnd/>
              <a:tailEnd/>
            </a:ln>
            <a:effectLst/>
          </p:spPr>
        </p:cxnSp>
        <p:cxnSp>
          <p:nvCxnSpPr>
            <p:cNvPr id="24" name="AutoShape 23"/>
            <p:cNvCxnSpPr>
              <a:cxnSpLocks noChangeShapeType="1"/>
              <a:stCxn id="16" idx="0"/>
              <a:endCxn id="8" idx="3"/>
            </p:cNvCxnSpPr>
            <p:nvPr/>
          </p:nvCxnSpPr>
          <p:spPr bwMode="auto">
            <a:xfrm flipV="1">
              <a:off x="3288928" y="5338763"/>
              <a:ext cx="654050" cy="223837"/>
            </a:xfrm>
            <a:prstGeom prst="straightConnector1">
              <a:avLst/>
            </a:prstGeom>
            <a:noFill/>
            <a:ln w="9525">
              <a:solidFill>
                <a:schemeClr val="tx1"/>
              </a:solidFill>
              <a:round/>
              <a:headEnd/>
              <a:tailEnd/>
            </a:ln>
            <a:effectLst/>
          </p:spPr>
        </p:cxnSp>
        <p:cxnSp>
          <p:nvCxnSpPr>
            <p:cNvPr id="25" name="AutoShape 24"/>
            <p:cNvCxnSpPr>
              <a:cxnSpLocks noChangeShapeType="1"/>
              <a:stCxn id="8" idx="6"/>
              <a:endCxn id="15" idx="3"/>
            </p:cNvCxnSpPr>
            <p:nvPr/>
          </p:nvCxnSpPr>
          <p:spPr bwMode="auto">
            <a:xfrm flipV="1">
              <a:off x="5171703" y="4645025"/>
              <a:ext cx="487362" cy="407988"/>
            </a:xfrm>
            <a:prstGeom prst="straightConnector1">
              <a:avLst/>
            </a:prstGeom>
            <a:noFill/>
            <a:ln w="9525">
              <a:solidFill>
                <a:schemeClr val="tx1"/>
              </a:solidFill>
              <a:round/>
              <a:headEnd/>
              <a:tailEnd/>
            </a:ln>
            <a:effectLst/>
          </p:spPr>
        </p:cxnSp>
        <p:cxnSp>
          <p:nvCxnSpPr>
            <p:cNvPr id="26" name="AutoShape 25"/>
            <p:cNvCxnSpPr>
              <a:cxnSpLocks noChangeShapeType="1"/>
              <a:stCxn id="8" idx="1"/>
              <a:endCxn id="17" idx="5"/>
            </p:cNvCxnSpPr>
            <p:nvPr/>
          </p:nvCxnSpPr>
          <p:spPr bwMode="auto">
            <a:xfrm flipH="1" flipV="1">
              <a:off x="3732299" y="4575505"/>
              <a:ext cx="210404" cy="191262"/>
            </a:xfrm>
            <a:prstGeom prst="straightConnector1">
              <a:avLst/>
            </a:prstGeom>
            <a:noFill/>
            <a:ln w="9525">
              <a:solidFill>
                <a:schemeClr val="tx1"/>
              </a:solidFill>
              <a:round/>
              <a:headEnd/>
              <a:tailEnd/>
            </a:ln>
            <a:effectLst/>
          </p:spPr>
        </p:cxnSp>
        <p:cxnSp>
          <p:nvCxnSpPr>
            <p:cNvPr id="27" name="AutoShape 26"/>
            <p:cNvCxnSpPr>
              <a:cxnSpLocks noChangeShapeType="1"/>
              <a:stCxn id="20" idx="0"/>
              <a:endCxn id="17" idx="3"/>
            </p:cNvCxnSpPr>
            <p:nvPr/>
          </p:nvCxnSpPr>
          <p:spPr bwMode="auto">
            <a:xfrm flipV="1">
              <a:off x="1833190" y="4575505"/>
              <a:ext cx="626158" cy="529895"/>
            </a:xfrm>
            <a:prstGeom prst="straightConnector1">
              <a:avLst/>
            </a:prstGeom>
            <a:noFill/>
            <a:ln w="9525">
              <a:solidFill>
                <a:schemeClr val="tx1"/>
              </a:solidFill>
              <a:round/>
              <a:headEnd/>
              <a:tailEnd/>
            </a:ln>
            <a:effectLst/>
          </p:spPr>
        </p:cxnSp>
        <p:cxnSp>
          <p:nvCxnSpPr>
            <p:cNvPr id="28" name="AutoShape 27"/>
            <p:cNvCxnSpPr>
              <a:cxnSpLocks noChangeShapeType="1"/>
              <a:stCxn id="16" idx="2"/>
              <a:endCxn id="20" idx="4"/>
            </p:cNvCxnSpPr>
            <p:nvPr/>
          </p:nvCxnSpPr>
          <p:spPr bwMode="auto">
            <a:xfrm flipH="1" flipV="1">
              <a:off x="1833190" y="5645150"/>
              <a:ext cx="555625" cy="187325"/>
            </a:xfrm>
            <a:prstGeom prst="straightConnector1">
              <a:avLst/>
            </a:prstGeom>
            <a:noFill/>
            <a:ln w="9525">
              <a:solidFill>
                <a:schemeClr val="tx1"/>
              </a:solidFill>
              <a:round/>
              <a:headEnd/>
              <a:tailEnd/>
            </a:ln>
            <a:effectLst/>
          </p:spPr>
        </p:cxnSp>
        <p:cxnSp>
          <p:nvCxnSpPr>
            <p:cNvPr id="29" name="AutoShape 28"/>
            <p:cNvCxnSpPr>
              <a:cxnSpLocks noChangeShapeType="1"/>
              <a:stCxn id="20" idx="1"/>
              <a:endCxn id="10" idx="4"/>
            </p:cNvCxnSpPr>
            <p:nvPr/>
          </p:nvCxnSpPr>
          <p:spPr bwMode="auto">
            <a:xfrm flipH="1" flipV="1">
              <a:off x="1299790" y="4883150"/>
              <a:ext cx="152400" cy="301625"/>
            </a:xfrm>
            <a:prstGeom prst="straightConnector1">
              <a:avLst/>
            </a:prstGeom>
            <a:noFill/>
            <a:ln w="9525">
              <a:solidFill>
                <a:schemeClr val="tx1"/>
              </a:solidFill>
              <a:round/>
              <a:headEnd/>
              <a:tailEnd/>
            </a:ln>
            <a:effectLst/>
          </p:spPr>
        </p:cxnSp>
        <p:cxnSp>
          <p:nvCxnSpPr>
            <p:cNvPr id="30" name="AutoShape 29"/>
            <p:cNvCxnSpPr>
              <a:cxnSpLocks noChangeShapeType="1"/>
              <a:stCxn id="10" idx="0"/>
              <a:endCxn id="21" idx="4"/>
            </p:cNvCxnSpPr>
            <p:nvPr/>
          </p:nvCxnSpPr>
          <p:spPr bwMode="auto">
            <a:xfrm flipV="1">
              <a:off x="1299790" y="4114800"/>
              <a:ext cx="242888" cy="228600"/>
            </a:xfrm>
            <a:prstGeom prst="straightConnector1">
              <a:avLst/>
            </a:prstGeom>
            <a:noFill/>
            <a:ln w="9525">
              <a:solidFill>
                <a:schemeClr val="tx1"/>
              </a:solidFill>
              <a:round/>
              <a:headEnd/>
              <a:tailEnd/>
            </a:ln>
            <a:effectLst/>
          </p:spPr>
        </p:cxnSp>
        <p:sp>
          <p:nvSpPr>
            <p:cNvPr id="31" name="Oval 30"/>
            <p:cNvSpPr>
              <a:spLocks noChangeArrowheads="1"/>
            </p:cNvSpPr>
            <p:nvPr/>
          </p:nvSpPr>
          <p:spPr bwMode="auto">
            <a:xfrm>
              <a:off x="948953" y="2514600"/>
              <a:ext cx="1258887" cy="630238"/>
            </a:xfrm>
            <a:prstGeom prst="ellipse">
              <a:avLst/>
            </a:prstGeom>
            <a:solidFill>
              <a:srgbClr val="D6FFE7"/>
            </a:solidFill>
            <a:ln w="9525">
              <a:solidFill>
                <a:schemeClr val="tx1"/>
              </a:solidFill>
              <a:round/>
              <a:headEnd/>
              <a:tailEnd/>
            </a:ln>
            <a:effectLst/>
          </p:spPr>
          <p:txBody>
            <a:bodyPr wrap="none" anchor="ctr"/>
            <a:lstStyle/>
            <a:p>
              <a:pPr algn="ctr"/>
              <a:r>
                <a:rPr lang="fr-CA" sz="1600" dirty="0">
                  <a:latin typeface="Verdana" charset="0"/>
                </a:rPr>
                <a:t>action</a:t>
              </a:r>
              <a:br>
                <a:rPr lang="fr-CA" sz="1600" dirty="0">
                  <a:latin typeface="Verdana" charset="0"/>
                </a:rPr>
              </a:br>
              <a:r>
                <a:rPr lang="fr-CA" sz="1600" dirty="0">
                  <a:latin typeface="Verdana" charset="0"/>
                </a:rPr>
                <a:t>bénévole</a:t>
              </a:r>
              <a:endParaRPr lang="fr-FR" sz="1600" dirty="0">
                <a:latin typeface="Verdana" charset="0"/>
              </a:endParaRPr>
            </a:p>
          </p:txBody>
        </p:sp>
        <p:cxnSp>
          <p:nvCxnSpPr>
            <p:cNvPr id="32" name="AutoShape 31"/>
            <p:cNvCxnSpPr>
              <a:cxnSpLocks noChangeShapeType="1"/>
              <a:stCxn id="19" idx="1"/>
              <a:endCxn id="31" idx="6"/>
            </p:cNvCxnSpPr>
            <p:nvPr/>
          </p:nvCxnSpPr>
          <p:spPr bwMode="auto">
            <a:xfrm flipH="1" flipV="1">
              <a:off x="2207840" y="2830513"/>
              <a:ext cx="541338" cy="441325"/>
            </a:xfrm>
            <a:prstGeom prst="straightConnector1">
              <a:avLst/>
            </a:prstGeom>
            <a:noFill/>
            <a:ln w="9525">
              <a:solidFill>
                <a:schemeClr val="tx1"/>
              </a:solidFill>
              <a:round/>
              <a:headEnd/>
              <a:tailEnd/>
            </a:ln>
            <a:effectLst/>
          </p:spPr>
        </p:cxnSp>
        <p:cxnSp>
          <p:nvCxnSpPr>
            <p:cNvPr id="33" name="AutoShape 32"/>
            <p:cNvCxnSpPr>
              <a:cxnSpLocks noChangeShapeType="1"/>
              <a:stCxn id="21" idx="0"/>
              <a:endCxn id="31" idx="4"/>
            </p:cNvCxnSpPr>
            <p:nvPr/>
          </p:nvCxnSpPr>
          <p:spPr bwMode="auto">
            <a:xfrm flipV="1">
              <a:off x="1542678" y="3144838"/>
              <a:ext cx="36512" cy="250825"/>
            </a:xfrm>
            <a:prstGeom prst="straightConnector1">
              <a:avLst/>
            </a:prstGeom>
            <a:noFill/>
            <a:ln w="9525">
              <a:solidFill>
                <a:schemeClr val="tx1"/>
              </a:solidFill>
              <a:round/>
              <a:headEnd/>
              <a:tailEnd/>
            </a:ln>
            <a:effectLst/>
          </p:spPr>
        </p:cxnSp>
        <p:cxnSp>
          <p:nvCxnSpPr>
            <p:cNvPr id="34" name="AutoShape 33"/>
            <p:cNvCxnSpPr>
              <a:cxnSpLocks noChangeShapeType="1"/>
              <a:stCxn id="10" idx="7"/>
              <a:endCxn id="19" idx="3"/>
            </p:cNvCxnSpPr>
            <p:nvPr/>
          </p:nvCxnSpPr>
          <p:spPr bwMode="auto">
            <a:xfrm flipV="1">
              <a:off x="1680790" y="3781425"/>
              <a:ext cx="1068388" cy="641350"/>
            </a:xfrm>
            <a:prstGeom prst="straightConnector1">
              <a:avLst/>
            </a:prstGeom>
            <a:noFill/>
            <a:ln w="9525">
              <a:solidFill>
                <a:schemeClr val="tx1"/>
              </a:solidFill>
              <a:round/>
              <a:headEnd/>
              <a:tailEnd/>
            </a:ln>
            <a:effectLst/>
          </p:spPr>
        </p:cxnSp>
        <p:cxnSp>
          <p:nvCxnSpPr>
            <p:cNvPr id="35" name="AutoShape 34"/>
            <p:cNvCxnSpPr>
              <a:cxnSpLocks noChangeShapeType="1"/>
              <a:stCxn id="8" idx="0"/>
              <a:endCxn id="19" idx="5"/>
            </p:cNvCxnSpPr>
            <p:nvPr/>
          </p:nvCxnSpPr>
          <p:spPr bwMode="auto">
            <a:xfrm flipH="1" flipV="1">
              <a:off x="3895353" y="3781425"/>
              <a:ext cx="557212" cy="866775"/>
            </a:xfrm>
            <a:prstGeom prst="straightConnector1">
              <a:avLst/>
            </a:prstGeom>
            <a:noFill/>
            <a:ln w="9525">
              <a:solidFill>
                <a:schemeClr val="tx1"/>
              </a:solidFill>
              <a:round/>
              <a:headEnd/>
              <a:tailEnd/>
            </a:ln>
            <a:effectLst/>
          </p:spPr>
        </p:cxnSp>
        <p:cxnSp>
          <p:nvCxnSpPr>
            <p:cNvPr id="36" name="AutoShape 35"/>
            <p:cNvCxnSpPr>
              <a:cxnSpLocks noChangeShapeType="1"/>
              <a:stCxn id="8" idx="5"/>
              <a:endCxn id="6" idx="1"/>
            </p:cNvCxnSpPr>
            <p:nvPr/>
          </p:nvCxnSpPr>
          <p:spPr bwMode="auto">
            <a:xfrm>
              <a:off x="4960565" y="5338763"/>
              <a:ext cx="254000" cy="176212"/>
            </a:xfrm>
            <a:prstGeom prst="straightConnector1">
              <a:avLst/>
            </a:prstGeom>
            <a:noFill/>
            <a:ln w="9525">
              <a:solidFill>
                <a:schemeClr val="tx1"/>
              </a:solidFill>
              <a:round/>
              <a:headEnd/>
              <a:tailEnd/>
            </a:ln>
            <a:effectLst/>
          </p:spPr>
        </p:cxnSp>
        <p:cxnSp>
          <p:nvCxnSpPr>
            <p:cNvPr id="37" name="AutoShape 36"/>
            <p:cNvCxnSpPr>
              <a:cxnSpLocks noChangeShapeType="1"/>
              <a:stCxn id="7" idx="4"/>
              <a:endCxn id="6" idx="6"/>
            </p:cNvCxnSpPr>
            <p:nvPr/>
          </p:nvCxnSpPr>
          <p:spPr bwMode="auto">
            <a:xfrm flipH="1">
              <a:off x="6751265" y="5486400"/>
              <a:ext cx="698500" cy="284163"/>
            </a:xfrm>
            <a:prstGeom prst="straightConnector1">
              <a:avLst/>
            </a:prstGeom>
            <a:noFill/>
            <a:ln w="9525">
              <a:solidFill>
                <a:schemeClr val="tx1"/>
              </a:solidFill>
              <a:round/>
              <a:headEnd/>
              <a:tailEnd/>
            </a:ln>
            <a:effectLst/>
          </p:spPr>
        </p:cxnSp>
        <p:cxnSp>
          <p:nvCxnSpPr>
            <p:cNvPr id="38" name="AutoShape 37"/>
            <p:cNvCxnSpPr>
              <a:cxnSpLocks noChangeShapeType="1"/>
              <a:stCxn id="15" idx="7"/>
              <a:endCxn id="18" idx="2"/>
            </p:cNvCxnSpPr>
            <p:nvPr/>
          </p:nvCxnSpPr>
          <p:spPr bwMode="auto">
            <a:xfrm flipV="1">
              <a:off x="6867153" y="3984625"/>
              <a:ext cx="406400" cy="279400"/>
            </a:xfrm>
            <a:prstGeom prst="straightConnector1">
              <a:avLst/>
            </a:prstGeom>
            <a:noFill/>
            <a:ln w="9525">
              <a:solidFill>
                <a:schemeClr val="tx1"/>
              </a:solidFill>
              <a:round/>
              <a:headEnd/>
              <a:tailEnd/>
            </a:ln>
            <a:effectLst/>
          </p:spPr>
        </p:cxnSp>
        <p:cxnSp>
          <p:nvCxnSpPr>
            <p:cNvPr id="39" name="AutoShape 38"/>
            <p:cNvCxnSpPr>
              <a:cxnSpLocks noChangeShapeType="1"/>
              <a:stCxn id="7" idx="0"/>
              <a:endCxn id="18" idx="4"/>
            </p:cNvCxnSpPr>
            <p:nvPr/>
          </p:nvCxnSpPr>
          <p:spPr bwMode="auto">
            <a:xfrm flipV="1">
              <a:off x="7449765" y="4343400"/>
              <a:ext cx="454025" cy="423863"/>
            </a:xfrm>
            <a:prstGeom prst="straightConnector1">
              <a:avLst/>
            </a:prstGeom>
            <a:noFill/>
            <a:ln w="9525">
              <a:solidFill>
                <a:schemeClr val="tx1"/>
              </a:solidFill>
              <a:round/>
              <a:headEnd/>
              <a:tailEnd/>
            </a:ln>
            <a:effectLst/>
          </p:spPr>
        </p:cxnSp>
        <p:cxnSp>
          <p:nvCxnSpPr>
            <p:cNvPr id="40" name="AutoShape 39"/>
            <p:cNvCxnSpPr>
              <a:cxnSpLocks noChangeShapeType="1"/>
              <a:stCxn id="13" idx="7"/>
              <a:endCxn id="22" idx="4"/>
            </p:cNvCxnSpPr>
            <p:nvPr/>
          </p:nvCxnSpPr>
          <p:spPr bwMode="auto">
            <a:xfrm flipV="1">
              <a:off x="5173290" y="2624138"/>
              <a:ext cx="493713" cy="1030287"/>
            </a:xfrm>
            <a:prstGeom prst="straightConnector1">
              <a:avLst/>
            </a:prstGeom>
            <a:noFill/>
            <a:ln w="9525">
              <a:solidFill>
                <a:schemeClr val="tx1"/>
              </a:solidFill>
              <a:round/>
              <a:headEnd/>
              <a:tailEnd/>
            </a:ln>
            <a:effectLst/>
          </p:spPr>
        </p:cxnSp>
        <p:cxnSp>
          <p:nvCxnSpPr>
            <p:cNvPr id="41" name="AutoShape 40"/>
            <p:cNvCxnSpPr>
              <a:cxnSpLocks noChangeShapeType="1"/>
              <a:stCxn id="8" idx="7"/>
              <a:endCxn id="11" idx="3"/>
            </p:cNvCxnSpPr>
            <p:nvPr/>
          </p:nvCxnSpPr>
          <p:spPr bwMode="auto">
            <a:xfrm flipV="1">
              <a:off x="4960565" y="3883025"/>
              <a:ext cx="822325" cy="884238"/>
            </a:xfrm>
            <a:prstGeom prst="straightConnector1">
              <a:avLst/>
            </a:prstGeom>
            <a:noFill/>
            <a:ln w="9525">
              <a:solidFill>
                <a:schemeClr val="tx1"/>
              </a:solidFill>
              <a:round/>
              <a:headEnd/>
              <a:tailEnd/>
            </a:ln>
            <a:effectLst/>
          </p:spPr>
        </p:cxnSp>
        <p:cxnSp>
          <p:nvCxnSpPr>
            <p:cNvPr id="42" name="AutoShape 41"/>
            <p:cNvCxnSpPr>
              <a:cxnSpLocks noChangeShapeType="1"/>
              <a:stCxn id="19" idx="0"/>
              <a:endCxn id="9" idx="4"/>
            </p:cNvCxnSpPr>
            <p:nvPr/>
          </p:nvCxnSpPr>
          <p:spPr bwMode="auto">
            <a:xfrm flipH="1" flipV="1">
              <a:off x="3317503" y="2597150"/>
              <a:ext cx="4762" cy="569913"/>
            </a:xfrm>
            <a:prstGeom prst="straightConnector1">
              <a:avLst/>
            </a:prstGeom>
            <a:noFill/>
            <a:ln w="9525">
              <a:solidFill>
                <a:schemeClr val="tx1"/>
              </a:solidFill>
              <a:round/>
              <a:headEnd/>
              <a:tailEnd/>
            </a:ln>
            <a:effectLst/>
          </p:spPr>
        </p:cxnSp>
        <p:cxnSp>
          <p:nvCxnSpPr>
            <p:cNvPr id="43" name="AutoShape 42"/>
            <p:cNvCxnSpPr>
              <a:cxnSpLocks noChangeShapeType="1"/>
              <a:stCxn id="13" idx="0"/>
              <a:endCxn id="14" idx="4"/>
            </p:cNvCxnSpPr>
            <p:nvPr/>
          </p:nvCxnSpPr>
          <p:spPr bwMode="auto">
            <a:xfrm flipH="1" flipV="1">
              <a:off x="4487490" y="3124200"/>
              <a:ext cx="304800" cy="450850"/>
            </a:xfrm>
            <a:prstGeom prst="straightConnector1">
              <a:avLst/>
            </a:prstGeom>
            <a:noFill/>
            <a:ln w="9525">
              <a:solidFill>
                <a:schemeClr val="tx1"/>
              </a:solidFill>
              <a:round/>
              <a:headEnd/>
              <a:tailEnd/>
            </a:ln>
            <a:effectLst/>
          </p:spPr>
        </p:cxnSp>
        <p:cxnSp>
          <p:nvCxnSpPr>
            <p:cNvPr id="44" name="AutoShape 43"/>
            <p:cNvCxnSpPr>
              <a:cxnSpLocks noChangeShapeType="1"/>
              <a:stCxn id="19" idx="7"/>
              <a:endCxn id="14" idx="3"/>
            </p:cNvCxnSpPr>
            <p:nvPr/>
          </p:nvCxnSpPr>
          <p:spPr bwMode="auto">
            <a:xfrm flipV="1">
              <a:off x="3895353" y="3044825"/>
              <a:ext cx="211137" cy="227013"/>
            </a:xfrm>
            <a:prstGeom prst="straightConnector1">
              <a:avLst/>
            </a:prstGeom>
            <a:noFill/>
            <a:ln w="9525">
              <a:solidFill>
                <a:schemeClr val="tx1"/>
              </a:solidFill>
              <a:round/>
              <a:headEnd/>
              <a:tailEnd/>
            </a:ln>
            <a:effectLst/>
          </p:spPr>
        </p:cxnSp>
        <p:cxnSp>
          <p:nvCxnSpPr>
            <p:cNvPr id="45" name="AutoShape 44"/>
            <p:cNvCxnSpPr>
              <a:cxnSpLocks noChangeShapeType="1"/>
              <a:stCxn id="14" idx="1"/>
              <a:endCxn id="9" idx="6"/>
            </p:cNvCxnSpPr>
            <p:nvPr/>
          </p:nvCxnSpPr>
          <p:spPr bwMode="auto">
            <a:xfrm flipH="1" flipV="1">
              <a:off x="4036640" y="2327275"/>
              <a:ext cx="69850" cy="336550"/>
            </a:xfrm>
            <a:prstGeom prst="straightConnector1">
              <a:avLst/>
            </a:prstGeom>
            <a:noFill/>
            <a:ln w="9525">
              <a:solidFill>
                <a:schemeClr val="tx1"/>
              </a:solidFill>
              <a:round/>
              <a:headEnd/>
              <a:tailEnd/>
            </a:ln>
            <a:effectLst/>
          </p:spPr>
        </p:cxnSp>
        <p:cxnSp>
          <p:nvCxnSpPr>
            <p:cNvPr id="46" name="AutoShape 45"/>
            <p:cNvCxnSpPr>
              <a:cxnSpLocks noChangeShapeType="1"/>
              <a:stCxn id="5" idx="4"/>
              <a:endCxn id="18" idx="1"/>
            </p:cNvCxnSpPr>
            <p:nvPr/>
          </p:nvCxnSpPr>
          <p:spPr bwMode="auto">
            <a:xfrm>
              <a:off x="6962403" y="3249613"/>
              <a:ext cx="495300" cy="479425"/>
            </a:xfrm>
            <a:prstGeom prst="straightConnector1">
              <a:avLst/>
            </a:prstGeom>
            <a:noFill/>
            <a:ln w="9525">
              <a:solidFill>
                <a:schemeClr val="tx1"/>
              </a:solidFill>
              <a:round/>
              <a:headEnd/>
              <a:tailEnd/>
            </a:ln>
            <a:effectLst/>
          </p:spPr>
        </p:cxnSp>
        <p:cxnSp>
          <p:nvCxnSpPr>
            <p:cNvPr id="47" name="AutoShape 46"/>
            <p:cNvCxnSpPr>
              <a:cxnSpLocks noChangeShapeType="1"/>
              <a:stCxn id="11" idx="0"/>
              <a:endCxn id="22" idx="4"/>
            </p:cNvCxnSpPr>
            <p:nvPr/>
          </p:nvCxnSpPr>
          <p:spPr bwMode="auto">
            <a:xfrm flipH="1" flipV="1">
              <a:off x="5667003" y="2624138"/>
              <a:ext cx="496887" cy="798512"/>
            </a:xfrm>
            <a:prstGeom prst="straightConnector1">
              <a:avLst/>
            </a:prstGeom>
            <a:noFill/>
            <a:ln w="9525">
              <a:solidFill>
                <a:schemeClr val="tx1"/>
              </a:solidFill>
              <a:round/>
              <a:headEnd/>
              <a:tailEnd/>
            </a:ln>
            <a:effectLst/>
          </p:spPr>
        </p:cxnSp>
        <p:cxnSp>
          <p:nvCxnSpPr>
            <p:cNvPr id="48" name="AutoShape 47"/>
            <p:cNvCxnSpPr>
              <a:cxnSpLocks noChangeShapeType="1"/>
              <a:stCxn id="12" idx="4"/>
              <a:endCxn id="18" idx="7"/>
            </p:cNvCxnSpPr>
            <p:nvPr/>
          </p:nvCxnSpPr>
          <p:spPr bwMode="auto">
            <a:xfrm>
              <a:off x="7572003" y="2139950"/>
              <a:ext cx="776287" cy="1589088"/>
            </a:xfrm>
            <a:prstGeom prst="straightConnector1">
              <a:avLst/>
            </a:prstGeom>
            <a:noFill/>
            <a:ln w="9525">
              <a:solidFill>
                <a:schemeClr val="tx1"/>
              </a:solidFill>
              <a:round/>
              <a:headEnd/>
              <a:tailEnd/>
            </a:ln>
            <a:effectLst/>
          </p:spPr>
        </p:cxnSp>
        <p:sp>
          <p:nvSpPr>
            <p:cNvPr id="49" name="Oval 48"/>
            <p:cNvSpPr>
              <a:spLocks noChangeArrowheads="1"/>
            </p:cNvSpPr>
            <p:nvPr/>
          </p:nvSpPr>
          <p:spPr bwMode="auto">
            <a:xfrm>
              <a:off x="1217240" y="1600200"/>
              <a:ext cx="1439863" cy="539750"/>
            </a:xfrm>
            <a:prstGeom prst="ellipse">
              <a:avLst/>
            </a:prstGeom>
            <a:solidFill>
              <a:srgbClr val="FFDDCA"/>
            </a:solidFill>
            <a:ln w="9525">
              <a:solidFill>
                <a:schemeClr val="tx1"/>
              </a:solidFill>
              <a:round/>
              <a:headEnd/>
              <a:tailEnd/>
            </a:ln>
            <a:effectLst/>
          </p:spPr>
          <p:txBody>
            <a:bodyPr wrap="none" anchor="ctr"/>
            <a:lstStyle/>
            <a:p>
              <a:pPr algn="ctr"/>
              <a:r>
                <a:rPr lang="fr-CA" sz="1600" dirty="0">
                  <a:latin typeface="Verdana" charset="0"/>
                </a:rPr>
                <a:t>transport</a:t>
              </a:r>
              <a:endParaRPr lang="fr-FR" sz="1600" dirty="0">
                <a:latin typeface="Verdana" charset="0"/>
              </a:endParaRPr>
            </a:p>
          </p:txBody>
        </p:sp>
        <p:cxnSp>
          <p:nvCxnSpPr>
            <p:cNvPr id="50" name="AutoShape 49"/>
            <p:cNvCxnSpPr>
              <a:cxnSpLocks noChangeShapeType="1"/>
              <a:stCxn id="19" idx="1"/>
              <a:endCxn id="49" idx="4"/>
            </p:cNvCxnSpPr>
            <p:nvPr/>
          </p:nvCxnSpPr>
          <p:spPr bwMode="auto">
            <a:xfrm flipH="1" flipV="1">
              <a:off x="1937965" y="2139950"/>
              <a:ext cx="811213" cy="1131888"/>
            </a:xfrm>
            <a:prstGeom prst="straightConnector1">
              <a:avLst/>
            </a:prstGeom>
            <a:noFill/>
            <a:ln w="9525">
              <a:solidFill>
                <a:schemeClr val="tx1"/>
              </a:solidFill>
              <a:round/>
              <a:headEnd/>
              <a:tailEnd/>
            </a:ln>
            <a:effectLst/>
          </p:spPr>
        </p:cxnSp>
        <p:cxnSp>
          <p:nvCxnSpPr>
            <p:cNvPr id="51" name="AutoShape 50"/>
            <p:cNvCxnSpPr>
              <a:cxnSpLocks noChangeShapeType="1"/>
              <a:stCxn id="31" idx="0"/>
              <a:endCxn id="49" idx="4"/>
            </p:cNvCxnSpPr>
            <p:nvPr/>
          </p:nvCxnSpPr>
          <p:spPr bwMode="auto">
            <a:xfrm flipV="1">
              <a:off x="1579190" y="2139950"/>
              <a:ext cx="358775" cy="374650"/>
            </a:xfrm>
            <a:prstGeom prst="straightConnector1">
              <a:avLst/>
            </a:prstGeom>
            <a:noFill/>
            <a:ln w="9525">
              <a:solidFill>
                <a:schemeClr val="tx1"/>
              </a:solidFill>
              <a:round/>
              <a:headEnd/>
              <a:tailEnd/>
            </a:ln>
            <a:effectLst/>
          </p:spPr>
        </p:cxnSp>
      </p:grpSp>
      <p:sp>
        <p:nvSpPr>
          <p:cNvPr id="53" name="Espace réservé du numéro de diapositive 52"/>
          <p:cNvSpPr>
            <a:spLocks noGrp="1"/>
          </p:cNvSpPr>
          <p:nvPr>
            <p:ph type="sldNum" sz="quarter" idx="12"/>
          </p:nvPr>
        </p:nvSpPr>
        <p:spPr/>
        <p:txBody>
          <a:bodyPr/>
          <a:lstStyle/>
          <a:p>
            <a:fld id="{16415055-94EF-4DDD-8DB2-06DD37CFD80E}" type="slidenum">
              <a:rPr lang="fr-CA" smtClean="0"/>
              <a:pPr/>
              <a:t>26</a:t>
            </a:fld>
            <a:endParaRPr lang="fr-C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prstGeom prst="rect">
            <a:avLst/>
          </a:prstGeom>
        </p:spPr>
        <p:txBody>
          <a:bodyPr/>
          <a:lstStyle/>
          <a:p>
            <a:r>
              <a:rPr lang="fr-CA" dirty="0">
                <a:latin typeface="+mj-lt"/>
              </a:rPr>
              <a:t>© Coopérative La Clé, Victoriaville - 2013</a:t>
            </a:r>
            <a:endParaRPr lang="fr-FR" dirty="0">
              <a:latin typeface="+mj-lt"/>
            </a:endParaRPr>
          </a:p>
        </p:txBody>
      </p:sp>
      <p:sp>
        <p:nvSpPr>
          <p:cNvPr id="233474" name="Rectangle 2"/>
          <p:cNvSpPr>
            <a:spLocks noGrp="1" noChangeArrowheads="1"/>
          </p:cNvSpPr>
          <p:nvPr>
            <p:ph type="title" idx="4294967295"/>
          </p:nvPr>
        </p:nvSpPr>
        <p:spPr>
          <a:xfrm>
            <a:off x="468464" y="332656"/>
            <a:ext cx="8280000" cy="685800"/>
          </a:xfrm>
          <a:noFill/>
        </p:spPr>
        <p:txBody>
          <a:bodyPr>
            <a:normAutofit/>
          </a:bodyPr>
          <a:lstStyle/>
          <a:p>
            <a:r>
              <a:rPr lang="fr-CA" sz="3600" b="1" dirty="0">
                <a:latin typeface="Calibri" pitchFamily="34" charset="0"/>
              </a:rPr>
              <a:t>MANQUE DE COHÉSION DANS L’ACTION</a:t>
            </a:r>
          </a:p>
        </p:txBody>
      </p:sp>
      <p:sp>
        <p:nvSpPr>
          <p:cNvPr id="7" name="Rectangle 3"/>
          <p:cNvSpPr txBox="1">
            <a:spLocks noChangeArrowheads="1"/>
          </p:cNvSpPr>
          <p:nvPr/>
        </p:nvSpPr>
        <p:spPr>
          <a:xfrm>
            <a:off x="342000" y="1340768"/>
            <a:ext cx="8460000" cy="4932000"/>
          </a:xfrm>
          <a:prstGeom prst="rect">
            <a:avLst/>
          </a:prstGeom>
        </p:spPr>
        <p:txBody>
          <a:bodyPr vert="horz" lIns="91440" tIns="45720" rIns="91440" bIns="45720" rtlCol="0">
            <a:noAutofit/>
          </a:bodyPr>
          <a:lstStyle/>
          <a:p>
            <a:pPr marL="342900" lvl="0" indent="-342900">
              <a:spcBef>
                <a:spcPts val="900"/>
              </a:spcBef>
              <a:buFont typeface="Arial" pitchFamily="34" charset="0"/>
              <a:buChar char="•"/>
              <a:defRPr/>
            </a:pPr>
            <a:r>
              <a:rPr lang="fr-CA" sz="2800" dirty="0"/>
              <a:t>Chaque acteur travaille de façon complètement indépendante. </a:t>
            </a:r>
          </a:p>
          <a:p>
            <a:pPr marL="342900" lvl="0" indent="-342900">
              <a:spcBef>
                <a:spcPts val="900"/>
              </a:spcBef>
              <a:buFont typeface="Arial" pitchFamily="34" charset="0"/>
              <a:buChar char="•"/>
              <a:defRPr/>
            </a:pPr>
            <a:r>
              <a:rPr lang="fr-CA" sz="2800" dirty="0"/>
              <a:t>Les liens de collaboration sont peu fréquents.</a:t>
            </a:r>
          </a:p>
          <a:p>
            <a:pPr marL="342900" indent="-342900">
              <a:spcBef>
                <a:spcPts val="900"/>
              </a:spcBef>
              <a:buFont typeface="Arial" pitchFamily="34" charset="0"/>
              <a:buChar char="•"/>
              <a:defRPr/>
            </a:pPr>
            <a:r>
              <a:rPr lang="fr-CA" sz="2800" dirty="0"/>
              <a:t>Lorsque des liens de collaboration existent, ils concernent plutôt les acteurs d’un même secteur.</a:t>
            </a:r>
          </a:p>
          <a:p>
            <a:pPr marL="800100" lvl="1" indent="-342900">
              <a:spcBef>
                <a:spcPts val="900"/>
              </a:spcBef>
              <a:buFont typeface="Courier New" pitchFamily="49" charset="0"/>
              <a:buChar char="o"/>
              <a:defRPr/>
            </a:pPr>
            <a:r>
              <a:rPr lang="fr-CA" sz="2800" dirty="0"/>
              <a:t>Cela découle souvent de la mise en route non coordonnée des différents programmes publics et privés de financement et des agissements « en silos » des bailleurs de fonds.</a:t>
            </a:r>
          </a:p>
          <a:p>
            <a:pPr marL="800100" lvl="1" indent="-342900">
              <a:spcBef>
                <a:spcPts val="900"/>
              </a:spcBef>
              <a:buFont typeface="Courier New" pitchFamily="49" charset="0"/>
              <a:buChar char="o"/>
              <a:defRPr/>
            </a:pPr>
            <a:r>
              <a:rPr lang="fr-CA" sz="2800" dirty="0"/>
              <a:t>Risque de dédoublement, d’occasions manquées…</a:t>
            </a: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27</a:t>
            </a:fld>
            <a:endParaRPr lang="fr-CA" dirty="0"/>
          </a:p>
        </p:txBody>
      </p:sp>
      <p:sp>
        <p:nvSpPr>
          <p:cNvPr id="8" name="Oval 5"/>
          <p:cNvSpPr>
            <a:spLocks noChangeArrowheads="1"/>
          </p:cNvSpPr>
          <p:nvPr/>
        </p:nvSpPr>
        <p:spPr bwMode="auto">
          <a:xfrm>
            <a:off x="539832" y="1718880"/>
            <a:ext cx="2520000" cy="630000"/>
          </a:xfrm>
          <a:prstGeom prst="ellipse">
            <a:avLst/>
          </a:prstGeom>
          <a:noFill/>
          <a:ln w="63500">
            <a:solidFill>
              <a:srgbClr val="FF0000"/>
            </a:solidFill>
            <a:round/>
            <a:headEnd/>
            <a:tailEnd/>
          </a:ln>
        </p:spPr>
        <p:txBody>
          <a:bodyPr wrap="none" anchor="ctr"/>
          <a:lstStyle/>
          <a:p>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prstGeom prst="rect">
            <a:avLst/>
          </a:prstGeom>
        </p:spPr>
        <p:txBody>
          <a:bodyPr/>
          <a:lstStyle/>
          <a:p>
            <a:r>
              <a:rPr lang="fr-CA" dirty="0">
                <a:latin typeface="+mj-lt"/>
              </a:rPr>
              <a:t>© Coopérative La Clé, Victoriaville - 2013</a:t>
            </a:r>
            <a:endParaRPr lang="fr-FR" dirty="0">
              <a:latin typeface="+mj-lt"/>
            </a:endParaRPr>
          </a:p>
        </p:txBody>
      </p:sp>
      <p:sp>
        <p:nvSpPr>
          <p:cNvPr id="233474" name="Rectangle 2"/>
          <p:cNvSpPr>
            <a:spLocks noGrp="1" noChangeArrowheads="1"/>
          </p:cNvSpPr>
          <p:nvPr>
            <p:ph type="title" idx="4294967295"/>
          </p:nvPr>
        </p:nvSpPr>
        <p:spPr>
          <a:xfrm>
            <a:off x="468464" y="404813"/>
            <a:ext cx="8280000" cy="685800"/>
          </a:xfrm>
          <a:noFill/>
        </p:spPr>
        <p:txBody>
          <a:bodyPr>
            <a:normAutofit/>
          </a:bodyPr>
          <a:lstStyle/>
          <a:p>
            <a:r>
              <a:rPr lang="fr-CA" sz="3600" b="1" dirty="0">
                <a:latin typeface="Calibri" pitchFamily="34" charset="0"/>
              </a:rPr>
              <a:t>ABSENCE DE STRATÉGIE GLOBALE</a:t>
            </a:r>
          </a:p>
        </p:txBody>
      </p:sp>
      <p:sp>
        <p:nvSpPr>
          <p:cNvPr id="6" name="Rectangle 3"/>
          <p:cNvSpPr txBox="1">
            <a:spLocks noChangeArrowheads="1"/>
          </p:cNvSpPr>
          <p:nvPr/>
        </p:nvSpPr>
        <p:spPr>
          <a:xfrm>
            <a:off x="342000" y="1340768"/>
            <a:ext cx="8460000" cy="4932000"/>
          </a:xfrm>
          <a:prstGeom prst="rect">
            <a:avLst/>
          </a:prstGeom>
        </p:spPr>
        <p:txBody>
          <a:bodyPr vert="horz" lIns="91440" tIns="45720" rIns="91440" bIns="45720" rtlCol="0">
            <a:noAutofit/>
          </a:bodyPr>
          <a:lstStyle/>
          <a:p>
            <a:pPr marL="342900" lvl="0" indent="-342900">
              <a:spcBef>
                <a:spcPts val="900"/>
              </a:spcBef>
              <a:buFont typeface="Arial" pitchFamily="34" charset="0"/>
              <a:buChar char="•"/>
              <a:defRPr/>
            </a:pPr>
            <a:r>
              <a:rPr lang="fr-CA" sz="2800" dirty="0"/>
              <a:t>Aucun espace pour réunir les différents acteurs et leur permettre, au minimum, de coordonner leurs actions (voir diapositive suivante).</a:t>
            </a:r>
          </a:p>
          <a:p>
            <a:pPr marL="342900" lvl="0" indent="-342900">
              <a:spcBef>
                <a:spcPts val="900"/>
              </a:spcBef>
              <a:buFont typeface="Arial" pitchFamily="34" charset="0"/>
              <a:buChar char="•"/>
              <a:defRPr/>
            </a:pPr>
            <a:r>
              <a:rPr lang="fr-CA" sz="2800" dirty="0"/>
              <a:t>L’absence de stratégie globale signifie qu’il n’existe :</a:t>
            </a:r>
          </a:p>
          <a:p>
            <a:pPr marL="800100" lvl="1" indent="-342900">
              <a:spcBef>
                <a:spcPts val="900"/>
              </a:spcBef>
              <a:buFont typeface="Courier New" pitchFamily="49" charset="0"/>
              <a:buChar char="o"/>
              <a:defRPr/>
            </a:pPr>
            <a:r>
              <a:rPr lang="fr-CA" sz="2800" u="sng" dirty="0"/>
              <a:t>aucun diagnostic partagé</a:t>
            </a:r>
            <a:r>
              <a:rPr lang="fr-CA" sz="2800" dirty="0"/>
              <a:t> de la situation actuelle ;</a:t>
            </a:r>
          </a:p>
          <a:p>
            <a:pPr marL="800100" lvl="1" indent="-342900">
              <a:spcBef>
                <a:spcPts val="900"/>
              </a:spcBef>
              <a:buFont typeface="Courier New" pitchFamily="49" charset="0"/>
              <a:buChar char="o"/>
              <a:defRPr/>
            </a:pPr>
            <a:r>
              <a:rPr lang="fr-CA" sz="2800" u="sng" dirty="0"/>
              <a:t>aucune compréhension collective</a:t>
            </a:r>
            <a:r>
              <a:rPr lang="fr-CA" sz="2800" dirty="0"/>
              <a:t> du phénomène de la pauvreté (en théorie et en pratique) et de l’orientation des efforts de lutte contre la pauvreté ;</a:t>
            </a:r>
          </a:p>
          <a:p>
            <a:pPr marL="800100" lvl="1" indent="-342900">
              <a:spcBef>
                <a:spcPts val="900"/>
              </a:spcBef>
              <a:buFont typeface="Courier New" pitchFamily="49" charset="0"/>
              <a:buChar char="o"/>
              <a:defRPr/>
            </a:pPr>
            <a:r>
              <a:rPr lang="fr-CA" sz="2800" u="sng" dirty="0"/>
              <a:t>aucune vision commune</a:t>
            </a:r>
            <a:r>
              <a:rPr lang="fr-CA" sz="2800" dirty="0"/>
              <a:t> des changements souhaités à court et à moyen terme.</a:t>
            </a:r>
          </a:p>
          <a:p>
            <a:pPr marL="342900" lvl="0" indent="-342900">
              <a:spcBef>
                <a:spcPts val="900"/>
              </a:spcBef>
              <a:buFont typeface="Arial" pitchFamily="34" charset="0"/>
              <a:buChar char="•"/>
              <a:defRPr/>
            </a:pPr>
            <a:endParaRPr lang="fr-CA" sz="2800" dirty="0"/>
          </a:p>
        </p:txBody>
      </p:sp>
      <p:sp>
        <p:nvSpPr>
          <p:cNvPr id="7" name="Espace réservé du numéro de diapositive 6"/>
          <p:cNvSpPr>
            <a:spLocks noGrp="1"/>
          </p:cNvSpPr>
          <p:nvPr>
            <p:ph type="sldNum" sz="quarter" idx="12"/>
          </p:nvPr>
        </p:nvSpPr>
        <p:spPr/>
        <p:txBody>
          <a:bodyPr/>
          <a:lstStyle/>
          <a:p>
            <a:fld id="{16415055-94EF-4DDD-8DB2-06DD37CFD80E}" type="slidenum">
              <a:rPr lang="fr-CA" smtClean="0"/>
              <a:pPr/>
              <a:t>28</a:t>
            </a:fld>
            <a:endParaRPr lang="fr-C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CA" dirty="0"/>
              <a:t>© Coopérative La Clé, Victoriaville - 2013</a:t>
            </a:r>
          </a:p>
        </p:txBody>
      </p:sp>
      <p:pic>
        <p:nvPicPr>
          <p:cNvPr id="4" name="Picture 2" descr="clip_image001"/>
          <p:cNvPicPr>
            <a:picLocks noChangeAspect="1" noChangeArrowheads="1"/>
          </p:cNvPicPr>
          <p:nvPr/>
        </p:nvPicPr>
        <p:blipFill>
          <a:blip r:embed="rId2" cstate="print"/>
          <a:srcRect b="7185"/>
          <a:stretch>
            <a:fillRect/>
          </a:stretch>
        </p:blipFill>
        <p:spPr bwMode="auto">
          <a:xfrm>
            <a:off x="615578" y="332656"/>
            <a:ext cx="7916862" cy="6083300"/>
          </a:xfrm>
          <a:prstGeom prst="rect">
            <a:avLst/>
          </a:prstGeom>
          <a:noFill/>
        </p:spPr>
      </p:pic>
      <p:sp>
        <p:nvSpPr>
          <p:cNvPr id="5" name="Oval 3"/>
          <p:cNvSpPr>
            <a:spLocks noChangeArrowheads="1"/>
          </p:cNvSpPr>
          <p:nvPr/>
        </p:nvSpPr>
        <p:spPr bwMode="auto">
          <a:xfrm>
            <a:off x="755576" y="2348334"/>
            <a:ext cx="7737475" cy="1079500"/>
          </a:xfrm>
          <a:prstGeom prst="ellipse">
            <a:avLst/>
          </a:prstGeom>
          <a:noFill/>
          <a:ln w="63500" cap="sq">
            <a:solidFill>
              <a:srgbClr val="FF0000"/>
            </a:solidFill>
            <a:round/>
            <a:headEnd type="none" w="sm" len="sm"/>
            <a:tailEnd type="none" w="sm" len="sm"/>
          </a:ln>
          <a:effectLst/>
        </p:spPr>
        <p:txBody>
          <a:bodyPr wrap="none" anchor="ctr"/>
          <a:lstStyle/>
          <a:p>
            <a:endParaRPr lang="fr-CA" dirty="0"/>
          </a:p>
        </p:txBody>
      </p:sp>
      <p:sp>
        <p:nvSpPr>
          <p:cNvPr id="6" name="Oval 4"/>
          <p:cNvSpPr>
            <a:spLocks noChangeArrowheads="1"/>
          </p:cNvSpPr>
          <p:nvPr/>
        </p:nvSpPr>
        <p:spPr bwMode="auto">
          <a:xfrm>
            <a:off x="2228776" y="4940722"/>
            <a:ext cx="4678363" cy="900112"/>
          </a:xfrm>
          <a:prstGeom prst="ellipse">
            <a:avLst/>
          </a:prstGeom>
          <a:noFill/>
          <a:ln w="63500" cap="sq">
            <a:solidFill>
              <a:srgbClr val="FF0000"/>
            </a:solidFill>
            <a:round/>
            <a:headEnd type="none" w="sm" len="sm"/>
            <a:tailEnd type="none" w="sm" len="sm"/>
          </a:ln>
          <a:effectLst/>
        </p:spPr>
        <p:txBody>
          <a:bodyPr wrap="none" anchor="ctr"/>
          <a:lstStyle/>
          <a:p>
            <a:endParaRPr lang="fr-CA" dirty="0"/>
          </a:p>
        </p:txBody>
      </p:sp>
      <p:sp>
        <p:nvSpPr>
          <p:cNvPr id="7" name="Oval 5"/>
          <p:cNvSpPr>
            <a:spLocks noChangeArrowheads="1"/>
          </p:cNvSpPr>
          <p:nvPr/>
        </p:nvSpPr>
        <p:spPr bwMode="auto">
          <a:xfrm>
            <a:off x="2085901" y="476672"/>
            <a:ext cx="5038725" cy="900112"/>
          </a:xfrm>
          <a:prstGeom prst="ellipse">
            <a:avLst/>
          </a:prstGeom>
          <a:noFill/>
          <a:ln w="63500" cap="sq">
            <a:solidFill>
              <a:srgbClr val="FF0000"/>
            </a:solidFill>
            <a:round/>
            <a:headEnd type="none" w="sm" len="sm"/>
            <a:tailEnd type="none" w="sm" len="sm"/>
          </a:ln>
          <a:effectLst/>
        </p:spPr>
        <p:txBody>
          <a:bodyPr wrap="none" anchor="ctr"/>
          <a:lstStyle/>
          <a:p>
            <a:endParaRPr lang="fr-CA" dirty="0"/>
          </a:p>
        </p:txBody>
      </p:sp>
      <p:sp>
        <p:nvSpPr>
          <p:cNvPr id="8" name="Oval 6"/>
          <p:cNvSpPr>
            <a:spLocks noChangeArrowheads="1"/>
          </p:cNvSpPr>
          <p:nvPr/>
        </p:nvSpPr>
        <p:spPr bwMode="auto">
          <a:xfrm>
            <a:off x="1979712" y="1629197"/>
            <a:ext cx="1439862" cy="449262"/>
          </a:xfrm>
          <a:prstGeom prst="ellipse">
            <a:avLst/>
          </a:prstGeom>
          <a:noFill/>
          <a:ln w="63500" cap="sq">
            <a:solidFill>
              <a:srgbClr val="FF0000"/>
            </a:solidFill>
            <a:round/>
            <a:headEnd type="none" w="sm" len="sm"/>
            <a:tailEnd type="none" w="sm" len="sm"/>
          </a:ln>
          <a:effectLst/>
        </p:spPr>
        <p:txBody>
          <a:bodyPr wrap="none" anchor="ctr"/>
          <a:lstStyle/>
          <a:p>
            <a:endParaRPr lang="fr-CA" dirty="0"/>
          </a:p>
        </p:txBody>
      </p:sp>
      <p:cxnSp>
        <p:nvCxnSpPr>
          <p:cNvPr id="9" name="AutoShape 7"/>
          <p:cNvCxnSpPr>
            <a:cxnSpLocks noChangeShapeType="1"/>
            <a:stCxn id="8" idx="0"/>
            <a:endCxn id="7" idx="3"/>
          </p:cNvCxnSpPr>
          <p:nvPr/>
        </p:nvCxnSpPr>
        <p:spPr bwMode="auto">
          <a:xfrm flipV="1">
            <a:off x="2699643" y="1244966"/>
            <a:ext cx="124163" cy="384231"/>
          </a:xfrm>
          <a:prstGeom prst="straightConnector1">
            <a:avLst/>
          </a:prstGeom>
          <a:noFill/>
          <a:ln w="63500" cap="sq">
            <a:solidFill>
              <a:srgbClr val="FF0000"/>
            </a:solidFill>
            <a:round/>
            <a:headEnd type="none" w="sm" len="sm"/>
            <a:tailEnd type="none" w="sm" len="sm"/>
          </a:ln>
          <a:effectLst/>
        </p:spPr>
      </p:cxnSp>
      <p:cxnSp>
        <p:nvCxnSpPr>
          <p:cNvPr id="10" name="AutoShape 9"/>
          <p:cNvCxnSpPr>
            <a:cxnSpLocks noChangeShapeType="1"/>
            <a:stCxn id="6" idx="2"/>
            <a:endCxn id="7" idx="2"/>
          </p:cNvCxnSpPr>
          <p:nvPr/>
        </p:nvCxnSpPr>
        <p:spPr bwMode="auto">
          <a:xfrm rot="10800000">
            <a:off x="2054151" y="927522"/>
            <a:ext cx="142875" cy="4464050"/>
          </a:xfrm>
          <a:prstGeom prst="curvedConnector3">
            <a:avLst>
              <a:gd name="adj1" fmla="val 1335556"/>
            </a:avLst>
          </a:prstGeom>
          <a:noFill/>
          <a:ln w="63500" cap="sq">
            <a:solidFill>
              <a:srgbClr val="FF0000"/>
            </a:solidFill>
            <a:round/>
            <a:headEnd type="none" w="sm" len="sm"/>
            <a:tailEnd type="none" w="sm" len="sm"/>
          </a:ln>
          <a:effectLst/>
        </p:spPr>
      </p:cxnSp>
      <p:cxnSp>
        <p:nvCxnSpPr>
          <p:cNvPr id="12" name="AutoShape 11"/>
          <p:cNvCxnSpPr>
            <a:cxnSpLocks noChangeShapeType="1"/>
            <a:stCxn id="6" idx="6"/>
            <a:endCxn id="5" idx="6"/>
          </p:cNvCxnSpPr>
          <p:nvPr/>
        </p:nvCxnSpPr>
        <p:spPr bwMode="auto">
          <a:xfrm flipV="1">
            <a:off x="6938889" y="2888084"/>
            <a:ext cx="1585912" cy="2503488"/>
          </a:xfrm>
          <a:prstGeom prst="curvedConnector3">
            <a:avLst>
              <a:gd name="adj1" fmla="val 112412"/>
            </a:avLst>
          </a:prstGeom>
          <a:noFill/>
          <a:ln w="63500" cap="sq">
            <a:solidFill>
              <a:srgbClr val="FF0000"/>
            </a:solidFill>
            <a:round/>
            <a:headEnd type="none" w="sm" len="sm"/>
            <a:tailEnd type="none" w="sm" len="sm"/>
          </a:ln>
          <a:effectLst/>
        </p:spPr>
      </p:cxnSp>
      <p:sp>
        <p:nvSpPr>
          <p:cNvPr id="13" name="Espace réservé du numéro de diapositive 12"/>
          <p:cNvSpPr>
            <a:spLocks noGrp="1"/>
          </p:cNvSpPr>
          <p:nvPr>
            <p:ph type="sldNum" sz="quarter" idx="12"/>
          </p:nvPr>
        </p:nvSpPr>
        <p:spPr/>
        <p:txBody>
          <a:bodyPr/>
          <a:lstStyle/>
          <a:p>
            <a:fld id="{16415055-94EF-4DDD-8DB2-06DD37CFD80E}" type="slidenum">
              <a:rPr lang="fr-CA" smtClean="0"/>
              <a:pPr/>
              <a:t>29</a:t>
            </a:fld>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Effect transition="in" filter="fade">
                                      <p:cBhvr>
                                        <p:cTn id="24" dur="1000"/>
                                        <p:tgtEl>
                                          <p:spTgt spid="7"/>
                                        </p:tgtEl>
                                      </p:cBhvr>
                                    </p:animEffect>
                                  </p:childTnLst>
                                </p:cTn>
                              </p:par>
                              <p:par>
                                <p:cTn id="25" presetID="53"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332656"/>
            <a:ext cx="8229600" cy="1143000"/>
          </a:xfrm>
        </p:spPr>
        <p:txBody>
          <a:bodyPr>
            <a:normAutofit/>
          </a:bodyPr>
          <a:lstStyle/>
          <a:p>
            <a:pPr eaLnBrk="1" hangingPunct="1"/>
            <a:r>
              <a:rPr lang="fr-CA" sz="3600" b="1" dirty="0">
                <a:latin typeface="+mn-lt"/>
              </a:rPr>
              <a:t>L’</a:t>
            </a:r>
            <a:r>
              <a:rPr lang="fr-CA" sz="3600" b="1" i="1" dirty="0">
                <a:latin typeface="+mn-lt"/>
              </a:rPr>
              <a:t>EMPOWERMENT</a:t>
            </a:r>
            <a:r>
              <a:rPr lang="fr-CA" sz="3600" b="1" dirty="0">
                <a:latin typeface="+mn-lt"/>
              </a:rPr>
              <a:t>, C’EST :</a:t>
            </a:r>
            <a:endParaRPr lang="fr-FR" sz="3600" b="1" dirty="0">
              <a:solidFill>
                <a:schemeClr val="accent2"/>
              </a:solidFill>
              <a:latin typeface="+mn-lt"/>
            </a:endParaRPr>
          </a:p>
        </p:txBody>
      </p:sp>
      <p:sp>
        <p:nvSpPr>
          <p:cNvPr id="5125" name="Rectangle 3"/>
          <p:cNvSpPr>
            <a:spLocks noGrp="1" noChangeArrowheads="1"/>
          </p:cNvSpPr>
          <p:nvPr>
            <p:ph type="body" idx="1"/>
          </p:nvPr>
        </p:nvSpPr>
        <p:spPr>
          <a:xfrm>
            <a:off x="395536" y="1556792"/>
            <a:ext cx="8460000" cy="1584000"/>
          </a:xfrm>
          <a:noFill/>
        </p:spPr>
        <p:txBody>
          <a:bodyPr>
            <a:noAutofit/>
          </a:bodyPr>
          <a:lstStyle/>
          <a:p>
            <a:pPr>
              <a:spcBef>
                <a:spcPct val="50000"/>
              </a:spcBef>
            </a:pPr>
            <a:r>
              <a:rPr lang="fr-CA" sz="2800" dirty="0"/>
              <a:t>un </a:t>
            </a:r>
            <a:r>
              <a:rPr lang="fr-CA" sz="2800" b="1" dirty="0"/>
              <a:t>processus</a:t>
            </a:r>
            <a:r>
              <a:rPr lang="fr-CA" sz="2800" dirty="0"/>
              <a:t> par lequel les individus et les collectivités acquièrent la capacité d’exercer leur pouvoir</a:t>
            </a:r>
            <a:endParaRPr lang="fr-CA" b="1" dirty="0"/>
          </a:p>
        </p:txBody>
      </p:sp>
      <p:sp>
        <p:nvSpPr>
          <p:cNvPr id="6" name="Espace réservé du numéro de diapositive 4"/>
          <p:cNvSpPr>
            <a:spLocks noGrp="1"/>
          </p:cNvSpPr>
          <p:nvPr>
            <p:ph type="sldNum" sz="quarter" idx="12"/>
          </p:nvPr>
        </p:nvSpPr>
        <p:spPr>
          <a:xfrm>
            <a:off x="6553200" y="6356350"/>
            <a:ext cx="2133600" cy="365125"/>
          </a:xfrm>
        </p:spPr>
        <p:txBody>
          <a:bodyPr/>
          <a:lstStyle/>
          <a:p>
            <a:fld id="{A41A886A-50EC-4247-8737-97210126F5A2}" type="slidenum">
              <a:rPr lang="fr-FR">
                <a:latin typeface="+mj-lt"/>
              </a:rPr>
              <a:pPr/>
              <a:t>3</a:t>
            </a:fld>
            <a:endParaRPr lang="fr-FR" dirty="0">
              <a:latin typeface="+mj-lt"/>
            </a:endParaRPr>
          </a:p>
        </p:txBody>
      </p:sp>
      <p:sp>
        <p:nvSpPr>
          <p:cNvPr id="7" name="Espace réservé du pied de page 3"/>
          <p:cNvSpPr>
            <a:spLocks noGrp="1"/>
          </p:cNvSpPr>
          <p:nvPr>
            <p:ph type="ftr" sz="quarter" idx="11"/>
          </p:nvPr>
        </p:nvSpPr>
        <p:spPr>
          <a:xfrm>
            <a:off x="467544" y="6356350"/>
            <a:ext cx="2895600" cy="365125"/>
          </a:xfrm>
          <a:prstGeom prst="rect">
            <a:avLst/>
          </a:prstGeom>
        </p:spPr>
        <p:txBody>
          <a:bodyPr/>
          <a:lstStyle/>
          <a:p>
            <a:r>
              <a:rPr lang="fr-CA" dirty="0">
                <a:latin typeface="+mj-lt"/>
              </a:rPr>
              <a:t>© Coopérative La Clé, Victoriaville - 2013</a:t>
            </a:r>
            <a:endParaRPr lang="fr-FR" dirty="0">
              <a:latin typeface="+mj-lt"/>
            </a:endParaRPr>
          </a:p>
        </p:txBody>
      </p:sp>
      <p:sp>
        <p:nvSpPr>
          <p:cNvPr id="8" name="Rectangle 3"/>
          <p:cNvSpPr txBox="1">
            <a:spLocks noChangeArrowheads="1"/>
          </p:cNvSpPr>
          <p:nvPr/>
        </p:nvSpPr>
        <p:spPr>
          <a:xfrm>
            <a:off x="395536" y="2708920"/>
            <a:ext cx="7377112" cy="612000"/>
          </a:xfrm>
          <a:prstGeom prst="rect">
            <a:avLst/>
          </a:prstGeom>
          <a:noFill/>
        </p:spPr>
        <p:txBody>
          <a:bodyPr vert="horz" lIns="91440" tIns="45720" rIns="91440" bIns="45720" rtlCol="0">
            <a:noAutofit/>
          </a:bodyPr>
          <a:lstStyle/>
          <a:p>
            <a:pPr marL="342900" marR="0" lvl="0" indent="-342900" algn="l" defTabSz="914400" rtl="0" eaLnBrk="1" fontAlgn="auto" latinLnBrk="0" hangingPunct="1">
              <a:spcBef>
                <a:spcPct val="50000"/>
              </a:spcBef>
              <a:spcAft>
                <a:spcPts val="0"/>
              </a:spcAft>
              <a:buClrTx/>
              <a:buSzTx/>
              <a:buFont typeface="Arial" pitchFamily="34" charset="0"/>
              <a:buChar char="•"/>
              <a:tabLst/>
              <a:defRPr/>
            </a:pPr>
            <a:r>
              <a:rPr kumimoji="0" lang="fr-CA" sz="2800" b="1" i="0" u="none" strike="noStrike" kern="1200" cap="none" spc="0" normalizeH="0" baseline="0" noProof="0" dirty="0">
                <a:ln>
                  <a:noFill/>
                </a:ln>
                <a:solidFill>
                  <a:schemeClr val="tx1"/>
                </a:solidFill>
                <a:effectLst/>
                <a:uLnTx/>
                <a:uFillTx/>
                <a:latin typeface="+mn-lt"/>
                <a:ea typeface="+mn-ea"/>
                <a:cs typeface="+mn-cs"/>
              </a:rPr>
              <a:t>exercer un pouvoir</a:t>
            </a:r>
            <a:r>
              <a:rPr kumimoji="0" lang="fr-CA" sz="2800" b="0" i="0" u="none" strike="noStrike" kern="1200" cap="none" spc="0" normalizeH="0" baseline="0" noProof="0" dirty="0">
                <a:ln>
                  <a:noFill/>
                </a:ln>
                <a:solidFill>
                  <a:schemeClr val="tx1"/>
                </a:solidFill>
                <a:effectLst/>
                <a:uLnTx/>
                <a:uFillTx/>
                <a:latin typeface="+mn-lt"/>
                <a:ea typeface="+mn-ea"/>
                <a:cs typeface="+mn-cs"/>
              </a:rPr>
              <a:t>,</a:t>
            </a:r>
            <a:r>
              <a:rPr kumimoji="0" lang="fr-CA" sz="2800" b="0" i="0" u="none" strike="noStrike" kern="1200" cap="none" spc="0" normalizeH="0" noProof="0" dirty="0">
                <a:ln>
                  <a:noFill/>
                </a:ln>
                <a:solidFill>
                  <a:schemeClr val="tx1"/>
                </a:solidFill>
                <a:effectLst/>
                <a:uLnTx/>
                <a:uFillTx/>
                <a:latin typeface="+mn-lt"/>
                <a:ea typeface="+mn-ea"/>
                <a:cs typeface="+mn-cs"/>
              </a:rPr>
              <a:t> c’est avoir la capacité de :</a:t>
            </a:r>
            <a:endParaRPr kumimoji="0" lang="fr-CA"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3"/>
          <p:cNvSpPr txBox="1">
            <a:spLocks noChangeArrowheads="1"/>
          </p:cNvSpPr>
          <p:nvPr/>
        </p:nvSpPr>
        <p:spPr bwMode="auto">
          <a:xfrm>
            <a:off x="684982" y="3356992"/>
            <a:ext cx="7415212" cy="612000"/>
          </a:xfrm>
          <a:prstGeom prst="rect">
            <a:avLst/>
          </a:prstGeom>
          <a:noFill/>
          <a:ln w="9525">
            <a:noFill/>
            <a:miter lim="800000"/>
            <a:headEnd/>
            <a:tailEnd/>
          </a:ln>
        </p:spPr>
        <p:txBody>
          <a:bodyPr/>
          <a:lstStyle/>
          <a:p>
            <a:pPr marL="361950" lvl="1" indent="-285750" eaLnBrk="1" hangingPunct="1">
              <a:spcBef>
                <a:spcPct val="30000"/>
              </a:spcBef>
              <a:spcAft>
                <a:spcPts val="300"/>
              </a:spcAft>
              <a:buClr>
                <a:schemeClr val="tx1"/>
              </a:buClr>
              <a:buSzPct val="75000"/>
              <a:buFont typeface="Wingdings" pitchFamily="2" charset="2"/>
              <a:buChar char="Ø"/>
              <a:defRPr/>
            </a:pPr>
            <a:r>
              <a:rPr lang="fr-CA" sz="2800" b="1" kern="0" dirty="0">
                <a:latin typeface="+mn-lt"/>
              </a:rPr>
              <a:t>choisir</a:t>
            </a:r>
            <a:r>
              <a:rPr lang="fr-CA" sz="2800" kern="0" dirty="0">
                <a:latin typeface="+mn-lt"/>
              </a:rPr>
              <a:t> librement (présence d’une alternative), </a:t>
            </a:r>
          </a:p>
        </p:txBody>
      </p:sp>
      <p:sp>
        <p:nvSpPr>
          <p:cNvPr id="10" name="Rectangle 3"/>
          <p:cNvSpPr txBox="1">
            <a:spLocks noChangeArrowheads="1"/>
          </p:cNvSpPr>
          <p:nvPr/>
        </p:nvSpPr>
        <p:spPr bwMode="auto">
          <a:xfrm>
            <a:off x="683394" y="4003129"/>
            <a:ext cx="7416800" cy="1081087"/>
          </a:xfrm>
          <a:prstGeom prst="rect">
            <a:avLst/>
          </a:prstGeom>
          <a:noFill/>
          <a:ln w="9525">
            <a:noFill/>
            <a:miter lim="800000"/>
            <a:headEnd/>
            <a:tailEnd/>
          </a:ln>
        </p:spPr>
        <p:txBody>
          <a:bodyPr/>
          <a:lstStyle/>
          <a:p>
            <a:pPr marL="361950" lvl="1" indent="-285750" eaLnBrk="1" hangingPunct="1">
              <a:spcBef>
                <a:spcPct val="30000"/>
              </a:spcBef>
              <a:spcAft>
                <a:spcPts val="300"/>
              </a:spcAft>
              <a:buClr>
                <a:schemeClr val="tx1"/>
              </a:buClr>
              <a:buSzPct val="75000"/>
              <a:buFont typeface="Wingdings" pitchFamily="2" charset="2"/>
              <a:buChar char="Ø"/>
              <a:defRPr/>
            </a:pPr>
            <a:r>
              <a:rPr lang="fr-CA" sz="2800" kern="0" dirty="0">
                <a:latin typeface="+mn-lt"/>
              </a:rPr>
              <a:t>transformer son choix en une </a:t>
            </a:r>
            <a:r>
              <a:rPr lang="fr-CA" sz="2800" b="1" kern="0" dirty="0">
                <a:latin typeface="+mn-lt"/>
              </a:rPr>
              <a:t>décision</a:t>
            </a:r>
            <a:r>
              <a:rPr lang="fr-CA" sz="2800" kern="0" dirty="0">
                <a:latin typeface="+mn-lt"/>
              </a:rPr>
              <a:t> (capacité d’analyser et de s’engager) et</a:t>
            </a:r>
          </a:p>
        </p:txBody>
      </p:sp>
      <p:sp>
        <p:nvSpPr>
          <p:cNvPr id="11" name="Rectangle 3"/>
          <p:cNvSpPr txBox="1">
            <a:spLocks noChangeArrowheads="1"/>
          </p:cNvSpPr>
          <p:nvPr/>
        </p:nvSpPr>
        <p:spPr bwMode="auto">
          <a:xfrm>
            <a:off x="683394" y="5084216"/>
            <a:ext cx="7416800" cy="1081088"/>
          </a:xfrm>
          <a:prstGeom prst="rect">
            <a:avLst/>
          </a:prstGeom>
          <a:noFill/>
          <a:ln w="9525">
            <a:noFill/>
            <a:miter lim="800000"/>
            <a:headEnd/>
            <a:tailEnd/>
          </a:ln>
        </p:spPr>
        <p:txBody>
          <a:bodyPr/>
          <a:lstStyle/>
          <a:p>
            <a:pPr marL="361950" lvl="1" indent="-285750" eaLnBrk="1" hangingPunct="1">
              <a:spcBef>
                <a:spcPct val="30000"/>
              </a:spcBef>
              <a:spcAft>
                <a:spcPts val="300"/>
              </a:spcAft>
              <a:buClr>
                <a:schemeClr val="tx1"/>
              </a:buClr>
              <a:buSzPct val="75000"/>
              <a:buFont typeface="Wingdings" pitchFamily="2" charset="2"/>
              <a:buChar char="Ø"/>
              <a:defRPr/>
            </a:pPr>
            <a:r>
              <a:rPr lang="fr-CA" sz="2800" b="1" kern="0" dirty="0">
                <a:latin typeface="+mn-lt"/>
              </a:rPr>
              <a:t>agir</a:t>
            </a:r>
            <a:r>
              <a:rPr lang="fr-CA" sz="2800" kern="0" dirty="0">
                <a:latin typeface="+mn-lt"/>
              </a:rPr>
              <a:t> en fonction de sa décision </a:t>
            </a:r>
            <a:br>
              <a:rPr lang="fr-CA" sz="2800" kern="0" dirty="0">
                <a:latin typeface="+mn-lt"/>
              </a:rPr>
            </a:br>
            <a:r>
              <a:rPr lang="fr-CA" sz="2800" kern="0" dirty="0">
                <a:latin typeface="+mn-lt"/>
              </a:rPr>
              <a:t>(ressources + assumer les conséquences)</a:t>
            </a:r>
            <a:endParaRPr lang="fr-FR" sz="28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415055-94EF-4DDD-8DB2-06DD37CFD80E}" type="slidenum">
              <a:rPr lang="fr-CA" smtClean="0"/>
              <a:pPr/>
              <a:t>30</a:t>
            </a:fld>
            <a:endParaRPr lang="fr-CA" dirty="0"/>
          </a:p>
        </p:txBody>
      </p:sp>
      <p:sp>
        <p:nvSpPr>
          <p:cNvPr id="3" name="Espace réservé du pied de page 2"/>
          <p:cNvSpPr>
            <a:spLocks noGrp="1"/>
          </p:cNvSpPr>
          <p:nvPr>
            <p:ph type="ftr" sz="quarter" idx="11"/>
          </p:nvPr>
        </p:nvSpPr>
        <p:spPr/>
        <p:txBody>
          <a:bodyPr/>
          <a:lstStyle/>
          <a:p>
            <a:r>
              <a:rPr lang="fr-CA" dirty="0"/>
              <a:t>© Coopérative La Clé, Victoriaville - 2013</a:t>
            </a:r>
          </a:p>
        </p:txBody>
      </p:sp>
      <p:grpSp>
        <p:nvGrpSpPr>
          <p:cNvPr id="10" name="Groupe 21"/>
          <p:cNvGrpSpPr/>
          <p:nvPr/>
        </p:nvGrpSpPr>
        <p:grpSpPr>
          <a:xfrm>
            <a:off x="3059832" y="1700808"/>
            <a:ext cx="4968552" cy="4275140"/>
            <a:chOff x="2339752" y="1916832"/>
            <a:chExt cx="4968552" cy="4275140"/>
          </a:xfrm>
        </p:grpSpPr>
        <p:sp>
          <p:nvSpPr>
            <p:cNvPr id="4" name="ZoneTexte 3"/>
            <p:cNvSpPr txBox="1"/>
            <p:nvPr/>
          </p:nvSpPr>
          <p:spPr>
            <a:xfrm>
              <a:off x="2339752" y="1916832"/>
              <a:ext cx="172819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CA" dirty="0"/>
                <a:t>employeurs</a:t>
              </a:r>
            </a:p>
          </p:txBody>
        </p:sp>
        <p:sp>
          <p:nvSpPr>
            <p:cNvPr id="5" name="ZoneTexte 4"/>
            <p:cNvSpPr txBox="1"/>
            <p:nvPr/>
          </p:nvSpPr>
          <p:spPr>
            <a:xfrm>
              <a:off x="2339752" y="2692660"/>
              <a:ext cx="1908000" cy="396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CA" dirty="0"/>
                <a:t>accompagnement</a:t>
              </a:r>
            </a:p>
          </p:txBody>
        </p:sp>
        <p:sp>
          <p:nvSpPr>
            <p:cNvPr id="6" name="ZoneTexte 5"/>
            <p:cNvSpPr txBox="1"/>
            <p:nvPr/>
          </p:nvSpPr>
          <p:spPr>
            <a:xfrm>
              <a:off x="2339752" y="3468488"/>
              <a:ext cx="172819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CA" dirty="0"/>
                <a:t>services</a:t>
              </a:r>
            </a:p>
          </p:txBody>
        </p:sp>
        <p:sp>
          <p:nvSpPr>
            <p:cNvPr id="7" name="ZoneTexte 6"/>
            <p:cNvSpPr txBox="1"/>
            <p:nvPr/>
          </p:nvSpPr>
          <p:spPr>
            <a:xfrm>
              <a:off x="2339752" y="4244316"/>
              <a:ext cx="172819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CA" dirty="0"/>
                <a:t>entraide/droits</a:t>
              </a:r>
            </a:p>
          </p:txBody>
        </p:sp>
        <p:sp>
          <p:nvSpPr>
            <p:cNvPr id="8" name="ZoneTexte 7"/>
            <p:cNvSpPr txBox="1"/>
            <p:nvPr/>
          </p:nvSpPr>
          <p:spPr>
            <a:xfrm>
              <a:off x="2339752" y="5020144"/>
              <a:ext cx="172819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CA" dirty="0"/>
                <a:t>formation</a:t>
              </a:r>
            </a:p>
          </p:txBody>
        </p:sp>
        <p:sp>
          <p:nvSpPr>
            <p:cNvPr id="9" name="ZoneTexte 8"/>
            <p:cNvSpPr txBox="1"/>
            <p:nvPr/>
          </p:nvSpPr>
          <p:spPr>
            <a:xfrm>
              <a:off x="2339752" y="5795972"/>
              <a:ext cx="1908000" cy="396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CA" dirty="0"/>
                <a:t>(pré)employabilité</a:t>
              </a:r>
            </a:p>
          </p:txBody>
        </p:sp>
        <p:grpSp>
          <p:nvGrpSpPr>
            <p:cNvPr id="19" name="Groupe 11"/>
            <p:cNvGrpSpPr/>
            <p:nvPr/>
          </p:nvGrpSpPr>
          <p:grpSpPr>
            <a:xfrm>
              <a:off x="5652120" y="3573016"/>
              <a:ext cx="1656184" cy="1068217"/>
              <a:chOff x="3779912" y="3140968"/>
              <a:chExt cx="1656184" cy="1068217"/>
            </a:xfrm>
          </p:grpSpPr>
          <p:sp>
            <p:nvSpPr>
              <p:cNvPr id="11" name="Ellipse 10"/>
              <p:cNvSpPr/>
              <p:nvPr/>
            </p:nvSpPr>
            <p:spPr>
              <a:xfrm>
                <a:off x="3779912" y="3140968"/>
                <a:ext cx="165618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 name="ZoneTexte 11"/>
              <p:cNvSpPr txBox="1"/>
              <p:nvPr/>
            </p:nvSpPr>
            <p:spPr>
              <a:xfrm>
                <a:off x="4031940" y="3378188"/>
                <a:ext cx="1188000" cy="830997"/>
              </a:xfrm>
              <a:prstGeom prst="rect">
                <a:avLst/>
              </a:prstGeom>
              <a:noFill/>
            </p:spPr>
            <p:txBody>
              <a:bodyPr wrap="square" rtlCol="0">
                <a:spAutoFit/>
              </a:bodyPr>
              <a:lstStyle/>
              <a:p>
                <a:pPr algn="ctr"/>
                <a:r>
                  <a:rPr lang="fr-CA" sz="2400" b="1" dirty="0">
                    <a:solidFill>
                      <a:schemeClr val="bg1"/>
                    </a:solidFill>
                  </a:rPr>
                  <a:t>EMPLOI</a:t>
                </a:r>
                <a:endParaRPr lang="fr-CA" b="1" dirty="0">
                  <a:solidFill>
                    <a:schemeClr val="bg1"/>
                  </a:solidFill>
                </a:endParaRPr>
              </a:p>
            </p:txBody>
          </p:sp>
        </p:grpSp>
        <p:cxnSp>
          <p:nvCxnSpPr>
            <p:cNvPr id="13" name="Connecteur droit avec flèche 12"/>
            <p:cNvCxnSpPr>
              <a:stCxn id="4" idx="3"/>
            </p:cNvCxnSpPr>
            <p:nvPr/>
          </p:nvCxnSpPr>
          <p:spPr>
            <a:xfrm>
              <a:off x="4067944" y="2101498"/>
              <a:ext cx="1656184" cy="1615534"/>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5" idx="3"/>
            </p:cNvCxnSpPr>
            <p:nvPr/>
          </p:nvCxnSpPr>
          <p:spPr>
            <a:xfrm>
              <a:off x="4247752" y="2890660"/>
              <a:ext cx="1332360" cy="970388"/>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6" idx="3"/>
            </p:cNvCxnSpPr>
            <p:nvPr/>
          </p:nvCxnSpPr>
          <p:spPr>
            <a:xfrm>
              <a:off x="4067944" y="3653154"/>
              <a:ext cx="1440160" cy="35191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7" idx="3"/>
            </p:cNvCxnSpPr>
            <p:nvPr/>
          </p:nvCxnSpPr>
          <p:spPr>
            <a:xfrm flipV="1">
              <a:off x="4067944" y="4149080"/>
              <a:ext cx="1440160" cy="279902"/>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9" idx="3"/>
            </p:cNvCxnSpPr>
            <p:nvPr/>
          </p:nvCxnSpPr>
          <p:spPr>
            <a:xfrm flipV="1">
              <a:off x="4247752" y="4365104"/>
              <a:ext cx="1476376" cy="1628868"/>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8" idx="3"/>
            </p:cNvCxnSpPr>
            <p:nvPr/>
          </p:nvCxnSpPr>
          <p:spPr>
            <a:xfrm flipV="1">
              <a:off x="4067944" y="4293096"/>
              <a:ext cx="1512168" cy="911714"/>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grpSp>
      <p:sp>
        <p:nvSpPr>
          <p:cNvPr id="20" name="Rectangle 2"/>
          <p:cNvSpPr txBox="1">
            <a:spLocks noChangeArrowheads="1"/>
          </p:cNvSpPr>
          <p:nvPr/>
        </p:nvSpPr>
        <p:spPr>
          <a:xfrm>
            <a:off x="467544" y="260648"/>
            <a:ext cx="8280000" cy="1080000"/>
          </a:xfrm>
          <a:prstGeom prst="rect">
            <a:avLst/>
          </a:prstGeom>
          <a:noFill/>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u="none" strike="noStrike" kern="1200" cap="none" spc="0" normalizeH="0" baseline="0" noProof="0" dirty="0">
                <a:ln>
                  <a:noFill/>
                </a:ln>
                <a:solidFill>
                  <a:schemeClr val="tx1"/>
                </a:solidFill>
                <a:effectLst/>
                <a:uLnTx/>
                <a:uFillTx/>
                <a:latin typeface="+mj-lt"/>
                <a:ea typeface="+mj-ea"/>
                <a:cs typeface="+mj-cs"/>
              </a:rPr>
              <a:t>LE PARCOURS VERS L’EMPLOI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u="none" strike="noStrike" kern="1200" cap="none" spc="0" normalizeH="0" baseline="0" noProof="0" dirty="0">
                <a:ln>
                  <a:noFill/>
                </a:ln>
                <a:solidFill>
                  <a:schemeClr val="tx1"/>
                </a:solidFill>
                <a:effectLst/>
                <a:uLnTx/>
                <a:uFillTx/>
                <a:latin typeface="+mj-lt"/>
                <a:ea typeface="+mj-ea"/>
                <a:cs typeface="+mj-cs"/>
              </a:rPr>
              <a:t>UNE</a:t>
            </a:r>
            <a:r>
              <a:rPr kumimoji="0" lang="fr-FR" sz="3600" b="1" u="none" strike="noStrike" kern="1200" cap="none" spc="0" normalizeH="0" noProof="0" dirty="0">
                <a:ln>
                  <a:noFill/>
                </a:ln>
                <a:solidFill>
                  <a:schemeClr val="tx1"/>
                </a:solidFill>
                <a:effectLst/>
                <a:uLnTx/>
                <a:uFillTx/>
                <a:latin typeface="+mj-lt"/>
                <a:ea typeface="+mj-ea"/>
                <a:cs typeface="+mj-cs"/>
              </a:rPr>
              <a:t> RESPONSABILITÉ PARTAGÉE</a:t>
            </a:r>
            <a:endParaRPr kumimoji="0" lang="fr-FR" sz="3600" b="0" u="none" strike="noStrike" kern="1200" cap="none" spc="0" normalizeH="0" baseline="0" noProof="0" dirty="0">
              <a:ln>
                <a:noFill/>
              </a:ln>
              <a:solidFill>
                <a:schemeClr val="tx1"/>
              </a:solidFill>
              <a:effectLst/>
              <a:uLnTx/>
              <a:uFillTx/>
              <a:latin typeface="+mj-lt"/>
              <a:ea typeface="+mj-ea"/>
              <a:cs typeface="+mj-cs"/>
            </a:endParaRPr>
          </a:p>
        </p:txBody>
      </p:sp>
      <p:sp>
        <p:nvSpPr>
          <p:cNvPr id="21" name="Accolade ouvrante 20"/>
          <p:cNvSpPr/>
          <p:nvPr/>
        </p:nvSpPr>
        <p:spPr>
          <a:xfrm>
            <a:off x="2411760" y="1556792"/>
            <a:ext cx="720080" cy="4536504"/>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22" name="ZoneTexte 21"/>
          <p:cNvSpPr txBox="1"/>
          <p:nvPr/>
        </p:nvSpPr>
        <p:spPr>
          <a:xfrm>
            <a:off x="755576" y="3553852"/>
            <a:ext cx="1546001" cy="523220"/>
          </a:xfrm>
          <a:prstGeom prst="rect">
            <a:avLst/>
          </a:prstGeom>
          <a:noFill/>
        </p:spPr>
        <p:txBody>
          <a:bodyPr wrap="none" rtlCol="0">
            <a:spAutoFit/>
          </a:bodyPr>
          <a:lstStyle/>
          <a:p>
            <a:r>
              <a:rPr lang="fr-CA" sz="2800" b="1" cap="all" dirty="0"/>
              <a:t>acteurs</a:t>
            </a:r>
          </a:p>
        </p:txBody>
      </p:sp>
      <p:sp>
        <p:nvSpPr>
          <p:cNvPr id="23" name="Oval 5"/>
          <p:cNvSpPr>
            <a:spLocks noChangeArrowheads="1"/>
          </p:cNvSpPr>
          <p:nvPr/>
        </p:nvSpPr>
        <p:spPr bwMode="auto">
          <a:xfrm>
            <a:off x="2627784" y="1574864"/>
            <a:ext cx="2520000" cy="630000"/>
          </a:xfrm>
          <a:prstGeom prst="ellipse">
            <a:avLst/>
          </a:prstGeom>
          <a:noFill/>
          <a:ln w="63500">
            <a:solidFill>
              <a:srgbClr val="FF0000"/>
            </a:solidFill>
            <a:round/>
            <a:headEnd/>
            <a:tailEnd/>
          </a:ln>
        </p:spPr>
        <p:txBody>
          <a:bodyPr wrap="none" anchor="ctr"/>
          <a:lstStyle/>
          <a:p>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prstGeom prst="rect">
            <a:avLst/>
          </a:prstGeom>
        </p:spPr>
        <p:txBody>
          <a:bodyPr/>
          <a:lstStyle/>
          <a:p>
            <a:r>
              <a:rPr lang="fr-CA" dirty="0">
                <a:latin typeface="+mj-lt"/>
              </a:rPr>
              <a:t>© Coopérative La Clé, Victoriaville - 2013</a:t>
            </a:r>
            <a:endParaRPr lang="fr-FR" dirty="0">
              <a:latin typeface="+mj-lt"/>
            </a:endParaRPr>
          </a:p>
        </p:txBody>
      </p:sp>
      <p:sp>
        <p:nvSpPr>
          <p:cNvPr id="233474" name="Rectangle 2"/>
          <p:cNvSpPr>
            <a:spLocks noGrp="1" noChangeArrowheads="1"/>
          </p:cNvSpPr>
          <p:nvPr>
            <p:ph type="title" idx="4294967295"/>
          </p:nvPr>
        </p:nvSpPr>
        <p:spPr>
          <a:xfrm>
            <a:off x="468464" y="404813"/>
            <a:ext cx="8280000" cy="685800"/>
          </a:xfrm>
          <a:noFill/>
        </p:spPr>
        <p:txBody>
          <a:bodyPr>
            <a:normAutofit/>
          </a:bodyPr>
          <a:lstStyle/>
          <a:p>
            <a:r>
              <a:rPr lang="fr-CA" sz="3600" b="1" dirty="0">
                <a:latin typeface="Calibri" pitchFamily="34" charset="0"/>
              </a:rPr>
              <a:t>ABSENCE D’ACTEURS CLÉS</a:t>
            </a:r>
          </a:p>
        </p:txBody>
      </p:sp>
      <p:sp>
        <p:nvSpPr>
          <p:cNvPr id="7" name="Rectangle 3"/>
          <p:cNvSpPr txBox="1">
            <a:spLocks noChangeArrowheads="1"/>
          </p:cNvSpPr>
          <p:nvPr/>
        </p:nvSpPr>
        <p:spPr>
          <a:xfrm>
            <a:off x="342000" y="1340768"/>
            <a:ext cx="8460000" cy="4932000"/>
          </a:xfrm>
          <a:prstGeom prst="rect">
            <a:avLst/>
          </a:prstGeom>
        </p:spPr>
        <p:txBody>
          <a:bodyPr vert="horz" lIns="91440" tIns="45720" rIns="91440" bIns="45720" rtlCol="0">
            <a:noAutofit/>
          </a:bodyPr>
          <a:lstStyle/>
          <a:p>
            <a:pPr marL="342900" lvl="0" indent="-342900">
              <a:spcBef>
                <a:spcPts val="900"/>
              </a:spcBef>
              <a:buFont typeface="Arial" pitchFamily="34" charset="0"/>
              <a:buChar char="•"/>
              <a:defRPr/>
            </a:pPr>
            <a:r>
              <a:rPr lang="fr-CA" sz="2800" dirty="0"/>
              <a:t>La participation des employeurs à l’élaboration, la mise en route et l’évaluation des actions est inexistante.</a:t>
            </a:r>
          </a:p>
          <a:p>
            <a:pPr marL="342900" lvl="0" indent="-342900">
              <a:spcBef>
                <a:spcPts val="900"/>
              </a:spcBef>
              <a:buFont typeface="Arial" pitchFamily="34" charset="0"/>
              <a:buChar char="•"/>
              <a:defRPr/>
            </a:pPr>
            <a:r>
              <a:rPr lang="fr-CA" sz="2800" dirty="0"/>
              <a:t>Le rôle que doit jouer le secteur privé dans ces actions ne fait pas consensus.</a:t>
            </a:r>
          </a:p>
          <a:p>
            <a:pPr marL="800100" lvl="1" indent="-342900">
              <a:spcBef>
                <a:spcPts val="900"/>
              </a:spcBef>
              <a:buFont typeface="Courier New" pitchFamily="49" charset="0"/>
              <a:buChar char="o"/>
              <a:defRPr/>
            </a:pPr>
            <a:r>
              <a:rPr lang="fr-CA" sz="2800" dirty="0"/>
              <a:t>Pourtant, la création d’emplois de qualité s’avère un enjeu capital.</a:t>
            </a:r>
          </a:p>
          <a:p>
            <a:pPr marL="800100" lvl="1" indent="-342900">
              <a:spcBef>
                <a:spcPts val="900"/>
              </a:spcBef>
              <a:buFont typeface="Courier New" pitchFamily="49" charset="0"/>
              <a:buChar char="o"/>
              <a:defRPr/>
            </a:pPr>
            <a:r>
              <a:rPr lang="fr-CA" sz="2800" dirty="0"/>
              <a:t>Les employeurs doivent être conscients des aléas avec lesquels les personnes appauvries doivent composer dans leur cheminement pour accéder aux emplois.</a:t>
            </a: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31</a:t>
            </a:fld>
            <a:endParaRPr lang="fr-CA" dirty="0"/>
          </a:p>
        </p:txBody>
      </p:sp>
      <p:sp>
        <p:nvSpPr>
          <p:cNvPr id="8" name="Oval 5"/>
          <p:cNvSpPr>
            <a:spLocks noChangeArrowheads="1"/>
          </p:cNvSpPr>
          <p:nvPr/>
        </p:nvSpPr>
        <p:spPr bwMode="auto">
          <a:xfrm>
            <a:off x="5796416" y="1718880"/>
            <a:ext cx="2520000" cy="630000"/>
          </a:xfrm>
          <a:prstGeom prst="ellipse">
            <a:avLst/>
          </a:prstGeom>
          <a:noFill/>
          <a:ln w="63500">
            <a:solidFill>
              <a:srgbClr val="FF0000"/>
            </a:solidFill>
            <a:round/>
            <a:headEnd/>
            <a:tailEnd/>
          </a:ln>
        </p:spPr>
        <p:txBody>
          <a:bodyPr wrap="none" anchor="ctr"/>
          <a:lstStyle/>
          <a:p>
            <a:endParaRPr lang="fr-CA" dirty="0"/>
          </a:p>
        </p:txBody>
      </p:sp>
      <p:sp>
        <p:nvSpPr>
          <p:cNvPr id="9" name="Oval 5"/>
          <p:cNvSpPr>
            <a:spLocks noChangeArrowheads="1"/>
          </p:cNvSpPr>
          <p:nvPr/>
        </p:nvSpPr>
        <p:spPr bwMode="auto">
          <a:xfrm>
            <a:off x="1547944" y="2726992"/>
            <a:ext cx="2520000" cy="630000"/>
          </a:xfrm>
          <a:prstGeom prst="ellipse">
            <a:avLst/>
          </a:prstGeom>
          <a:noFill/>
          <a:ln w="63500">
            <a:solidFill>
              <a:srgbClr val="FF0000"/>
            </a:solidFill>
            <a:round/>
            <a:headEnd/>
            <a:tailEnd/>
          </a:ln>
        </p:spPr>
        <p:txBody>
          <a:bodyPr wrap="none" anchor="ctr"/>
          <a:lstStyle/>
          <a:p>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prstGeom prst="rect">
            <a:avLst/>
          </a:prstGeom>
        </p:spPr>
        <p:txBody>
          <a:bodyPr/>
          <a:lstStyle/>
          <a:p>
            <a:r>
              <a:rPr lang="fr-CA" dirty="0">
                <a:latin typeface="+mj-lt"/>
              </a:rPr>
              <a:t>© Coopérative La Clé, Victoriaville - 2013</a:t>
            </a:r>
            <a:endParaRPr lang="fr-FR" dirty="0">
              <a:latin typeface="+mj-lt"/>
            </a:endParaRPr>
          </a:p>
        </p:txBody>
      </p:sp>
      <p:sp>
        <p:nvSpPr>
          <p:cNvPr id="233474" name="Rectangle 2"/>
          <p:cNvSpPr>
            <a:spLocks noGrp="1" noChangeArrowheads="1"/>
          </p:cNvSpPr>
          <p:nvPr>
            <p:ph type="title" idx="4294967295"/>
          </p:nvPr>
        </p:nvSpPr>
        <p:spPr>
          <a:xfrm>
            <a:off x="467544" y="404813"/>
            <a:ext cx="8316000" cy="1080000"/>
          </a:xfrm>
          <a:noFill/>
        </p:spPr>
        <p:txBody>
          <a:bodyPr>
            <a:noAutofit/>
          </a:bodyPr>
          <a:lstStyle/>
          <a:p>
            <a:r>
              <a:rPr lang="en-CA" sz="3600" b="1" dirty="0">
                <a:latin typeface="Calibri" pitchFamily="34" charset="0"/>
              </a:rPr>
              <a:t>SOLUTION : UNE MOBILISATION </a:t>
            </a:r>
            <a:br>
              <a:rPr lang="en-CA" sz="3600" b="1" dirty="0">
                <a:latin typeface="Calibri" pitchFamily="34" charset="0"/>
              </a:rPr>
            </a:br>
            <a:r>
              <a:rPr lang="en-CA" sz="3600" b="1" dirty="0">
                <a:latin typeface="Calibri" pitchFamily="34" charset="0"/>
              </a:rPr>
              <a:t> LOCALE ET INTÉGRÉE</a:t>
            </a:r>
          </a:p>
        </p:txBody>
      </p:sp>
      <p:sp>
        <p:nvSpPr>
          <p:cNvPr id="7" name="Rectangle 3"/>
          <p:cNvSpPr txBox="1">
            <a:spLocks noChangeArrowheads="1"/>
          </p:cNvSpPr>
          <p:nvPr/>
        </p:nvSpPr>
        <p:spPr>
          <a:xfrm>
            <a:off x="611560" y="1412776"/>
            <a:ext cx="7920000" cy="4788000"/>
          </a:xfrm>
          <a:prstGeom prst="rect">
            <a:avLst/>
          </a:prstGeom>
        </p:spPr>
        <p:txBody>
          <a:bodyPr vert="horz" lIns="91440" tIns="45720" rIns="91440" bIns="45720" rtlCol="0">
            <a:noAutofit/>
          </a:bodyPr>
          <a:lstStyle/>
          <a:p>
            <a:pPr marL="342900" lvl="0" indent="-342900">
              <a:spcBef>
                <a:spcPts val="1200"/>
              </a:spcBef>
              <a:buFont typeface="Arial" pitchFamily="34" charset="0"/>
              <a:buChar char="•"/>
              <a:defRPr/>
            </a:pPr>
            <a:endParaRPr lang="fr-CA" sz="2400" dirty="0">
              <a:sym typeface="Symbol"/>
            </a:endParaRPr>
          </a:p>
        </p:txBody>
      </p:sp>
      <p:sp>
        <p:nvSpPr>
          <p:cNvPr id="6" name="Rectangle 3"/>
          <p:cNvSpPr txBox="1">
            <a:spLocks noChangeArrowheads="1"/>
          </p:cNvSpPr>
          <p:nvPr/>
        </p:nvSpPr>
        <p:spPr>
          <a:xfrm>
            <a:off x="467544" y="1700808"/>
            <a:ext cx="8280000" cy="4788000"/>
          </a:xfrm>
          <a:prstGeom prst="rect">
            <a:avLst/>
          </a:prstGeom>
        </p:spPr>
        <p:txBody>
          <a:bodyPr vert="horz" lIns="91440" tIns="45720" rIns="91440" bIns="45720" rtlCol="0">
            <a:noAutofit/>
          </a:bodyPr>
          <a:lstStyle/>
          <a:p>
            <a:pPr marL="342900" lvl="0" indent="-342900">
              <a:spcBef>
                <a:spcPts val="600"/>
              </a:spcBef>
              <a:defRPr/>
            </a:pPr>
            <a:r>
              <a:rPr lang="fr-CA" sz="2800" b="1" dirty="0">
                <a:sym typeface="Symbol"/>
              </a:rPr>
              <a:t>La mobilisation : </a:t>
            </a:r>
          </a:p>
          <a:p>
            <a:pPr marL="342900" lvl="0" indent="-342900">
              <a:buFont typeface="Arial" pitchFamily="34" charset="0"/>
              <a:buChar char="•"/>
              <a:defRPr/>
            </a:pPr>
            <a:r>
              <a:rPr lang="fr-CA" sz="2800" dirty="0"/>
              <a:t>processus dynamique de passage à l’action pour changer une situation (voir diapositive suivante)</a:t>
            </a:r>
          </a:p>
          <a:p>
            <a:pPr marL="342900" lvl="0" indent="-342900">
              <a:spcBef>
                <a:spcPts val="1800"/>
              </a:spcBef>
              <a:defRPr/>
            </a:pPr>
            <a:r>
              <a:rPr lang="fr-CA" sz="2800" dirty="0">
                <a:sym typeface="Symbol"/>
              </a:rPr>
              <a:t>Dans la MRC d’Arthabaska :</a:t>
            </a:r>
          </a:p>
          <a:p>
            <a:pPr marL="342900" lvl="0" indent="-342900">
              <a:spcBef>
                <a:spcPts val="900"/>
              </a:spcBef>
              <a:buFont typeface="Arial" pitchFamily="34" charset="0"/>
              <a:buChar char="•"/>
              <a:defRPr/>
            </a:pPr>
            <a:r>
              <a:rPr lang="fr-CA" sz="2800" u="sng" dirty="0">
                <a:sym typeface="Symbol"/>
              </a:rPr>
              <a:t>changement souhaité</a:t>
            </a:r>
            <a:r>
              <a:rPr lang="fr-CA" sz="2800" dirty="0">
                <a:sym typeface="Symbol"/>
              </a:rPr>
              <a:t> : autonomie économique et sociale des personnes appauvries</a:t>
            </a:r>
          </a:p>
          <a:p>
            <a:pPr marL="342900" lvl="0" indent="-342900">
              <a:spcBef>
                <a:spcPts val="900"/>
              </a:spcBef>
              <a:buFont typeface="Arial" pitchFamily="34" charset="0"/>
              <a:buChar char="•"/>
              <a:defRPr/>
            </a:pPr>
            <a:r>
              <a:rPr lang="fr-CA" sz="2800" u="sng" dirty="0">
                <a:sym typeface="Symbol"/>
              </a:rPr>
              <a:t>action collective</a:t>
            </a:r>
            <a:r>
              <a:rPr lang="fr-CA" sz="2800" dirty="0">
                <a:sym typeface="Symbol"/>
              </a:rPr>
              <a:t> : stratégie globale et intégrée de lutte contre la pauvreté (ajustement/réajustement)</a:t>
            </a:r>
          </a:p>
          <a:p>
            <a:pPr marL="342900" lvl="0" indent="-342900">
              <a:spcBef>
                <a:spcPts val="900"/>
              </a:spcBef>
              <a:buFont typeface="Arial" pitchFamily="34" charset="0"/>
              <a:buChar char="•"/>
              <a:defRPr/>
            </a:pPr>
            <a:r>
              <a:rPr lang="fr-CA" sz="2800" u="sng" dirty="0">
                <a:sym typeface="Symbol"/>
              </a:rPr>
              <a:t>acteur collectif</a:t>
            </a:r>
            <a:r>
              <a:rPr lang="fr-CA" sz="2800" dirty="0">
                <a:sym typeface="Symbol"/>
              </a:rPr>
              <a:t> : comité de stratégie</a:t>
            </a:r>
          </a:p>
        </p:txBody>
      </p:sp>
      <p:sp>
        <p:nvSpPr>
          <p:cNvPr id="8" name="Espace réservé du numéro de diapositive 7"/>
          <p:cNvSpPr>
            <a:spLocks noGrp="1"/>
          </p:cNvSpPr>
          <p:nvPr>
            <p:ph type="sldNum" sz="quarter" idx="12"/>
          </p:nvPr>
        </p:nvSpPr>
        <p:spPr/>
        <p:txBody>
          <a:bodyPr/>
          <a:lstStyle/>
          <a:p>
            <a:fld id="{16415055-94EF-4DDD-8DB2-06DD37CFD80E}" type="slidenum">
              <a:rPr lang="fr-CA" smtClean="0"/>
              <a:pPr/>
              <a:t>32</a:t>
            </a:fld>
            <a:endParaRPr lang="fr-C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CA" dirty="0"/>
              <a:t>© Coopérative La Clé, Victoriaville - 2013</a:t>
            </a:r>
          </a:p>
        </p:txBody>
      </p:sp>
      <p:sp>
        <p:nvSpPr>
          <p:cNvPr id="5" name="Ellipse 4"/>
          <p:cNvSpPr/>
          <p:nvPr/>
        </p:nvSpPr>
        <p:spPr bwMode="auto">
          <a:xfrm>
            <a:off x="1819597" y="945344"/>
            <a:ext cx="6120000" cy="5502501"/>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hangingPunct="0">
              <a:defRPr/>
            </a:pPr>
            <a:endParaRPr lang="fr-CA" dirty="0"/>
          </a:p>
        </p:txBody>
      </p:sp>
      <p:graphicFrame>
        <p:nvGraphicFramePr>
          <p:cNvPr id="6" name="Diagramme 5"/>
          <p:cNvGraphicFramePr/>
          <p:nvPr/>
        </p:nvGraphicFramePr>
        <p:xfrm>
          <a:off x="821184" y="1332844"/>
          <a:ext cx="8215312" cy="519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a:spLocks noChangeArrowheads="1"/>
          </p:cNvSpPr>
          <p:nvPr/>
        </p:nvSpPr>
        <p:spPr bwMode="auto">
          <a:xfrm>
            <a:off x="3636160" y="3140968"/>
            <a:ext cx="2376000" cy="954107"/>
          </a:xfrm>
          <a:prstGeom prst="rect">
            <a:avLst/>
          </a:prstGeom>
          <a:noFill/>
          <a:ln w="9525">
            <a:noFill/>
            <a:miter lim="800000"/>
            <a:headEnd/>
            <a:tailEnd/>
          </a:ln>
        </p:spPr>
        <p:txBody>
          <a:bodyPr>
            <a:spAutoFit/>
          </a:bodyPr>
          <a:lstStyle/>
          <a:p>
            <a:pPr algn="ctr" eaLnBrk="0" hangingPunct="0">
              <a:defRPr/>
            </a:pPr>
            <a:r>
              <a:rPr lang="fr-CA" sz="2800" b="1" cap="all" dirty="0"/>
              <a:t>MOBILISATION CONTINUE</a:t>
            </a:r>
          </a:p>
        </p:txBody>
      </p:sp>
      <p:sp>
        <p:nvSpPr>
          <p:cNvPr id="8" name="ZoneTexte 7"/>
          <p:cNvSpPr txBox="1"/>
          <p:nvPr/>
        </p:nvSpPr>
        <p:spPr bwMode="auto">
          <a:xfrm>
            <a:off x="323528" y="1556872"/>
            <a:ext cx="2016000" cy="720000"/>
          </a:xfrm>
          <a:prstGeom prst="rect">
            <a:avLst/>
          </a:prstGeom>
        </p:spPr>
        <p:style>
          <a:lnRef idx="0">
            <a:schemeClr val="accent1"/>
          </a:lnRef>
          <a:fillRef idx="3">
            <a:schemeClr val="accent1"/>
          </a:fillRef>
          <a:effectRef idx="3">
            <a:schemeClr val="accent1"/>
          </a:effectRef>
          <a:fontRef idx="minor">
            <a:schemeClr val="lt1"/>
          </a:fontRef>
        </p:style>
        <p:txBody>
          <a:bodyPr anchor="ctr">
            <a:spAutoFit/>
          </a:bodyPr>
          <a:lstStyle/>
          <a:p>
            <a:pPr eaLnBrk="0" hangingPunct="0">
              <a:defRPr/>
            </a:pPr>
            <a:r>
              <a:rPr lang="fr-CA" dirty="0"/>
              <a:t>Déclenchement :</a:t>
            </a:r>
            <a:br>
              <a:rPr lang="fr-CA" dirty="0"/>
            </a:br>
            <a:r>
              <a:rPr lang="fr-CA" dirty="0"/>
              <a:t>comité de stratégie</a:t>
            </a:r>
          </a:p>
        </p:txBody>
      </p:sp>
      <p:sp>
        <p:nvSpPr>
          <p:cNvPr id="9" name="Flèche droite 8"/>
          <p:cNvSpPr/>
          <p:nvPr/>
        </p:nvSpPr>
        <p:spPr bwMode="auto">
          <a:xfrm>
            <a:off x="2339752" y="1754316"/>
            <a:ext cx="684000" cy="306612"/>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CA" dirty="0"/>
          </a:p>
        </p:txBody>
      </p:sp>
      <p:sp>
        <p:nvSpPr>
          <p:cNvPr id="10" name="Rectangle 2"/>
          <p:cNvSpPr txBox="1">
            <a:spLocks noChangeArrowheads="1"/>
          </p:cNvSpPr>
          <p:nvPr/>
        </p:nvSpPr>
        <p:spPr>
          <a:xfrm>
            <a:off x="683568" y="188640"/>
            <a:ext cx="7772400" cy="685800"/>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a:ln>
                  <a:noFill/>
                </a:ln>
                <a:solidFill>
                  <a:schemeClr val="tx1"/>
                </a:solidFill>
                <a:effectLst/>
                <a:uLnTx/>
                <a:uFillTx/>
                <a:latin typeface="Calibri" pitchFamily="34" charset="0"/>
                <a:ea typeface="+mj-ea"/>
                <a:cs typeface="+mj-cs"/>
              </a:rPr>
              <a:t>LE CYCLE DE LA MOBILISATION </a:t>
            </a:r>
          </a:p>
        </p:txBody>
      </p:sp>
      <p:sp>
        <p:nvSpPr>
          <p:cNvPr id="12" name="Rectangle avec flèche vers le haut 11"/>
          <p:cNvSpPr/>
          <p:nvPr/>
        </p:nvSpPr>
        <p:spPr>
          <a:xfrm>
            <a:off x="348184" y="2302133"/>
            <a:ext cx="1224136" cy="1152128"/>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3" name="Rectangle 12"/>
          <p:cNvSpPr/>
          <p:nvPr/>
        </p:nvSpPr>
        <p:spPr>
          <a:xfrm>
            <a:off x="348184" y="2735922"/>
            <a:ext cx="1224000" cy="646331"/>
          </a:xfrm>
          <a:prstGeom prst="rect">
            <a:avLst/>
          </a:prstGeom>
        </p:spPr>
        <p:txBody>
          <a:bodyPr wrap="none">
            <a:spAutoFit/>
          </a:bodyPr>
          <a:lstStyle/>
          <a:p>
            <a:pPr algn="ctr"/>
            <a:r>
              <a:rPr lang="fr-CA" b="1" dirty="0"/>
              <a:t>noyau </a:t>
            </a:r>
          </a:p>
          <a:p>
            <a:pPr algn="ctr"/>
            <a:r>
              <a:rPr lang="fr-CA" b="1" dirty="0"/>
              <a:t>instigateur</a:t>
            </a:r>
          </a:p>
        </p:txBody>
      </p:sp>
      <p:sp>
        <p:nvSpPr>
          <p:cNvPr id="14" name="ZoneTexte 13"/>
          <p:cNvSpPr txBox="1"/>
          <p:nvPr/>
        </p:nvSpPr>
        <p:spPr>
          <a:xfrm>
            <a:off x="344969" y="5013176"/>
            <a:ext cx="1634743" cy="1200329"/>
          </a:xfrm>
          <a:prstGeom prst="rect">
            <a:avLst/>
          </a:prstGeom>
          <a:noFill/>
        </p:spPr>
        <p:txBody>
          <a:bodyPr wrap="none" rtlCol="0">
            <a:spAutoFit/>
          </a:bodyPr>
          <a:lstStyle/>
          <a:p>
            <a:pPr algn="ctr"/>
            <a:r>
              <a:rPr lang="fr-CA" sz="2400" b="1" dirty="0"/>
              <a:t>Validation :</a:t>
            </a:r>
            <a:br>
              <a:rPr lang="fr-CA" sz="2400" b="1" dirty="0"/>
            </a:br>
            <a:r>
              <a:rPr lang="fr-CA" sz="2400" b="1" dirty="0"/>
              <a:t>assemblée</a:t>
            </a:r>
            <a:br>
              <a:rPr lang="fr-CA" sz="2400" b="1" dirty="0"/>
            </a:br>
            <a:r>
              <a:rPr lang="fr-CA" sz="2400" b="1" dirty="0"/>
              <a:t>des acteurs</a:t>
            </a:r>
          </a:p>
        </p:txBody>
      </p:sp>
      <p:sp>
        <p:nvSpPr>
          <p:cNvPr id="15" name="Ellipse 14"/>
          <p:cNvSpPr/>
          <p:nvPr/>
        </p:nvSpPr>
        <p:spPr>
          <a:xfrm>
            <a:off x="2951960" y="1340768"/>
            <a:ext cx="1260000" cy="12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6" name="Ellipse 15"/>
          <p:cNvSpPr/>
          <p:nvPr/>
        </p:nvSpPr>
        <p:spPr>
          <a:xfrm>
            <a:off x="5256216" y="1340768"/>
            <a:ext cx="2160000" cy="144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Ellipse 16"/>
          <p:cNvSpPr/>
          <p:nvPr/>
        </p:nvSpPr>
        <p:spPr>
          <a:xfrm>
            <a:off x="5940152" y="3717032"/>
            <a:ext cx="1908000" cy="12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Espace réservé du numéro de diapositive 17"/>
          <p:cNvSpPr>
            <a:spLocks noGrp="1"/>
          </p:cNvSpPr>
          <p:nvPr>
            <p:ph type="sldNum" sz="quarter" idx="12"/>
          </p:nvPr>
        </p:nvSpPr>
        <p:spPr/>
        <p:txBody>
          <a:bodyPr/>
          <a:lstStyle/>
          <a:p>
            <a:fld id="{16415055-94EF-4DDD-8DB2-06DD37CFD80E}" type="slidenum">
              <a:rPr lang="fr-CA" smtClean="0"/>
              <a:pPr/>
              <a:t>33</a:t>
            </a:fld>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p:bldP spid="14" grpId="0"/>
      <p:bldP spid="15" grpId="0" animBg="1"/>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415055-94EF-4DDD-8DB2-06DD37CFD80E}" type="slidenum">
              <a:rPr lang="fr-CA" smtClean="0"/>
              <a:pPr/>
              <a:t>34</a:t>
            </a:fld>
            <a:endParaRPr lang="fr-CA" dirty="0"/>
          </a:p>
        </p:txBody>
      </p:sp>
      <p:sp>
        <p:nvSpPr>
          <p:cNvPr id="3" name="Espace réservé du pied de page 2"/>
          <p:cNvSpPr>
            <a:spLocks noGrp="1"/>
          </p:cNvSpPr>
          <p:nvPr>
            <p:ph type="ftr" sz="quarter" idx="11"/>
          </p:nvPr>
        </p:nvSpPr>
        <p:spPr/>
        <p:txBody>
          <a:bodyPr/>
          <a:lstStyle/>
          <a:p>
            <a:r>
              <a:rPr lang="fr-CA" dirty="0"/>
              <a:t>© Coopérative La Clé, Victoriaville - 2013</a:t>
            </a:r>
          </a:p>
        </p:txBody>
      </p:sp>
      <p:pic>
        <p:nvPicPr>
          <p:cNvPr id="337922" name="Image 1"/>
          <p:cNvPicPr>
            <a:picLocks noChangeAspect="1" noChangeArrowheads="1"/>
          </p:cNvPicPr>
          <p:nvPr/>
        </p:nvPicPr>
        <p:blipFill>
          <a:blip r:embed="rId2" cstate="print"/>
          <a:srcRect l="33333" t="32001" r="16667" b="10667"/>
          <a:stretch>
            <a:fillRect/>
          </a:stretch>
        </p:blipFill>
        <p:spPr bwMode="auto">
          <a:xfrm>
            <a:off x="71437" y="0"/>
            <a:ext cx="9001127" cy="6480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415055-94EF-4DDD-8DB2-06DD37CFD80E}" type="slidenum">
              <a:rPr lang="fr-CA" smtClean="0"/>
              <a:pPr/>
              <a:t>35</a:t>
            </a:fld>
            <a:endParaRPr lang="fr-CA" dirty="0"/>
          </a:p>
        </p:txBody>
      </p:sp>
      <p:sp>
        <p:nvSpPr>
          <p:cNvPr id="3" name="Espace réservé du pied de page 2"/>
          <p:cNvSpPr>
            <a:spLocks noGrp="1"/>
          </p:cNvSpPr>
          <p:nvPr>
            <p:ph type="ftr" sz="quarter" idx="11"/>
          </p:nvPr>
        </p:nvSpPr>
        <p:spPr/>
        <p:txBody>
          <a:bodyPr/>
          <a:lstStyle/>
          <a:p>
            <a:r>
              <a:rPr lang="fr-CA" dirty="0"/>
              <a:t>© Coopérative La Clé, Victoriaville - 2013</a:t>
            </a:r>
          </a:p>
        </p:txBody>
      </p:sp>
      <p:pic>
        <p:nvPicPr>
          <p:cNvPr id="1026" name="Picture 2"/>
          <p:cNvPicPr>
            <a:picLocks noChangeAspect="1" noChangeArrowheads="1"/>
          </p:cNvPicPr>
          <p:nvPr/>
        </p:nvPicPr>
        <p:blipFill>
          <a:blip r:embed="rId2" cstate="print"/>
          <a:srcRect b="-647"/>
          <a:stretch>
            <a:fillRect/>
          </a:stretch>
        </p:blipFill>
        <p:spPr bwMode="auto">
          <a:xfrm>
            <a:off x="525738" y="873264"/>
            <a:ext cx="8082030" cy="4932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415055-94EF-4DDD-8DB2-06DD37CFD80E}" type="slidenum">
              <a:rPr lang="fr-CA" smtClean="0"/>
              <a:pPr/>
              <a:t>36</a:t>
            </a:fld>
            <a:endParaRPr lang="fr-CA" dirty="0"/>
          </a:p>
        </p:txBody>
      </p:sp>
      <p:sp>
        <p:nvSpPr>
          <p:cNvPr id="3" name="Espace réservé du pied de page 2"/>
          <p:cNvSpPr>
            <a:spLocks noGrp="1"/>
          </p:cNvSpPr>
          <p:nvPr>
            <p:ph type="ftr" sz="quarter" idx="11"/>
          </p:nvPr>
        </p:nvSpPr>
        <p:spPr/>
        <p:txBody>
          <a:bodyPr/>
          <a:lstStyle/>
          <a:p>
            <a:r>
              <a:rPr lang="fr-CA" dirty="0"/>
              <a:t>© Coopérative La Clé, Victoriaville - 2013</a:t>
            </a:r>
          </a:p>
        </p:txBody>
      </p:sp>
      <p:grpSp>
        <p:nvGrpSpPr>
          <p:cNvPr id="10" name="Groupe 21"/>
          <p:cNvGrpSpPr/>
          <p:nvPr/>
        </p:nvGrpSpPr>
        <p:grpSpPr>
          <a:xfrm>
            <a:off x="2195736" y="1700808"/>
            <a:ext cx="5220000" cy="4249940"/>
            <a:chOff x="2339752" y="1916832"/>
            <a:chExt cx="4968552" cy="4249940"/>
          </a:xfrm>
        </p:grpSpPr>
        <p:sp>
          <p:nvSpPr>
            <p:cNvPr id="4" name="ZoneTexte 3"/>
            <p:cNvSpPr txBox="1"/>
            <p:nvPr/>
          </p:nvSpPr>
          <p:spPr>
            <a:xfrm>
              <a:off x="2339752" y="1916832"/>
              <a:ext cx="172819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CA" dirty="0"/>
                <a:t>employeurs</a:t>
              </a:r>
            </a:p>
          </p:txBody>
        </p:sp>
        <p:sp>
          <p:nvSpPr>
            <p:cNvPr id="5" name="ZoneTexte 4"/>
            <p:cNvSpPr txBox="1"/>
            <p:nvPr/>
          </p:nvSpPr>
          <p:spPr>
            <a:xfrm>
              <a:off x="2339752" y="2692660"/>
              <a:ext cx="1872000" cy="3708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CA" dirty="0"/>
                <a:t>accompagnement</a:t>
              </a:r>
            </a:p>
          </p:txBody>
        </p:sp>
        <p:sp>
          <p:nvSpPr>
            <p:cNvPr id="6" name="ZoneTexte 5"/>
            <p:cNvSpPr txBox="1"/>
            <p:nvPr/>
          </p:nvSpPr>
          <p:spPr>
            <a:xfrm>
              <a:off x="2339752" y="3468488"/>
              <a:ext cx="172819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CA" dirty="0"/>
                <a:t>services</a:t>
              </a:r>
            </a:p>
          </p:txBody>
        </p:sp>
        <p:sp>
          <p:nvSpPr>
            <p:cNvPr id="7" name="ZoneTexte 6"/>
            <p:cNvSpPr txBox="1"/>
            <p:nvPr/>
          </p:nvSpPr>
          <p:spPr>
            <a:xfrm>
              <a:off x="2339752" y="4244316"/>
              <a:ext cx="172819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CA" dirty="0"/>
                <a:t>entraide/droits</a:t>
              </a:r>
            </a:p>
          </p:txBody>
        </p:sp>
        <p:sp>
          <p:nvSpPr>
            <p:cNvPr id="8" name="ZoneTexte 7"/>
            <p:cNvSpPr txBox="1"/>
            <p:nvPr/>
          </p:nvSpPr>
          <p:spPr>
            <a:xfrm>
              <a:off x="2339752" y="5020144"/>
              <a:ext cx="172819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CA" dirty="0"/>
                <a:t>formation</a:t>
              </a:r>
            </a:p>
          </p:txBody>
        </p:sp>
        <p:sp>
          <p:nvSpPr>
            <p:cNvPr id="9" name="ZoneTexte 8"/>
            <p:cNvSpPr txBox="1"/>
            <p:nvPr/>
          </p:nvSpPr>
          <p:spPr>
            <a:xfrm>
              <a:off x="2339752" y="5795972"/>
              <a:ext cx="1908000" cy="3708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CA" dirty="0"/>
                <a:t>(pré)employabilité</a:t>
              </a:r>
            </a:p>
          </p:txBody>
        </p:sp>
        <p:grpSp>
          <p:nvGrpSpPr>
            <p:cNvPr id="19" name="Groupe 11"/>
            <p:cNvGrpSpPr/>
            <p:nvPr/>
          </p:nvGrpSpPr>
          <p:grpSpPr>
            <a:xfrm>
              <a:off x="5652120" y="3573016"/>
              <a:ext cx="1656184" cy="1068217"/>
              <a:chOff x="3779912" y="3140968"/>
              <a:chExt cx="1656184" cy="1068217"/>
            </a:xfrm>
          </p:grpSpPr>
          <p:sp>
            <p:nvSpPr>
              <p:cNvPr id="11" name="Ellipse 10"/>
              <p:cNvSpPr/>
              <p:nvPr/>
            </p:nvSpPr>
            <p:spPr>
              <a:xfrm>
                <a:off x="3779912" y="3140968"/>
                <a:ext cx="165618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 name="ZoneTexte 11"/>
              <p:cNvSpPr txBox="1"/>
              <p:nvPr/>
            </p:nvSpPr>
            <p:spPr>
              <a:xfrm>
                <a:off x="4031940" y="3378188"/>
                <a:ext cx="1188000" cy="830997"/>
              </a:xfrm>
              <a:prstGeom prst="rect">
                <a:avLst/>
              </a:prstGeom>
              <a:noFill/>
            </p:spPr>
            <p:txBody>
              <a:bodyPr wrap="square" rtlCol="0">
                <a:spAutoFit/>
              </a:bodyPr>
              <a:lstStyle/>
              <a:p>
                <a:pPr algn="ctr"/>
                <a:r>
                  <a:rPr lang="fr-CA" sz="2400" b="1" dirty="0">
                    <a:solidFill>
                      <a:schemeClr val="bg1"/>
                    </a:solidFill>
                  </a:rPr>
                  <a:t>EMPLOI</a:t>
                </a:r>
                <a:endParaRPr lang="fr-CA" b="1" dirty="0">
                  <a:solidFill>
                    <a:schemeClr val="bg1"/>
                  </a:solidFill>
                </a:endParaRPr>
              </a:p>
            </p:txBody>
          </p:sp>
        </p:grpSp>
        <p:cxnSp>
          <p:nvCxnSpPr>
            <p:cNvPr id="13" name="Connecteur droit avec flèche 12"/>
            <p:cNvCxnSpPr>
              <a:stCxn id="4" idx="3"/>
            </p:cNvCxnSpPr>
            <p:nvPr/>
          </p:nvCxnSpPr>
          <p:spPr>
            <a:xfrm>
              <a:off x="4067944" y="2101498"/>
              <a:ext cx="1656184" cy="1615534"/>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5" idx="3"/>
            </p:cNvCxnSpPr>
            <p:nvPr/>
          </p:nvCxnSpPr>
          <p:spPr>
            <a:xfrm>
              <a:off x="4211752" y="2878060"/>
              <a:ext cx="1368360" cy="982988"/>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6" idx="3"/>
            </p:cNvCxnSpPr>
            <p:nvPr/>
          </p:nvCxnSpPr>
          <p:spPr>
            <a:xfrm>
              <a:off x="4067944" y="3653154"/>
              <a:ext cx="1440160" cy="35191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7" idx="3"/>
            </p:cNvCxnSpPr>
            <p:nvPr/>
          </p:nvCxnSpPr>
          <p:spPr>
            <a:xfrm flipV="1">
              <a:off x="4067944" y="4149080"/>
              <a:ext cx="1440160" cy="279902"/>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9" idx="3"/>
            </p:cNvCxnSpPr>
            <p:nvPr/>
          </p:nvCxnSpPr>
          <p:spPr>
            <a:xfrm flipV="1">
              <a:off x="4247752" y="4365106"/>
              <a:ext cx="1476376" cy="1616266"/>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8" idx="3"/>
            </p:cNvCxnSpPr>
            <p:nvPr/>
          </p:nvCxnSpPr>
          <p:spPr>
            <a:xfrm flipV="1">
              <a:off x="4067944" y="4293096"/>
              <a:ext cx="1512168" cy="911714"/>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grpSp>
      <p:sp>
        <p:nvSpPr>
          <p:cNvPr id="20" name="Rectangle 2"/>
          <p:cNvSpPr txBox="1">
            <a:spLocks noChangeArrowheads="1"/>
          </p:cNvSpPr>
          <p:nvPr/>
        </p:nvSpPr>
        <p:spPr>
          <a:xfrm>
            <a:off x="467544" y="332656"/>
            <a:ext cx="8280000" cy="1080000"/>
          </a:xfrm>
          <a:prstGeom prst="rect">
            <a:avLst/>
          </a:prstGeom>
          <a:noFill/>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u="none" strike="noStrike" kern="1200" cap="none" spc="0" normalizeH="0" baseline="0" noProof="0" dirty="0">
                <a:ln>
                  <a:noFill/>
                </a:ln>
                <a:solidFill>
                  <a:schemeClr val="tx1"/>
                </a:solidFill>
                <a:effectLst/>
                <a:uLnTx/>
                <a:uFillTx/>
                <a:latin typeface="+mj-lt"/>
                <a:ea typeface="+mj-ea"/>
                <a:cs typeface="+mj-cs"/>
              </a:rPr>
              <a:t>UNE</a:t>
            </a:r>
            <a:r>
              <a:rPr kumimoji="0" lang="fr-FR" sz="3600" b="1" u="none" strike="noStrike" kern="1200" cap="none" spc="0" normalizeH="0" noProof="0" dirty="0">
                <a:ln>
                  <a:noFill/>
                </a:ln>
                <a:solidFill>
                  <a:schemeClr val="tx1"/>
                </a:solidFill>
                <a:effectLst/>
                <a:uLnTx/>
                <a:uFillTx/>
                <a:latin typeface="+mj-lt"/>
                <a:ea typeface="+mj-ea"/>
                <a:cs typeface="+mj-cs"/>
              </a:rPr>
              <a:t> RESPONSABILITÉ PARTAGÉE</a:t>
            </a:r>
            <a:endParaRPr kumimoji="0" lang="fr-FR" sz="3600" b="0" u="none" strike="noStrike" kern="1200" cap="none" spc="0" normalizeH="0" baseline="0" noProof="0" dirty="0">
              <a:ln>
                <a:noFill/>
              </a:ln>
              <a:solidFill>
                <a:schemeClr val="tx1"/>
              </a:solidFill>
              <a:effectLst/>
              <a:uLnTx/>
              <a:uFillTx/>
              <a:latin typeface="+mj-lt"/>
              <a:ea typeface="+mj-ea"/>
              <a:cs typeface="+mj-cs"/>
            </a:endParaRPr>
          </a:p>
        </p:txBody>
      </p:sp>
      <p:cxnSp>
        <p:nvCxnSpPr>
          <p:cNvPr id="24" name="Connecteur droit avec flèche 23"/>
          <p:cNvCxnSpPr/>
          <p:nvPr/>
        </p:nvCxnSpPr>
        <p:spPr>
          <a:xfrm>
            <a:off x="3059832" y="2852936"/>
            <a:ext cx="0" cy="406496"/>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3059832" y="3598568"/>
            <a:ext cx="0" cy="406496"/>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3059832" y="4390656"/>
            <a:ext cx="0" cy="406496"/>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3059832" y="5182744"/>
            <a:ext cx="0" cy="406496"/>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1" name="Groupe 27"/>
          <p:cNvGrpSpPr/>
          <p:nvPr/>
        </p:nvGrpSpPr>
        <p:grpSpPr>
          <a:xfrm>
            <a:off x="971600" y="1449312"/>
            <a:ext cx="4680000" cy="4788000"/>
            <a:chOff x="1187624" y="1628800"/>
            <a:chExt cx="4428448" cy="4788000"/>
          </a:xfrm>
        </p:grpSpPr>
        <p:sp>
          <p:nvSpPr>
            <p:cNvPr id="29" name="Ellipse 28"/>
            <p:cNvSpPr/>
            <p:nvPr/>
          </p:nvSpPr>
          <p:spPr>
            <a:xfrm>
              <a:off x="1187624" y="1628800"/>
              <a:ext cx="3996000" cy="4788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&gt;</a:t>
              </a:r>
            </a:p>
          </p:txBody>
        </p:sp>
        <p:sp>
          <p:nvSpPr>
            <p:cNvPr id="30" name="Flèche droite 29"/>
            <p:cNvSpPr/>
            <p:nvPr/>
          </p:nvSpPr>
          <p:spPr>
            <a:xfrm>
              <a:off x="5220072" y="3789040"/>
              <a:ext cx="396000" cy="504056"/>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sp>
        <p:nvSpPr>
          <p:cNvPr id="31" name="ZoneTexte 30"/>
          <p:cNvSpPr txBox="1"/>
          <p:nvPr/>
        </p:nvSpPr>
        <p:spPr>
          <a:xfrm>
            <a:off x="5796136" y="1601505"/>
            <a:ext cx="1991634" cy="1323439"/>
          </a:xfrm>
          <a:prstGeom prst="rect">
            <a:avLst/>
          </a:prstGeom>
          <a:noFill/>
          <a:ln w="57150">
            <a:solidFill>
              <a:srgbClr val="FF0000"/>
            </a:solidFill>
          </a:ln>
        </p:spPr>
        <p:txBody>
          <a:bodyPr wrap="none" rtlCol="0">
            <a:spAutoFit/>
          </a:bodyPr>
          <a:lstStyle/>
          <a:p>
            <a:pPr algn="ctr"/>
            <a:r>
              <a:rPr lang="fr-CA" sz="2000" b="1" dirty="0"/>
              <a:t>action intégrée :</a:t>
            </a:r>
            <a:br>
              <a:rPr lang="fr-CA" sz="2000" dirty="0"/>
            </a:br>
            <a:r>
              <a:rPr lang="fr-CA" sz="2000" dirty="0"/>
              <a:t>l’ajustement et </a:t>
            </a:r>
            <a:br>
              <a:rPr lang="fr-CA" sz="2000" dirty="0"/>
            </a:br>
            <a:r>
              <a:rPr lang="fr-CA" sz="2000" dirty="0"/>
              <a:t>le réajustement </a:t>
            </a:r>
            <a:br>
              <a:rPr lang="fr-CA" sz="2000" dirty="0"/>
            </a:br>
            <a:r>
              <a:rPr lang="fr-CA" sz="2000" dirty="0"/>
              <a:t>des interventions</a:t>
            </a:r>
          </a:p>
        </p:txBody>
      </p:sp>
      <p:cxnSp>
        <p:nvCxnSpPr>
          <p:cNvPr id="32" name="Connecteur droit avec flèche 31"/>
          <p:cNvCxnSpPr/>
          <p:nvPr/>
        </p:nvCxnSpPr>
        <p:spPr>
          <a:xfrm>
            <a:off x="3059832" y="2060848"/>
            <a:ext cx="0" cy="406496"/>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Oval 5"/>
          <p:cNvSpPr>
            <a:spLocks noChangeArrowheads="1"/>
          </p:cNvSpPr>
          <p:nvPr/>
        </p:nvSpPr>
        <p:spPr bwMode="auto">
          <a:xfrm>
            <a:off x="5508104" y="494744"/>
            <a:ext cx="2700000" cy="792000"/>
          </a:xfrm>
          <a:prstGeom prst="ellipse">
            <a:avLst/>
          </a:prstGeom>
          <a:noFill/>
          <a:ln w="63500">
            <a:solidFill>
              <a:srgbClr val="FF0000"/>
            </a:solidFill>
            <a:round/>
            <a:headEnd/>
            <a:tailEnd/>
          </a:ln>
        </p:spPr>
        <p:txBody>
          <a:bodyPr wrap="none" anchor="ctr"/>
          <a:lstStyle/>
          <a:p>
            <a:endParaRPr lang="fr-CA" dirty="0"/>
          </a:p>
        </p:txBody>
      </p:sp>
      <p:sp>
        <p:nvSpPr>
          <p:cNvPr id="34" name="Rectangle 2"/>
          <p:cNvSpPr txBox="1">
            <a:spLocks noChangeArrowheads="1"/>
          </p:cNvSpPr>
          <p:nvPr/>
        </p:nvSpPr>
        <p:spPr>
          <a:xfrm>
            <a:off x="540472" y="332656"/>
            <a:ext cx="8280000" cy="1080000"/>
          </a:xfrm>
          <a:prstGeom prst="rect">
            <a:avLst/>
          </a:prstGeom>
          <a:noFill/>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u="none" strike="noStrike" kern="1200" cap="none" spc="0" normalizeH="0" baseline="0" noProof="0" dirty="0">
                <a:ln>
                  <a:noFill/>
                </a:ln>
                <a:solidFill>
                  <a:schemeClr val="tx1"/>
                </a:solidFill>
                <a:effectLst/>
                <a:uLnTx/>
                <a:uFillTx/>
                <a:latin typeface="+mj-lt"/>
                <a:ea typeface="+mj-ea"/>
                <a:cs typeface="+mj-cs"/>
              </a:rPr>
              <a:t>UNE</a:t>
            </a:r>
            <a:r>
              <a:rPr kumimoji="0" lang="fr-FR" sz="3600" b="1" u="none" strike="noStrike" kern="1200" cap="none" spc="0" normalizeH="0" noProof="0" dirty="0">
                <a:ln>
                  <a:noFill/>
                </a:ln>
                <a:solidFill>
                  <a:schemeClr val="tx1"/>
                </a:solidFill>
                <a:effectLst/>
                <a:uLnTx/>
                <a:uFillTx/>
                <a:latin typeface="+mj-lt"/>
                <a:ea typeface="+mj-ea"/>
                <a:cs typeface="+mj-cs"/>
              </a:rPr>
              <a:t> RESPONSABILITÉ COMMUNE</a:t>
            </a:r>
            <a:endParaRPr kumimoji="0" lang="fr-FR" sz="3600" b="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heckerboard(across)">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1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animBg="1"/>
      <p:bldP spid="33" grpId="0" animBg="1"/>
      <p:bldP spid="3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415055-94EF-4DDD-8DB2-06DD37CFD80E}" type="slidenum">
              <a:rPr lang="fr-CA" smtClean="0"/>
              <a:pPr/>
              <a:t>37</a:t>
            </a:fld>
            <a:endParaRPr lang="fr-CA" dirty="0"/>
          </a:p>
        </p:txBody>
      </p:sp>
      <p:sp>
        <p:nvSpPr>
          <p:cNvPr id="3" name="Espace réservé du pied de page 2"/>
          <p:cNvSpPr>
            <a:spLocks noGrp="1"/>
          </p:cNvSpPr>
          <p:nvPr>
            <p:ph type="ftr" sz="quarter" idx="11"/>
          </p:nvPr>
        </p:nvSpPr>
        <p:spPr/>
        <p:txBody>
          <a:bodyPr/>
          <a:lstStyle/>
          <a:p>
            <a:r>
              <a:rPr lang="fr-CA"/>
              <a:t>© Coopérative La Clé, Victoriaville - 2013</a:t>
            </a:r>
            <a:endParaRPr lang="fr-CA" dirty="0"/>
          </a:p>
        </p:txBody>
      </p:sp>
      <p:pic>
        <p:nvPicPr>
          <p:cNvPr id="257027" name="Picture 3" descr="C:\Users\Sonia\AppData\Local\Microsoft\Windows\Temporary Internet Files\Content.IE5\26E89AOG\MC90043393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6710" y="3068960"/>
            <a:ext cx="2808312" cy="2808312"/>
          </a:xfrm>
          <a:prstGeom prst="rect">
            <a:avLst/>
          </a:prstGeom>
          <a:noFill/>
          <a:extLst>
            <a:ext uri="{909E8E84-426E-40DD-AFC4-6F175D3DCCD1}">
              <a14:hiddenFill xmlns:a14="http://schemas.microsoft.com/office/drawing/2010/main">
                <a:solidFill>
                  <a:srgbClr val="FFFFFF"/>
                </a:solidFill>
              </a14:hiddenFill>
            </a:ext>
          </a:extLst>
        </p:spPr>
      </p:pic>
      <p:pic>
        <p:nvPicPr>
          <p:cNvPr id="257028" name="Picture 4" descr="C:\Users\Sonia\AppData\Local\Microsoft\Windows\Temporary Internet Files\Content.IE5\UCD9XZPK\MP9003988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782960"/>
            <a:ext cx="3704456" cy="264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650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20888"/>
            <a:ext cx="7772400" cy="2160240"/>
          </a:xfrm>
        </p:spPr>
        <p:txBody>
          <a:bodyPr/>
          <a:lstStyle/>
          <a:p>
            <a:pPr algn="ctr"/>
            <a:r>
              <a:rPr lang="fr-CA" dirty="0">
                <a:solidFill>
                  <a:srgbClr val="FF0000"/>
                </a:solidFill>
              </a:rPr>
              <a:t>BLOC 4</a:t>
            </a:r>
            <a:br>
              <a:rPr lang="fr-CA" dirty="0"/>
            </a:br>
            <a:r>
              <a:rPr lang="fr-CA" dirty="0"/>
              <a:t>L’</a:t>
            </a:r>
            <a:r>
              <a:rPr lang="fr-CA" i="1" dirty="0" err="1"/>
              <a:t>empowerment</a:t>
            </a:r>
            <a:r>
              <a:rPr lang="fr-CA" dirty="0"/>
              <a:t> des individus et des organismes</a:t>
            </a:r>
          </a:p>
        </p:txBody>
      </p:sp>
      <p:sp>
        <p:nvSpPr>
          <p:cNvPr id="5" name="Espace réservé du pied de page 4"/>
          <p:cNvSpPr>
            <a:spLocks noGrp="1"/>
          </p:cNvSpPr>
          <p:nvPr>
            <p:ph type="ftr" sz="quarter" idx="11"/>
          </p:nvPr>
        </p:nvSpPr>
        <p:spPr/>
        <p:txBody>
          <a:bodyPr/>
          <a:lstStyle/>
          <a:p>
            <a:r>
              <a:rPr lang="fr-CA" dirty="0"/>
              <a:t>© Coopérative La Clé, Victoriaville - 2013</a:t>
            </a: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38</a:t>
            </a:fld>
            <a:endParaRPr lang="fr-C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88950" y="1295400"/>
            <a:ext cx="3810000" cy="411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3200" b="0" i="0" u="none" strike="noStrike" kern="1200" cap="none" spc="0" normalizeH="0" baseline="0" noProof="0" dirty="0">
                <a:ln>
                  <a:noFill/>
                </a:ln>
                <a:solidFill>
                  <a:schemeClr val="tx1"/>
                </a:solidFill>
                <a:effectLst/>
                <a:uLnTx/>
                <a:uFillTx/>
                <a:latin typeface="+mn-lt"/>
                <a:ea typeface="+mn-ea"/>
                <a:cs typeface="+mn-cs"/>
              </a:rPr>
              <a:t> </a:t>
            </a:r>
          </a:p>
        </p:txBody>
      </p:sp>
      <p:graphicFrame>
        <p:nvGraphicFramePr>
          <p:cNvPr id="4" name="Group 34"/>
          <p:cNvGraphicFramePr>
            <a:graphicFrameLocks noGrp="1"/>
          </p:cNvGraphicFramePr>
          <p:nvPr/>
        </p:nvGraphicFramePr>
        <p:xfrm>
          <a:off x="1163587" y="1600200"/>
          <a:ext cx="3429000" cy="3697288"/>
        </p:xfrm>
        <a:graphic>
          <a:graphicData uri="http://schemas.openxmlformats.org/drawingml/2006/table">
            <a:tbl>
              <a:tblPr/>
              <a:tblGrid>
                <a:gridCol w="3429000">
                  <a:extLst>
                    <a:ext uri="{9D8B030D-6E8A-4147-A177-3AD203B41FA5}">
                      <a16:colId xmlns:a16="http://schemas.microsoft.com/office/drawing/2014/main" val="20000"/>
                    </a:ext>
                  </a:extLst>
                </a:gridCol>
              </a:tblGrid>
              <a:tr h="679450">
                <a:tc>
                  <a:txBody>
                    <a:bodyPr/>
                    <a:lstStyle/>
                    <a:p>
                      <a:pPr marL="0" marR="0" lvl="0" indent="0" algn="ctr" defTabSz="914400" rtl="0" eaLnBrk="1" fontAlgn="base" latinLnBrk="0" hangingPunct="1">
                        <a:lnSpc>
                          <a:spcPct val="115000"/>
                        </a:lnSpc>
                        <a:spcBef>
                          <a:spcPct val="20000"/>
                        </a:spcBef>
                        <a:spcAft>
                          <a:spcPct val="0"/>
                        </a:spcAft>
                        <a:buClr>
                          <a:schemeClr val="accent1"/>
                        </a:buClr>
                        <a:buSzPct val="80000"/>
                        <a:buFont typeface="Wingdings" pitchFamily="2" charset="2"/>
                        <a:buNone/>
                        <a:tabLst/>
                      </a:pPr>
                      <a:r>
                        <a:rPr kumimoji="0" lang="fr-FR" sz="3200" b="1" i="0" u="none" strike="noStrike" cap="none" normalizeH="0" baseline="0" dirty="0">
                          <a:ln>
                            <a:noFill/>
                          </a:ln>
                          <a:solidFill>
                            <a:schemeClr val="tx1"/>
                          </a:solidFill>
                          <a:effectLst/>
                          <a:latin typeface="Arial" charset="0"/>
                        </a:rPr>
                        <a:t>INDIVIDU</a:t>
                      </a:r>
                      <a:endParaRPr kumimoji="0" lang="fr-FR" sz="32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17838">
                <a:tc>
                  <a:txBody>
                    <a:bodyPr/>
                    <a:lstStyle/>
                    <a:p>
                      <a:pPr marL="0" marR="0" lvl="0" indent="0" algn="ctr" defTabSz="914400" rtl="0" eaLnBrk="1" fontAlgn="base" latinLnBrk="0" hangingPunct="1">
                        <a:lnSpc>
                          <a:spcPct val="125000"/>
                        </a:lnSpc>
                        <a:spcBef>
                          <a:spcPct val="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participation</a:t>
                      </a:r>
                    </a:p>
                    <a:p>
                      <a:pPr marL="0" marR="0" lvl="0" indent="0" algn="ctr" defTabSz="914400" rtl="0" eaLnBrk="1" fontAlgn="base" latinLnBrk="0" hangingPunct="1">
                        <a:lnSpc>
                          <a:spcPct val="100000"/>
                        </a:lnSpc>
                        <a:spcBef>
                          <a:spcPct val="37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compétences</a:t>
                      </a:r>
                    </a:p>
                    <a:p>
                      <a:pPr marL="0" marR="0" lvl="0" indent="0" algn="ctr" defTabSz="914400" rtl="0" eaLnBrk="1" fontAlgn="base" latinLnBrk="0" hangingPunct="1">
                        <a:lnSpc>
                          <a:spcPct val="100000"/>
                        </a:lnSpc>
                        <a:spcBef>
                          <a:spcPct val="37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estime de soi</a:t>
                      </a:r>
                    </a:p>
                    <a:p>
                      <a:pPr marL="0" marR="0" lvl="0" indent="0" algn="ctr" defTabSz="914400" rtl="0" eaLnBrk="1" fontAlgn="base" latinLnBrk="0" hangingPunct="1">
                        <a:lnSpc>
                          <a:spcPct val="100000"/>
                        </a:lnSpc>
                        <a:spcBef>
                          <a:spcPct val="37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conscience </a:t>
                      </a:r>
                      <a:br>
                        <a:rPr kumimoji="0" lang="fr-FR" sz="2800" b="0" i="0" u="none" strike="noStrike" cap="none" normalizeH="0" baseline="0" dirty="0">
                          <a:ln>
                            <a:noFill/>
                          </a:ln>
                          <a:solidFill>
                            <a:schemeClr val="tx1"/>
                          </a:solidFill>
                          <a:effectLst/>
                          <a:latin typeface="Arial" charset="0"/>
                        </a:rPr>
                      </a:br>
                      <a:r>
                        <a:rPr kumimoji="0" lang="fr-FR" sz="2800" b="0" i="0" u="none" strike="noStrike" cap="none" normalizeH="0" baseline="0" dirty="0">
                          <a:ln>
                            <a:noFill/>
                          </a:ln>
                          <a:solidFill>
                            <a:schemeClr val="tx1"/>
                          </a:solidFill>
                          <a:effectLst/>
                          <a:latin typeface="Arial" charset="0"/>
                        </a:rPr>
                        <a:t>critique</a:t>
                      </a:r>
                      <a:endParaRPr kumimoji="0" lang="fr-FR" sz="32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Group 27"/>
          <p:cNvGraphicFramePr>
            <a:graphicFrameLocks noGrp="1"/>
          </p:cNvGraphicFramePr>
          <p:nvPr/>
        </p:nvGraphicFramePr>
        <p:xfrm>
          <a:off x="4743400" y="1598613"/>
          <a:ext cx="3429000" cy="3727451"/>
        </p:xfrm>
        <a:graphic>
          <a:graphicData uri="http://schemas.openxmlformats.org/drawingml/2006/table">
            <a:tbl>
              <a:tblPr/>
              <a:tblGrid>
                <a:gridCol w="3429000">
                  <a:extLst>
                    <a:ext uri="{9D8B030D-6E8A-4147-A177-3AD203B41FA5}">
                      <a16:colId xmlns:a16="http://schemas.microsoft.com/office/drawing/2014/main" val="20000"/>
                    </a:ext>
                  </a:extLst>
                </a:gridCol>
              </a:tblGrid>
              <a:tr h="671513">
                <a:tc>
                  <a:txBody>
                    <a:bodyPr/>
                    <a:lstStyle/>
                    <a:p>
                      <a:pPr marL="0" marR="0" lvl="0" indent="0" algn="ctr" defTabSz="914400" rtl="0" eaLnBrk="1" fontAlgn="base" latinLnBrk="0" hangingPunct="1">
                        <a:lnSpc>
                          <a:spcPct val="115000"/>
                        </a:lnSpc>
                        <a:spcBef>
                          <a:spcPct val="20000"/>
                        </a:spcBef>
                        <a:spcAft>
                          <a:spcPct val="0"/>
                        </a:spcAft>
                        <a:buClr>
                          <a:schemeClr val="accent1"/>
                        </a:buClr>
                        <a:buSzPct val="80000"/>
                        <a:buFont typeface="Wingdings" pitchFamily="2" charset="2"/>
                        <a:buNone/>
                        <a:tabLst/>
                      </a:pPr>
                      <a:r>
                        <a:rPr kumimoji="0" lang="fr-FR" sz="3200" b="1" i="0" u="none" strike="noStrike" cap="none" normalizeH="0" baseline="0" dirty="0">
                          <a:ln>
                            <a:noFill/>
                          </a:ln>
                          <a:solidFill>
                            <a:schemeClr val="tx1"/>
                          </a:solidFill>
                          <a:effectLst/>
                          <a:latin typeface="Arial" charset="0"/>
                        </a:rPr>
                        <a:t>COMMUNAUTÉ</a:t>
                      </a:r>
                      <a:endParaRPr kumimoji="0" lang="fr-FR"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55938">
                <a:tc>
                  <a:txBody>
                    <a:bodyPr/>
                    <a:lstStyle/>
                    <a:p>
                      <a:pPr marL="0" marR="0" lvl="0" indent="0" algn="ctr" defTabSz="914400" rtl="0" eaLnBrk="1" fontAlgn="base" latinLnBrk="0" hangingPunct="1">
                        <a:lnSpc>
                          <a:spcPct val="125000"/>
                        </a:lnSpc>
                        <a:spcBef>
                          <a:spcPct val="20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participation</a:t>
                      </a:r>
                    </a:p>
                    <a:p>
                      <a:pPr marL="0" marR="0" lvl="0" indent="0" algn="ctr" defTabSz="914400" rtl="0" eaLnBrk="1" fontAlgn="base" latinLnBrk="0" hangingPunct="1">
                        <a:lnSpc>
                          <a:spcPct val="100000"/>
                        </a:lnSpc>
                        <a:spcBef>
                          <a:spcPct val="37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compétences</a:t>
                      </a:r>
                    </a:p>
                    <a:p>
                      <a:pPr marL="0" marR="0" lvl="0" indent="0" algn="ctr" defTabSz="914400" rtl="0" eaLnBrk="1" fontAlgn="base" latinLnBrk="0" hangingPunct="1">
                        <a:lnSpc>
                          <a:spcPct val="100000"/>
                        </a:lnSpc>
                        <a:spcBef>
                          <a:spcPct val="37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communications</a:t>
                      </a:r>
                    </a:p>
                    <a:p>
                      <a:pPr marL="0" marR="0" lvl="0" indent="0" algn="ctr" defTabSz="914400" rtl="0" eaLnBrk="1" fontAlgn="base" latinLnBrk="0" hangingPunct="1">
                        <a:lnSpc>
                          <a:spcPct val="100000"/>
                        </a:lnSpc>
                        <a:spcBef>
                          <a:spcPct val="37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capital communautaire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6" name="Group 23"/>
          <p:cNvGrpSpPr>
            <a:grpSpLocks/>
          </p:cNvGrpSpPr>
          <p:nvPr/>
        </p:nvGrpSpPr>
        <p:grpSpPr bwMode="auto">
          <a:xfrm>
            <a:off x="2306587" y="685800"/>
            <a:ext cx="4572000" cy="5486400"/>
            <a:chOff x="1728" y="672"/>
            <a:chExt cx="2304" cy="3120"/>
          </a:xfrm>
        </p:grpSpPr>
        <p:sp>
          <p:nvSpPr>
            <p:cNvPr id="7" name="AutoShape 21"/>
            <p:cNvSpPr>
              <a:spLocks noChangeArrowheads="1"/>
            </p:cNvSpPr>
            <p:nvPr/>
          </p:nvSpPr>
          <p:spPr bwMode="auto">
            <a:xfrm>
              <a:off x="1728" y="672"/>
              <a:ext cx="2304" cy="346"/>
            </a:xfrm>
            <a:prstGeom prst="curvedDownArrow">
              <a:avLst>
                <a:gd name="adj1" fmla="val 133179"/>
                <a:gd name="adj2" fmla="val 266358"/>
                <a:gd name="adj3" fmla="val 33333"/>
              </a:avLst>
            </a:prstGeom>
            <a:solidFill>
              <a:srgbClr val="FFFFFF"/>
            </a:solidFill>
            <a:ln w="9525">
              <a:solidFill>
                <a:srgbClr val="000000"/>
              </a:solidFill>
              <a:miter lim="800000"/>
              <a:headEnd/>
              <a:tailEnd/>
            </a:ln>
          </p:spPr>
          <p:txBody>
            <a:bodyPr/>
            <a:lstStyle/>
            <a:p>
              <a:endParaRPr lang="fr-CA" dirty="0"/>
            </a:p>
          </p:txBody>
        </p:sp>
        <p:sp>
          <p:nvSpPr>
            <p:cNvPr id="8" name="AutoShape 22"/>
            <p:cNvSpPr>
              <a:spLocks noChangeArrowheads="1"/>
            </p:cNvSpPr>
            <p:nvPr/>
          </p:nvSpPr>
          <p:spPr bwMode="auto">
            <a:xfrm rot="10800000">
              <a:off x="1728" y="3447"/>
              <a:ext cx="2304" cy="345"/>
            </a:xfrm>
            <a:prstGeom prst="curvedDownArrow">
              <a:avLst>
                <a:gd name="adj1" fmla="val 133565"/>
                <a:gd name="adj2" fmla="val 267130"/>
                <a:gd name="adj3" fmla="val 33333"/>
              </a:avLst>
            </a:prstGeom>
            <a:solidFill>
              <a:srgbClr val="FFFFFF"/>
            </a:solidFill>
            <a:ln w="9525">
              <a:solidFill>
                <a:srgbClr val="000000"/>
              </a:solidFill>
              <a:miter lim="800000"/>
              <a:headEnd/>
              <a:tailEnd/>
            </a:ln>
          </p:spPr>
          <p:txBody>
            <a:bodyPr/>
            <a:lstStyle/>
            <a:p>
              <a:endParaRPr lang="fr-CA" dirty="0"/>
            </a:p>
          </p:txBody>
        </p:sp>
      </p:grpSp>
      <p:sp>
        <p:nvSpPr>
          <p:cNvPr id="9" name="Espace réservé du pied de page 8"/>
          <p:cNvSpPr>
            <a:spLocks noGrp="1"/>
          </p:cNvSpPr>
          <p:nvPr>
            <p:ph type="ftr" sz="quarter" idx="11"/>
          </p:nvPr>
        </p:nvSpPr>
        <p:spPr/>
        <p:txBody>
          <a:bodyPr/>
          <a:lstStyle/>
          <a:p>
            <a:r>
              <a:rPr lang="fr-CA" dirty="0"/>
              <a:t>© Coopérative La Clé, Victoriaville - 2013</a:t>
            </a:r>
          </a:p>
        </p:txBody>
      </p:sp>
      <p:sp>
        <p:nvSpPr>
          <p:cNvPr id="10" name="Oval 35"/>
          <p:cNvSpPr>
            <a:spLocks noChangeArrowheads="1"/>
          </p:cNvSpPr>
          <p:nvPr/>
        </p:nvSpPr>
        <p:spPr bwMode="auto">
          <a:xfrm>
            <a:off x="755576" y="764704"/>
            <a:ext cx="4267200" cy="5334000"/>
          </a:xfrm>
          <a:prstGeom prst="ellipse">
            <a:avLst/>
          </a:prstGeom>
          <a:noFill/>
          <a:ln w="63500">
            <a:solidFill>
              <a:srgbClr val="FF0000"/>
            </a:solidFill>
            <a:round/>
            <a:headEnd/>
            <a:tailEnd/>
          </a:ln>
        </p:spPr>
        <p:txBody>
          <a:bodyPr wrap="none" anchor="ctr"/>
          <a:lstStyle/>
          <a:p>
            <a:endParaRPr lang="fr-CA" dirty="0"/>
          </a:p>
        </p:txBody>
      </p:sp>
      <p:sp>
        <p:nvSpPr>
          <p:cNvPr id="11" name="Espace réservé du numéro de diapositive 10"/>
          <p:cNvSpPr>
            <a:spLocks noGrp="1"/>
          </p:cNvSpPr>
          <p:nvPr>
            <p:ph type="sldNum" sz="quarter" idx="12"/>
          </p:nvPr>
        </p:nvSpPr>
        <p:spPr/>
        <p:txBody>
          <a:bodyPr/>
          <a:lstStyle/>
          <a:p>
            <a:fld id="{16415055-94EF-4DDD-8DB2-06DD37CFD80E}" type="slidenum">
              <a:rPr lang="fr-CA" smtClean="0"/>
              <a:pPr/>
              <a:t>39</a:t>
            </a:fld>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332656"/>
            <a:ext cx="8229600" cy="1143000"/>
          </a:xfrm>
        </p:spPr>
        <p:txBody>
          <a:bodyPr>
            <a:normAutofit/>
          </a:bodyPr>
          <a:lstStyle/>
          <a:p>
            <a:pPr eaLnBrk="1" hangingPunct="1"/>
            <a:r>
              <a:rPr lang="fr-CA" sz="3600" b="1" dirty="0">
                <a:latin typeface="+mn-lt"/>
              </a:rPr>
              <a:t>L’</a:t>
            </a:r>
            <a:r>
              <a:rPr lang="fr-CA" sz="3600" b="1" i="1" dirty="0">
                <a:latin typeface="+mn-lt"/>
              </a:rPr>
              <a:t>EMPOWERMENT</a:t>
            </a:r>
            <a:r>
              <a:rPr lang="fr-CA" sz="3600" b="1" dirty="0">
                <a:latin typeface="+mn-lt"/>
              </a:rPr>
              <a:t>, C’EST  AUSSI :</a:t>
            </a:r>
            <a:endParaRPr lang="fr-FR" sz="3600" b="1" dirty="0">
              <a:solidFill>
                <a:schemeClr val="accent2"/>
              </a:solidFill>
              <a:latin typeface="+mn-lt"/>
            </a:endParaRPr>
          </a:p>
        </p:txBody>
      </p:sp>
      <p:sp>
        <p:nvSpPr>
          <p:cNvPr id="5125" name="Rectangle 3"/>
          <p:cNvSpPr>
            <a:spLocks noGrp="1" noChangeArrowheads="1"/>
          </p:cNvSpPr>
          <p:nvPr>
            <p:ph type="body" idx="1"/>
          </p:nvPr>
        </p:nvSpPr>
        <p:spPr>
          <a:xfrm>
            <a:off x="342000" y="1556792"/>
            <a:ext cx="8460000" cy="2340000"/>
          </a:xfrm>
          <a:noFill/>
        </p:spPr>
        <p:txBody>
          <a:bodyPr>
            <a:noAutofit/>
          </a:bodyPr>
          <a:lstStyle/>
          <a:p>
            <a:pPr eaLnBrk="1" hangingPunct="1">
              <a:spcBef>
                <a:spcPct val="50000"/>
              </a:spcBef>
            </a:pPr>
            <a:r>
              <a:rPr lang="fr-CA" sz="2800" dirty="0"/>
              <a:t>un </a:t>
            </a:r>
            <a:r>
              <a:rPr lang="fr-CA" sz="2800" b="1" dirty="0"/>
              <a:t>état</a:t>
            </a:r>
            <a:r>
              <a:rPr lang="fr-CA" sz="2800" dirty="0"/>
              <a:t> : </a:t>
            </a:r>
          </a:p>
          <a:p>
            <a:pPr lvl="1">
              <a:spcBef>
                <a:spcPts val="900"/>
              </a:spcBef>
              <a:buFont typeface="Courier New" pitchFamily="49" charset="0"/>
              <a:buChar char="o"/>
            </a:pPr>
            <a:r>
              <a:rPr lang="fr-CA" dirty="0"/>
              <a:t>avoir la capacité d’exercer un pouvoir</a:t>
            </a:r>
          </a:p>
          <a:p>
            <a:pPr lvl="1">
              <a:spcBef>
                <a:spcPts val="900"/>
              </a:spcBef>
              <a:buFont typeface="Courier New" pitchFamily="49" charset="0"/>
              <a:buChar char="o"/>
            </a:pPr>
            <a:r>
              <a:rPr lang="fr-CA" dirty="0"/>
              <a:t>avoir la capacité d’agir de façon autonome</a:t>
            </a:r>
          </a:p>
          <a:p>
            <a:pPr lvl="1">
              <a:spcBef>
                <a:spcPts val="900"/>
              </a:spcBef>
              <a:buFont typeface="Courier New" pitchFamily="49" charset="0"/>
              <a:buChar char="o"/>
            </a:pPr>
            <a:r>
              <a:rPr lang="fr-CA" dirty="0"/>
              <a:t>avoir la capacité de prendre un </a:t>
            </a:r>
            <a:r>
              <a:rPr lang="fr-CA" b="1" dirty="0"/>
              <a:t>risque</a:t>
            </a:r>
          </a:p>
        </p:txBody>
      </p:sp>
      <p:sp>
        <p:nvSpPr>
          <p:cNvPr id="6" name="Espace réservé du numéro de diapositive 4"/>
          <p:cNvSpPr>
            <a:spLocks noGrp="1"/>
          </p:cNvSpPr>
          <p:nvPr>
            <p:ph type="sldNum" sz="quarter" idx="12"/>
          </p:nvPr>
        </p:nvSpPr>
        <p:spPr>
          <a:xfrm>
            <a:off x="6553200" y="6356350"/>
            <a:ext cx="2133600" cy="365125"/>
          </a:xfrm>
        </p:spPr>
        <p:txBody>
          <a:bodyPr/>
          <a:lstStyle/>
          <a:p>
            <a:fld id="{A41A886A-50EC-4247-8737-97210126F5A2}" type="slidenum">
              <a:rPr lang="fr-FR">
                <a:latin typeface="+mj-lt"/>
              </a:rPr>
              <a:pPr/>
              <a:t>4</a:t>
            </a:fld>
            <a:endParaRPr lang="fr-FR" dirty="0">
              <a:latin typeface="+mj-lt"/>
            </a:endParaRPr>
          </a:p>
        </p:txBody>
      </p:sp>
      <p:sp>
        <p:nvSpPr>
          <p:cNvPr id="7" name="Espace réservé du pied de page 3"/>
          <p:cNvSpPr>
            <a:spLocks noGrp="1"/>
          </p:cNvSpPr>
          <p:nvPr>
            <p:ph type="ftr" sz="quarter" idx="11"/>
          </p:nvPr>
        </p:nvSpPr>
        <p:spPr>
          <a:xfrm>
            <a:off x="467544" y="6356350"/>
            <a:ext cx="2895600" cy="365125"/>
          </a:xfrm>
          <a:prstGeom prst="rect">
            <a:avLst/>
          </a:prstGeom>
        </p:spPr>
        <p:txBody>
          <a:bodyPr/>
          <a:lstStyle/>
          <a:p>
            <a:r>
              <a:rPr lang="fr-CA" dirty="0">
                <a:latin typeface="+mj-lt"/>
              </a:rPr>
              <a:t>© Coopérative La Clé, Victoriaville - 2013</a:t>
            </a:r>
            <a:endParaRPr lang="fr-FR" dirty="0">
              <a:latin typeface="+mj-lt"/>
            </a:endParaRPr>
          </a:p>
        </p:txBody>
      </p:sp>
      <p:sp>
        <p:nvSpPr>
          <p:cNvPr id="8" name="Rectangle 3"/>
          <p:cNvSpPr txBox="1">
            <a:spLocks noChangeArrowheads="1"/>
          </p:cNvSpPr>
          <p:nvPr/>
        </p:nvSpPr>
        <p:spPr>
          <a:xfrm>
            <a:off x="342000" y="3717032"/>
            <a:ext cx="8460000" cy="972000"/>
          </a:xfrm>
          <a:prstGeom prst="rect">
            <a:avLst/>
          </a:prstGeom>
          <a:noFill/>
        </p:spPr>
        <p:txBody>
          <a:bodyPr vert="horz" lIns="91440" tIns="45720" rIns="91440" bIns="45720" rtlCol="0">
            <a:noAutofit/>
          </a:bodyPr>
          <a:lstStyle/>
          <a:p>
            <a:pPr marL="742950" marR="0" lvl="1" indent="-285750" algn="l" defTabSz="914400" rtl="0" eaLnBrk="1" fontAlgn="auto" latinLnBrk="0" hangingPunct="1">
              <a:spcBef>
                <a:spcPts val="900"/>
              </a:spcBef>
              <a:spcAft>
                <a:spcPts val="0"/>
              </a:spcAft>
              <a:buClrTx/>
              <a:buSzTx/>
              <a:buFont typeface="Courier New" pitchFamily="49" charset="0"/>
              <a:buChar char="o"/>
              <a:tabLst/>
              <a:defRPr/>
            </a:pPr>
            <a:r>
              <a:rPr kumimoji="0" lang="fr-CA" sz="2800" b="0" i="0" u="none" strike="noStrike" kern="1200" cap="none" spc="0" normalizeH="0" baseline="0" noProof="0" dirty="0">
                <a:ln>
                  <a:noFill/>
                </a:ln>
                <a:solidFill>
                  <a:schemeClr val="tx1"/>
                </a:solidFill>
                <a:effectLst/>
                <a:uLnTx/>
                <a:uFillTx/>
                <a:latin typeface="+mn-lt"/>
                <a:ea typeface="+mn-ea"/>
                <a:cs typeface="+mn-cs"/>
              </a:rPr>
              <a:t>s’affranchir des </a:t>
            </a:r>
            <a:r>
              <a:rPr kumimoji="0" lang="fr-CA" sz="2800" b="1" i="0" u="none" strike="noStrike" kern="1200" cap="none" spc="0" normalizeH="0" baseline="0" noProof="0" dirty="0">
                <a:ln>
                  <a:noFill/>
                </a:ln>
                <a:solidFill>
                  <a:schemeClr val="tx1"/>
                </a:solidFill>
                <a:effectLst/>
                <a:uLnTx/>
                <a:uFillTx/>
                <a:latin typeface="+mn-lt"/>
                <a:ea typeface="+mn-ea"/>
                <a:cs typeface="+mn-cs"/>
              </a:rPr>
              <a:t>obstacles personnels et structurels</a:t>
            </a:r>
            <a:r>
              <a:rPr kumimoji="0" lang="fr-CA" sz="2800" b="0" i="0" u="none" strike="noStrike" kern="1200" cap="none" spc="0" normalizeH="0" baseline="0" noProof="0" dirty="0">
                <a:ln>
                  <a:noFill/>
                </a:ln>
                <a:solidFill>
                  <a:schemeClr val="tx1"/>
                </a:solidFill>
                <a:effectLst/>
                <a:uLnTx/>
                <a:uFillTx/>
                <a:latin typeface="+mn-lt"/>
                <a:ea typeface="+mn-ea"/>
                <a:cs typeface="+mn-cs"/>
              </a:rPr>
              <a:t> qui confinent à l’impuissance…</a:t>
            </a:r>
            <a:endParaRPr kumimoji="0" lang="fr-CA"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3"/>
          <p:cNvSpPr txBox="1">
            <a:spLocks noChangeArrowheads="1"/>
          </p:cNvSpPr>
          <p:nvPr/>
        </p:nvSpPr>
        <p:spPr>
          <a:xfrm>
            <a:off x="342000" y="4581232"/>
            <a:ext cx="8460000" cy="936000"/>
          </a:xfrm>
          <a:prstGeom prst="rect">
            <a:avLst/>
          </a:prstGeom>
          <a:noFill/>
        </p:spPr>
        <p:txBody>
          <a:bodyPr vert="horz" lIns="91440" tIns="45720" rIns="91440" bIns="45720" rtlCol="0">
            <a:noAutofit/>
          </a:bodyPr>
          <a:lstStyle/>
          <a:p>
            <a:pPr marL="742950" marR="0" lvl="1" indent="-285750" algn="l" defTabSz="914400" rtl="0" eaLnBrk="1" fontAlgn="auto" latinLnBrk="0" hangingPunct="1">
              <a:spcBef>
                <a:spcPts val="900"/>
              </a:spcBef>
              <a:spcAft>
                <a:spcPts val="0"/>
              </a:spcAft>
              <a:buClrTx/>
              <a:buSzTx/>
              <a:tabLst/>
              <a:defRPr/>
            </a:pPr>
            <a:r>
              <a:rPr kumimoji="0" lang="fr-CA" sz="2800" b="0" i="0" u="none" strike="noStrike" kern="0" cap="none" spc="0" normalizeH="0" baseline="0" noProof="0" dirty="0">
                <a:ln>
                  <a:noFill/>
                </a:ln>
                <a:solidFill>
                  <a:schemeClr val="tx1"/>
                </a:solidFill>
                <a:effectLst/>
                <a:uLnTx/>
                <a:uFillTx/>
                <a:latin typeface="+mn-lt"/>
                <a:ea typeface="+mn-ea"/>
                <a:cs typeface="+mn-cs"/>
              </a:rPr>
              <a:t>	…dans une perspective qui lie à la fois les dimensions </a:t>
            </a:r>
            <a:r>
              <a:rPr kumimoji="0" lang="fr-CA" sz="2800" b="1" i="0" strike="noStrike" kern="0" cap="none" spc="0" normalizeH="0" baseline="0" noProof="0" dirty="0">
                <a:ln>
                  <a:noFill/>
                </a:ln>
                <a:solidFill>
                  <a:schemeClr val="tx1"/>
                </a:solidFill>
                <a:effectLst/>
                <a:uLnTx/>
                <a:uFillTx/>
                <a:latin typeface="+mn-lt"/>
                <a:ea typeface="+mn-ea"/>
                <a:cs typeface="+mn-cs"/>
              </a:rPr>
              <a:t>individuelle et collective</a:t>
            </a:r>
            <a:r>
              <a:rPr kumimoji="0" lang="fr-CA" sz="2800" b="0" i="0" u="none" strike="noStrike" kern="0" cap="none" spc="0" normalizeH="0" baseline="0" noProof="0" dirty="0">
                <a:ln>
                  <a:noFill/>
                </a:ln>
                <a:solidFill>
                  <a:schemeClr val="tx1"/>
                </a:solidFill>
                <a:effectLst/>
                <a:uLnTx/>
                <a:uFillTx/>
                <a:latin typeface="+mn-lt"/>
                <a:ea typeface="+mn-ea"/>
                <a:cs typeface="+mn-cs"/>
              </a:rPr>
              <a:t> de sa situation</a:t>
            </a:r>
            <a:endParaRPr kumimoji="0" lang="fr-CA"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ectangle 3"/>
          <p:cNvSpPr txBox="1">
            <a:spLocks noChangeArrowheads="1"/>
          </p:cNvSpPr>
          <p:nvPr/>
        </p:nvSpPr>
        <p:spPr>
          <a:xfrm>
            <a:off x="360472" y="5517232"/>
            <a:ext cx="8460000" cy="612000"/>
          </a:xfrm>
          <a:prstGeom prst="rect">
            <a:avLst/>
          </a:prstGeom>
          <a:noFill/>
        </p:spPr>
        <p:txBody>
          <a:bodyPr vert="horz" lIns="91440" tIns="45720" rIns="91440" bIns="45720" rtlCol="0">
            <a:noAutofit/>
          </a:bodyPr>
          <a:lstStyle/>
          <a:p>
            <a:pPr marL="742950" lvl="1" indent="-285750">
              <a:spcBef>
                <a:spcPts val="900"/>
              </a:spcBef>
              <a:buFont typeface="Courier New" pitchFamily="49" charset="0"/>
              <a:buChar char="o"/>
            </a:pPr>
            <a:r>
              <a:rPr kumimoji="0" lang="fr-CA" sz="2800" b="0" i="0" u="none" strike="noStrike" kern="1200" cap="none" spc="0" normalizeH="0" baseline="0" noProof="0" dirty="0">
                <a:ln>
                  <a:noFill/>
                </a:ln>
                <a:solidFill>
                  <a:schemeClr val="tx1"/>
                </a:solidFill>
                <a:effectLst/>
                <a:uLnTx/>
                <a:uFillTx/>
                <a:latin typeface="+mn-lt"/>
                <a:ea typeface="+mn-ea"/>
                <a:cs typeface="+mn-cs"/>
              </a:rPr>
              <a:t>être </a:t>
            </a:r>
            <a:r>
              <a:rPr lang="fr-CA" sz="2800" b="1" dirty="0"/>
              <a:t>compétent/compétente</a:t>
            </a:r>
            <a:endParaRPr kumimoji="0" lang="fr-CA"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8" grpId="0"/>
      <p:bldP spid="9"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pied de page 3"/>
          <p:cNvSpPr>
            <a:spLocks noGrp="1"/>
          </p:cNvSpPr>
          <p:nvPr>
            <p:ph type="ftr" sz="quarter" idx="10"/>
          </p:nvPr>
        </p:nvSpPr>
        <p:spPr>
          <a:noFill/>
        </p:spPr>
        <p:txBody>
          <a:bodyPr/>
          <a:lstStyle/>
          <a:p>
            <a:r>
              <a:rPr lang="fr-CA" dirty="0"/>
              <a:t>© Coopérative La Clé, Victoriaville - 2013</a:t>
            </a:r>
            <a:endParaRPr lang="fr-FR" dirty="0"/>
          </a:p>
        </p:txBody>
      </p:sp>
      <p:sp>
        <p:nvSpPr>
          <p:cNvPr id="12291" name="Espace réservé du numéro de diapositive 4"/>
          <p:cNvSpPr>
            <a:spLocks noGrp="1"/>
          </p:cNvSpPr>
          <p:nvPr>
            <p:ph type="sldNum" sz="quarter" idx="11"/>
          </p:nvPr>
        </p:nvSpPr>
        <p:spPr>
          <a:noFill/>
        </p:spPr>
        <p:txBody>
          <a:bodyPr/>
          <a:lstStyle/>
          <a:p>
            <a:fld id="{080F8F2A-D55D-4ACF-80B1-C34CB34CDC06}" type="slidenum">
              <a:rPr lang="fr-FR" smtClean="0"/>
              <a:pPr/>
              <a:t>40</a:t>
            </a:fld>
            <a:endParaRPr lang="fr-FR" dirty="0"/>
          </a:p>
        </p:txBody>
      </p:sp>
      <p:graphicFrame>
        <p:nvGraphicFramePr>
          <p:cNvPr id="84050" name="Group 82"/>
          <p:cNvGraphicFramePr>
            <a:graphicFrameLocks noGrp="1"/>
          </p:cNvGraphicFramePr>
          <p:nvPr>
            <p:ph type="tbl" idx="1"/>
          </p:nvPr>
        </p:nvGraphicFramePr>
        <p:xfrm>
          <a:off x="760040" y="1676400"/>
          <a:ext cx="7772400" cy="4584002"/>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fr-FR" sz="2000" b="1"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fr-FR" sz="2000" b="1"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17335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FR" sz="2800" b="1" i="0" u="none" strike="noStrike" cap="none" normalizeH="0" baseline="0" dirty="0">
                          <a:ln>
                            <a:noFill/>
                          </a:ln>
                          <a:solidFill>
                            <a:schemeClr val="tx1"/>
                          </a:solidFill>
                          <a:effectLst/>
                          <a:latin typeface="Verdana" pitchFamily="34" charset="0"/>
                        </a:rPr>
                        <a:t>PARTICIPATION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FR" sz="2800" b="1" i="0" u="none" strike="noStrike" cap="none" normalizeH="0" baseline="0" dirty="0">
                          <a:ln>
                            <a:noFill/>
                          </a:ln>
                          <a:solidFill>
                            <a:schemeClr val="tx1"/>
                          </a:solidFill>
                          <a:effectLst/>
                          <a:latin typeface="Verdana" pitchFamily="34" charset="0"/>
                        </a:rPr>
                        <a:t>COMPÉTENCES</a:t>
                      </a:r>
                      <a:endParaRPr kumimoji="0" lang="fr-FR" sz="2800" b="0"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386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fr-FR" sz="2800" b="1"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fr-FR" sz="2800" b="1" i="0" u="none" strike="noStrike" cap="none" normalizeH="0" baseline="0" dirty="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fr-FR" sz="2800" b="1"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4239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FR" sz="2800" b="1" i="0" u="none" strike="noStrike" cap="none" normalizeH="0" baseline="0" dirty="0">
                          <a:ln>
                            <a:noFill/>
                          </a:ln>
                          <a:solidFill>
                            <a:schemeClr val="tx1"/>
                          </a:solidFill>
                          <a:effectLst/>
                          <a:latin typeface="Verdana" pitchFamily="34" charset="0"/>
                        </a:rPr>
                        <a:t>ESTIME </a:t>
                      </a:r>
                      <a:br>
                        <a:rPr kumimoji="0" lang="fr-FR" sz="2800" b="1" i="0" u="none" strike="noStrike" cap="none" normalizeH="0" baseline="0" dirty="0">
                          <a:ln>
                            <a:noFill/>
                          </a:ln>
                          <a:solidFill>
                            <a:schemeClr val="tx1"/>
                          </a:solidFill>
                          <a:effectLst/>
                          <a:latin typeface="Verdana" pitchFamily="34" charset="0"/>
                        </a:rPr>
                      </a:br>
                      <a:r>
                        <a:rPr kumimoji="0" lang="fr-FR" sz="2800" b="1" i="0" u="none" strike="noStrike" cap="none" normalizeH="0" baseline="0" dirty="0">
                          <a:ln>
                            <a:noFill/>
                          </a:ln>
                          <a:solidFill>
                            <a:schemeClr val="tx1"/>
                          </a:solidFill>
                          <a:effectLst/>
                          <a:latin typeface="Verdana" pitchFamily="34" charset="0"/>
                        </a:rPr>
                        <a:t>DE SOI</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FR" sz="2800" b="1" i="0" u="none" strike="noStrike" cap="none" normalizeH="0" baseline="0" dirty="0">
                          <a:ln>
                            <a:noFill/>
                          </a:ln>
                          <a:solidFill>
                            <a:schemeClr val="tx1"/>
                          </a:solidFill>
                          <a:effectLst/>
                          <a:latin typeface="Verdana" pitchFamily="34" charset="0"/>
                        </a:rPr>
                        <a:t>CONSCIENCE </a:t>
                      </a:r>
                      <a:br>
                        <a:rPr kumimoji="0" lang="fr-FR" sz="2800" b="1" i="0" u="none" strike="noStrike" cap="none" normalizeH="0" baseline="0" dirty="0">
                          <a:ln>
                            <a:noFill/>
                          </a:ln>
                          <a:solidFill>
                            <a:schemeClr val="tx1"/>
                          </a:solidFill>
                          <a:effectLst/>
                          <a:latin typeface="Verdana" pitchFamily="34" charset="0"/>
                        </a:rPr>
                      </a:br>
                      <a:r>
                        <a:rPr kumimoji="0" lang="fr-FR" sz="2800" b="1" i="0" u="none" strike="noStrike" cap="none" normalizeH="0" baseline="0" dirty="0">
                          <a:ln>
                            <a:noFill/>
                          </a:ln>
                          <a:solidFill>
                            <a:schemeClr val="tx1"/>
                          </a:solidFill>
                          <a:effectLst/>
                          <a:latin typeface="Verdana" pitchFamily="34" charset="0"/>
                        </a:rPr>
                        <a:t>CRITIQUE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2" name="Group 84"/>
          <p:cNvGrpSpPr>
            <a:grpSpLocks noChangeAspect="1"/>
          </p:cNvGrpSpPr>
          <p:nvPr/>
        </p:nvGrpSpPr>
        <p:grpSpPr bwMode="auto">
          <a:xfrm>
            <a:off x="3396877" y="2667000"/>
            <a:ext cx="2459038" cy="2279650"/>
            <a:chOff x="2650" y="1920"/>
            <a:chExt cx="1035" cy="960"/>
          </a:xfrm>
        </p:grpSpPr>
        <p:sp>
          <p:nvSpPr>
            <p:cNvPr id="12309" name="AutoShape 72"/>
            <p:cNvSpPr>
              <a:spLocks noChangeAspect="1" noChangeArrowheads="1"/>
            </p:cNvSpPr>
            <p:nvPr/>
          </p:nvSpPr>
          <p:spPr bwMode="auto">
            <a:xfrm>
              <a:off x="3005" y="2688"/>
              <a:ext cx="336" cy="192"/>
            </a:xfrm>
            <a:prstGeom prst="lef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fr-CA" dirty="0"/>
            </a:p>
          </p:txBody>
        </p:sp>
        <p:grpSp>
          <p:nvGrpSpPr>
            <p:cNvPr id="3" name="Group 83"/>
            <p:cNvGrpSpPr>
              <a:grpSpLocks noChangeAspect="1"/>
            </p:cNvGrpSpPr>
            <p:nvPr/>
          </p:nvGrpSpPr>
          <p:grpSpPr bwMode="auto">
            <a:xfrm>
              <a:off x="2650" y="1920"/>
              <a:ext cx="806" cy="768"/>
              <a:chOff x="2650" y="1920"/>
              <a:chExt cx="806" cy="768"/>
            </a:xfrm>
          </p:grpSpPr>
          <p:sp>
            <p:nvSpPr>
              <p:cNvPr id="12312" name="AutoShape 71"/>
              <p:cNvSpPr>
                <a:spLocks noChangeAspect="1" noChangeArrowheads="1"/>
              </p:cNvSpPr>
              <p:nvPr/>
            </p:nvSpPr>
            <p:spPr bwMode="auto">
              <a:xfrm rot="2700000">
                <a:off x="2880" y="2112"/>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5898240 60000 65536"/>
                  <a:gd name="T10" fmla="*/ 11796480 60000 65536"/>
                  <a:gd name="T11" fmla="*/ 17694720 60000 65536"/>
                  <a:gd name="T12" fmla="*/ 2175 w 21600"/>
                  <a:gd name="T13" fmla="*/ 8625 h 21600"/>
                  <a:gd name="T14" fmla="*/ 19425 w 21600"/>
                  <a:gd name="T15" fmla="*/ 12975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1"/>
              </a:solidFill>
              <a:ln w="9525">
                <a:solidFill>
                  <a:schemeClr val="tx1"/>
                </a:solidFill>
                <a:miter lim="800000"/>
                <a:headEnd/>
                <a:tailEnd/>
              </a:ln>
            </p:spPr>
            <p:txBody>
              <a:bodyPr wrap="none" anchor="ctr"/>
              <a:lstStyle/>
              <a:p>
                <a:endParaRPr lang="fr-CA" dirty="0"/>
              </a:p>
            </p:txBody>
          </p:sp>
          <p:sp>
            <p:nvSpPr>
              <p:cNvPr id="12313" name="AutoShape 73"/>
              <p:cNvSpPr>
                <a:spLocks noChangeAspect="1" noChangeArrowheads="1"/>
              </p:cNvSpPr>
              <p:nvPr/>
            </p:nvSpPr>
            <p:spPr bwMode="auto">
              <a:xfrm>
                <a:off x="3005" y="1920"/>
                <a:ext cx="336" cy="192"/>
              </a:xfrm>
              <a:prstGeom prst="lef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fr-CA" dirty="0"/>
              </a:p>
            </p:txBody>
          </p:sp>
          <p:sp>
            <p:nvSpPr>
              <p:cNvPr id="12314" name="AutoShape 76"/>
              <p:cNvSpPr>
                <a:spLocks noChangeAspect="1" noChangeArrowheads="1"/>
              </p:cNvSpPr>
              <p:nvPr/>
            </p:nvSpPr>
            <p:spPr bwMode="auto">
              <a:xfrm rot="5400000">
                <a:off x="2592" y="2280"/>
                <a:ext cx="336" cy="219"/>
              </a:xfrm>
              <a:prstGeom prst="leftRightArrow">
                <a:avLst>
                  <a:gd name="adj1" fmla="val 50000"/>
                  <a:gd name="adj2" fmla="val 30685"/>
                </a:avLst>
              </a:prstGeom>
              <a:solidFill>
                <a:schemeClr val="accent1"/>
              </a:solidFill>
              <a:ln w="9525">
                <a:solidFill>
                  <a:schemeClr val="tx1"/>
                </a:solidFill>
                <a:miter lim="800000"/>
                <a:headEnd/>
                <a:tailEnd/>
              </a:ln>
            </p:spPr>
            <p:txBody>
              <a:bodyPr wrap="none" anchor="ctr"/>
              <a:lstStyle/>
              <a:p>
                <a:endParaRPr lang="fr-CA" dirty="0"/>
              </a:p>
            </p:txBody>
          </p:sp>
        </p:grpSp>
        <p:sp>
          <p:nvSpPr>
            <p:cNvPr id="12311" name="AutoShape 77"/>
            <p:cNvSpPr>
              <a:spLocks noChangeAspect="1" noChangeArrowheads="1"/>
            </p:cNvSpPr>
            <p:nvPr/>
          </p:nvSpPr>
          <p:spPr bwMode="auto">
            <a:xfrm rot="5400000">
              <a:off x="3408" y="2280"/>
              <a:ext cx="336" cy="219"/>
            </a:xfrm>
            <a:prstGeom prst="leftRightArrow">
              <a:avLst>
                <a:gd name="adj1" fmla="val 50000"/>
                <a:gd name="adj2" fmla="val 30685"/>
              </a:avLst>
            </a:prstGeom>
            <a:solidFill>
              <a:schemeClr val="accent1"/>
            </a:solidFill>
            <a:ln w="9525">
              <a:solidFill>
                <a:schemeClr val="tx1"/>
              </a:solidFill>
              <a:miter lim="800000"/>
              <a:headEnd/>
              <a:tailEnd/>
            </a:ln>
          </p:spPr>
          <p:txBody>
            <a:bodyPr wrap="none" anchor="ctr"/>
            <a:lstStyle/>
            <a:p>
              <a:endParaRPr lang="fr-CA" dirty="0"/>
            </a:p>
          </p:txBody>
        </p:sp>
      </p:grpSp>
      <p:sp>
        <p:nvSpPr>
          <p:cNvPr id="15" name="Rectangle 7"/>
          <p:cNvSpPr txBox="1">
            <a:spLocks noChangeArrowheads="1"/>
          </p:cNvSpPr>
          <p:nvPr/>
        </p:nvSpPr>
        <p:spPr>
          <a:xfrm>
            <a:off x="688032" y="332656"/>
            <a:ext cx="7772400" cy="1143000"/>
          </a:xfrm>
          <a:prstGeom prst="rect">
            <a:avLst/>
          </a:prstGeom>
          <a:noFill/>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L’</a:t>
            </a:r>
            <a:r>
              <a:rPr kumimoji="0" lang="fr-CA" sz="3600" b="1" i="1" u="none" strike="noStrike" kern="1200" cap="all" spc="0" normalizeH="0" baseline="0" noProof="0" dirty="0">
                <a:ln>
                  <a:noFill/>
                </a:ln>
                <a:solidFill>
                  <a:schemeClr val="tx1"/>
                </a:solidFill>
                <a:effectLst/>
                <a:uLnTx/>
                <a:uFillTx/>
                <a:latin typeface="Calibri" pitchFamily="34" charset="0"/>
                <a:ea typeface="+mj-ea"/>
                <a:cs typeface="+mj-cs"/>
              </a:rPr>
              <a:t>empowerment</a:t>
            </a: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 individuel</a:t>
            </a:r>
            <a:endParaRPr kumimoji="0" lang="fr-FR" sz="3600" b="1" i="0" u="none" strike="noStrike" kern="1200" cap="all" spc="0" normalizeH="0" baseline="0" noProof="0" dirty="0">
              <a:ln>
                <a:noFill/>
              </a:ln>
              <a:solidFill>
                <a:schemeClr val="tx1"/>
              </a:solidFill>
              <a:effectLst/>
              <a:uLnTx/>
              <a:uFillTx/>
              <a:latin typeface="Calibri" pitchFamily="34" charset="0"/>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pied de page 3"/>
          <p:cNvSpPr>
            <a:spLocks noGrp="1"/>
          </p:cNvSpPr>
          <p:nvPr>
            <p:ph type="ftr" sz="quarter" idx="10"/>
          </p:nvPr>
        </p:nvSpPr>
        <p:spPr>
          <a:noFill/>
        </p:spPr>
        <p:txBody>
          <a:bodyPr/>
          <a:lstStyle/>
          <a:p>
            <a:r>
              <a:rPr lang="fr-CA" dirty="0"/>
              <a:t>© Coopérative La Clé, Victoriaville - 2013</a:t>
            </a:r>
            <a:endParaRPr lang="fr-FR" dirty="0"/>
          </a:p>
        </p:txBody>
      </p:sp>
      <p:sp>
        <p:nvSpPr>
          <p:cNvPr id="12291" name="Espace réservé du numéro de diapositive 4"/>
          <p:cNvSpPr>
            <a:spLocks noGrp="1"/>
          </p:cNvSpPr>
          <p:nvPr>
            <p:ph type="sldNum" sz="quarter" idx="11"/>
          </p:nvPr>
        </p:nvSpPr>
        <p:spPr>
          <a:noFill/>
        </p:spPr>
        <p:txBody>
          <a:bodyPr/>
          <a:lstStyle/>
          <a:p>
            <a:fld id="{080F8F2A-D55D-4ACF-80B1-C34CB34CDC06}" type="slidenum">
              <a:rPr lang="fr-FR" smtClean="0"/>
              <a:pPr/>
              <a:t>41</a:t>
            </a:fld>
            <a:endParaRPr lang="fr-FR" dirty="0"/>
          </a:p>
        </p:txBody>
      </p:sp>
      <p:sp>
        <p:nvSpPr>
          <p:cNvPr id="15" name="Rectangle 7"/>
          <p:cNvSpPr txBox="1">
            <a:spLocks noChangeArrowheads="1"/>
          </p:cNvSpPr>
          <p:nvPr/>
        </p:nvSpPr>
        <p:spPr>
          <a:xfrm>
            <a:off x="688032" y="332656"/>
            <a:ext cx="7772400" cy="1143000"/>
          </a:xfrm>
          <a:prstGeom prst="rect">
            <a:avLst/>
          </a:prstGeom>
          <a:noFill/>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L’</a:t>
            </a:r>
            <a:r>
              <a:rPr kumimoji="0" lang="fr-CA" sz="3600" b="1" i="1" u="none" strike="noStrike" kern="1200" cap="all" spc="0" normalizeH="0" baseline="0" noProof="0" dirty="0">
                <a:ln>
                  <a:noFill/>
                </a:ln>
                <a:solidFill>
                  <a:schemeClr val="tx1"/>
                </a:solidFill>
                <a:effectLst/>
                <a:uLnTx/>
                <a:uFillTx/>
                <a:latin typeface="Calibri" pitchFamily="34" charset="0"/>
                <a:ea typeface="+mj-ea"/>
                <a:cs typeface="+mj-cs"/>
              </a:rPr>
              <a:t>empowerment</a:t>
            </a: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 individuel</a:t>
            </a:r>
            <a:endParaRPr kumimoji="0" lang="fr-FR" sz="3600" b="1" i="0" u="none" strike="noStrike" kern="1200" cap="all" spc="0" normalizeH="0" baseline="0" noProof="0" dirty="0">
              <a:ln>
                <a:noFill/>
              </a:ln>
              <a:solidFill>
                <a:schemeClr val="tx1"/>
              </a:solidFill>
              <a:effectLst/>
              <a:uLnTx/>
              <a:uFillTx/>
              <a:latin typeface="Calibri" pitchFamily="34" charset="0"/>
              <a:ea typeface="+mj-ea"/>
              <a:cs typeface="+mj-cs"/>
            </a:endParaRPr>
          </a:p>
        </p:txBody>
      </p:sp>
      <p:sp>
        <p:nvSpPr>
          <p:cNvPr id="14" name="Rectangle 3"/>
          <p:cNvSpPr txBox="1">
            <a:spLocks noChangeArrowheads="1"/>
          </p:cNvSpPr>
          <p:nvPr/>
        </p:nvSpPr>
        <p:spPr>
          <a:xfrm>
            <a:off x="1177801" y="2284413"/>
            <a:ext cx="7199312" cy="3656012"/>
          </a:xfrm>
          <a:prstGeom prst="rect">
            <a:avLst/>
          </a:prstGeom>
        </p:spPr>
        <p:txBody>
          <a:bodyPr vert="horz" lIns="91440" tIns="45720" rIns="91440" bIns="45720" rtlCol="0">
            <a:noAutofit/>
          </a:bodyPr>
          <a:lstStyle/>
          <a:p>
            <a:pPr marL="457200" marR="0" lvl="0" indent="-4572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assistance muette</a:t>
            </a:r>
          </a:p>
          <a:p>
            <a:pPr marL="914400" marR="0" lvl="0" indent="-457200" algn="l" defTabSz="914400" rtl="0" eaLnBrk="1" fontAlgn="auto" latinLnBrk="0" hangingPunct="1">
              <a:lnSpc>
                <a:spcPct val="100000"/>
              </a:lnSpc>
              <a:spcBef>
                <a:spcPts val="1200"/>
              </a:spcBef>
              <a:spcAft>
                <a:spcPts val="0"/>
              </a:spcAft>
              <a:buClrTx/>
              <a:buSzTx/>
              <a:buFont typeface="Wingdings" pitchFamily="2" charset="2"/>
              <a:buNone/>
              <a:tabLst/>
              <a:defRPr/>
            </a:pPr>
            <a:r>
              <a:rPr kumimoji="0" lang="fr-FR" sz="2800" b="0" i="0" u="none" strike="noStrike" kern="1200" cap="none" spc="0" normalizeH="0" baseline="0" noProof="0" dirty="0">
                <a:ln>
                  <a:noFill/>
                </a:ln>
                <a:solidFill>
                  <a:schemeClr val="tx1"/>
                </a:solidFill>
                <a:effectLst/>
                <a:uLnTx/>
                <a:uFillTx/>
                <a:latin typeface="Calibri" pitchFamily="34" charset="0"/>
                <a:ea typeface="+mn-ea"/>
                <a:cs typeface="+mn-cs"/>
                <a:sym typeface="Symbol" pitchFamily="18" charset="2"/>
              </a:rPr>
              <a:t>	</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participation aux discussions simples (droit de parole)</a:t>
            </a:r>
            <a:endParaRPr kumimoji="0" lang="fr-FR" sz="2800" b="0" i="0" u="none" strike="noStrike" kern="1200" cap="none" spc="0" normalizeH="0" baseline="0" noProof="0" dirty="0">
              <a:ln>
                <a:noFill/>
              </a:ln>
              <a:solidFill>
                <a:schemeClr val="tx1"/>
              </a:solidFill>
              <a:effectLst/>
              <a:uLnTx/>
              <a:uFillTx/>
              <a:latin typeface="Calibri" pitchFamily="34" charset="0"/>
              <a:ea typeface="+mn-ea"/>
              <a:cs typeface="+mn-cs"/>
              <a:sym typeface="Symbol" pitchFamily="18" charset="2"/>
            </a:endParaRPr>
          </a:p>
          <a:p>
            <a:pPr marL="1371600" marR="0" lvl="0" indent="-457200" algn="l" defTabSz="914400" rtl="0" eaLnBrk="1" fontAlgn="auto" latinLnBrk="0" hangingPunct="1">
              <a:lnSpc>
                <a:spcPct val="100000"/>
              </a:lnSpc>
              <a:spcBef>
                <a:spcPts val="1200"/>
              </a:spcBef>
              <a:spcAft>
                <a:spcPts val="0"/>
              </a:spcAft>
              <a:buClrTx/>
              <a:buSzTx/>
              <a:buFont typeface="Wingdings" pitchFamily="2" charset="2"/>
              <a:buNone/>
              <a:tabLst/>
              <a:defRPr/>
            </a:pPr>
            <a:r>
              <a:rPr kumimoji="0" lang="fr-FR" sz="2800" b="0" i="0" u="none" strike="noStrike" kern="1200" cap="none" spc="0" normalizeH="0" baseline="0" noProof="0" dirty="0">
                <a:ln>
                  <a:noFill/>
                </a:ln>
                <a:solidFill>
                  <a:schemeClr val="tx1"/>
                </a:solidFill>
                <a:effectLst/>
                <a:uLnTx/>
                <a:uFillTx/>
                <a:latin typeface="Calibri" pitchFamily="34" charset="0"/>
                <a:ea typeface="+mn-ea"/>
                <a:cs typeface="+mn-cs"/>
                <a:sym typeface="Symbol" pitchFamily="18" charset="2"/>
              </a:rPr>
              <a:t>	</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participation aux débats </a:t>
            </a:r>
            <a:b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b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(droit d’être entendu)</a:t>
            </a:r>
            <a:endParaRPr kumimoji="0" lang="fr-FR" sz="2800" b="0" i="0" u="none" strike="noStrike" kern="1200" cap="none" spc="0" normalizeH="0" baseline="0" noProof="0" dirty="0">
              <a:ln>
                <a:noFill/>
              </a:ln>
              <a:solidFill>
                <a:schemeClr val="tx1"/>
              </a:solidFill>
              <a:effectLst/>
              <a:uLnTx/>
              <a:uFillTx/>
              <a:latin typeface="Calibri" pitchFamily="34" charset="0"/>
              <a:ea typeface="+mn-ea"/>
              <a:cs typeface="+mn-cs"/>
              <a:sym typeface="Symbol" pitchFamily="18" charset="2"/>
            </a:endParaRPr>
          </a:p>
          <a:p>
            <a:pPr marL="1828800" marR="0" lvl="0" indent="-457200" algn="l" defTabSz="914400" rtl="0" eaLnBrk="1" fontAlgn="auto" latinLnBrk="0" hangingPunct="1">
              <a:lnSpc>
                <a:spcPct val="100000"/>
              </a:lnSpc>
              <a:spcBef>
                <a:spcPts val="1200"/>
              </a:spcBef>
              <a:spcAft>
                <a:spcPts val="0"/>
              </a:spcAft>
              <a:buClrTx/>
              <a:buSzTx/>
              <a:buFont typeface="Wingdings" pitchFamily="2" charset="2"/>
              <a:buNone/>
              <a:tabLst/>
              <a:defRPr/>
            </a:pPr>
            <a:r>
              <a:rPr kumimoji="0" lang="fr-FR" sz="2800" b="0" i="0" u="none" strike="noStrike" kern="1200" cap="none" spc="0" normalizeH="0" baseline="0" noProof="0" dirty="0">
                <a:ln>
                  <a:noFill/>
                </a:ln>
                <a:solidFill>
                  <a:schemeClr val="tx1"/>
                </a:solidFill>
                <a:effectLst/>
                <a:uLnTx/>
                <a:uFillTx/>
                <a:latin typeface="Calibri" pitchFamily="34" charset="0"/>
                <a:ea typeface="+mn-ea"/>
                <a:cs typeface="+mn-cs"/>
                <a:sym typeface="Symbol" pitchFamily="18" charset="2"/>
              </a:rPr>
              <a:t>	</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participation aux décisions </a:t>
            </a:r>
            <a:b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b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(aval ou refus de consentement)</a:t>
            </a:r>
            <a:endParaRPr kumimoji="0" lang="fr-FR" sz="28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6" name="Rectangle 4"/>
          <p:cNvSpPr>
            <a:spLocks noChangeArrowheads="1"/>
          </p:cNvSpPr>
          <p:nvPr/>
        </p:nvSpPr>
        <p:spPr bwMode="auto">
          <a:xfrm>
            <a:off x="1192088" y="1484313"/>
            <a:ext cx="7772400" cy="685800"/>
          </a:xfrm>
          <a:prstGeom prst="rect">
            <a:avLst/>
          </a:prstGeom>
          <a:noFill/>
          <a:ln w="9525">
            <a:noFill/>
            <a:miter lim="800000"/>
            <a:headEnd/>
            <a:tailEnd/>
          </a:ln>
        </p:spPr>
        <p:txBody>
          <a:bodyPr anchor="ctr"/>
          <a:lstStyle/>
          <a:p>
            <a:pPr eaLnBrk="1" hangingPunct="1"/>
            <a:r>
              <a:rPr lang="fr-FR" sz="2800" b="1" dirty="0">
                <a:latin typeface="Calibri" pitchFamily="34" charset="0"/>
              </a:rPr>
              <a:t>LA PARTICIPATION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pied de page 3"/>
          <p:cNvSpPr>
            <a:spLocks noGrp="1"/>
          </p:cNvSpPr>
          <p:nvPr>
            <p:ph type="ftr" sz="quarter" idx="10"/>
          </p:nvPr>
        </p:nvSpPr>
        <p:spPr>
          <a:noFill/>
        </p:spPr>
        <p:txBody>
          <a:bodyPr/>
          <a:lstStyle/>
          <a:p>
            <a:r>
              <a:rPr lang="fr-CA" dirty="0"/>
              <a:t>© Coopérative La Clé, Victoriaville - 2013</a:t>
            </a:r>
            <a:endParaRPr lang="fr-FR" dirty="0"/>
          </a:p>
        </p:txBody>
      </p:sp>
      <p:sp>
        <p:nvSpPr>
          <p:cNvPr id="12291" name="Espace réservé du numéro de diapositive 4"/>
          <p:cNvSpPr>
            <a:spLocks noGrp="1"/>
          </p:cNvSpPr>
          <p:nvPr>
            <p:ph type="sldNum" sz="quarter" idx="11"/>
          </p:nvPr>
        </p:nvSpPr>
        <p:spPr>
          <a:noFill/>
        </p:spPr>
        <p:txBody>
          <a:bodyPr/>
          <a:lstStyle/>
          <a:p>
            <a:fld id="{080F8F2A-D55D-4ACF-80B1-C34CB34CDC06}" type="slidenum">
              <a:rPr lang="fr-FR" smtClean="0"/>
              <a:pPr/>
              <a:t>42</a:t>
            </a:fld>
            <a:endParaRPr lang="fr-FR" dirty="0"/>
          </a:p>
        </p:txBody>
      </p:sp>
      <p:sp>
        <p:nvSpPr>
          <p:cNvPr id="15" name="Rectangle 7"/>
          <p:cNvSpPr txBox="1">
            <a:spLocks noChangeArrowheads="1"/>
          </p:cNvSpPr>
          <p:nvPr/>
        </p:nvSpPr>
        <p:spPr>
          <a:xfrm>
            <a:off x="688032" y="332656"/>
            <a:ext cx="7772400" cy="1143000"/>
          </a:xfrm>
          <a:prstGeom prst="rect">
            <a:avLst/>
          </a:prstGeom>
          <a:noFill/>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L’</a:t>
            </a:r>
            <a:r>
              <a:rPr kumimoji="0" lang="fr-CA" sz="3600" b="1" i="1" u="none" strike="noStrike" kern="1200" cap="all" spc="0" normalizeH="0" baseline="0" noProof="0" dirty="0">
                <a:ln>
                  <a:noFill/>
                </a:ln>
                <a:solidFill>
                  <a:schemeClr val="tx1"/>
                </a:solidFill>
                <a:effectLst/>
                <a:uLnTx/>
                <a:uFillTx/>
                <a:latin typeface="Calibri" pitchFamily="34" charset="0"/>
                <a:ea typeface="+mj-ea"/>
                <a:cs typeface="+mj-cs"/>
              </a:rPr>
              <a:t>empowerment</a:t>
            </a: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 individuel</a:t>
            </a:r>
            <a:endParaRPr kumimoji="0" lang="fr-FR" sz="3600" b="1" i="0" u="none" strike="noStrike" kern="1200" cap="all" spc="0" normalizeH="0" baseline="0" noProof="0" dirty="0">
              <a:ln>
                <a:noFill/>
              </a:ln>
              <a:solidFill>
                <a:schemeClr val="tx1"/>
              </a:solidFill>
              <a:effectLst/>
              <a:uLnTx/>
              <a:uFillTx/>
              <a:latin typeface="Calibri" pitchFamily="34" charset="0"/>
              <a:ea typeface="+mj-ea"/>
              <a:cs typeface="+mj-cs"/>
            </a:endParaRPr>
          </a:p>
        </p:txBody>
      </p:sp>
      <p:sp>
        <p:nvSpPr>
          <p:cNvPr id="16" name="Rectangle 4"/>
          <p:cNvSpPr>
            <a:spLocks noChangeArrowheads="1"/>
          </p:cNvSpPr>
          <p:nvPr/>
        </p:nvSpPr>
        <p:spPr bwMode="auto">
          <a:xfrm>
            <a:off x="1192088" y="1484313"/>
            <a:ext cx="7772400" cy="685800"/>
          </a:xfrm>
          <a:prstGeom prst="rect">
            <a:avLst/>
          </a:prstGeom>
          <a:noFill/>
          <a:ln w="9525">
            <a:noFill/>
            <a:miter lim="800000"/>
            <a:headEnd/>
            <a:tailEnd/>
          </a:ln>
        </p:spPr>
        <p:txBody>
          <a:bodyPr anchor="ctr"/>
          <a:lstStyle/>
          <a:p>
            <a:pPr eaLnBrk="1" hangingPunct="1"/>
            <a:r>
              <a:rPr lang="fr-FR" sz="2800" b="1" dirty="0">
                <a:latin typeface="Calibri" pitchFamily="34" charset="0"/>
              </a:rPr>
              <a:t>LES COMPÉTENCES</a:t>
            </a:r>
          </a:p>
        </p:txBody>
      </p:sp>
      <p:sp>
        <p:nvSpPr>
          <p:cNvPr id="7" name="Rectangle 3"/>
          <p:cNvSpPr txBox="1">
            <a:spLocks noChangeArrowheads="1"/>
          </p:cNvSpPr>
          <p:nvPr/>
        </p:nvSpPr>
        <p:spPr>
          <a:xfrm>
            <a:off x="1173163" y="2284413"/>
            <a:ext cx="7668000" cy="2124075"/>
          </a:xfrm>
          <a:prstGeom prst="rect">
            <a:avLst/>
          </a:prstGeom>
          <a:noFill/>
        </p:spPr>
        <p:txBody>
          <a:bodyPr vert="horz" lIns="91440" tIns="45720" rIns="91440" bIns="45720" rtlCol="0">
            <a:noAutofit/>
          </a:bodyPr>
          <a:lstStyle/>
          <a:p>
            <a:pPr marL="342900" marR="0" lvl="0" indent="-342900" algn="l" defTabSz="914400" rtl="0" eaLnBrk="1" fontAlgn="auto" latinLnBrk="0" hangingPunct="1">
              <a:spcBef>
                <a:spcPts val="10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acquisition progressive des connaissances et des habiletés </a:t>
            </a:r>
            <a:r>
              <a:rPr kumimoji="0" lang="fr-CA" sz="2800" b="1" i="0" u="none" strike="noStrike" kern="1200" cap="none" spc="0" normalizeH="0" baseline="0" noProof="0" dirty="0">
                <a:ln>
                  <a:noFill/>
                </a:ln>
                <a:solidFill>
                  <a:schemeClr val="tx1"/>
                </a:solidFill>
                <a:effectLst/>
                <a:uLnTx/>
                <a:uFillTx/>
                <a:latin typeface="Calibri" pitchFamily="34" charset="0"/>
                <a:ea typeface="+mn-ea"/>
                <a:cs typeface="+mn-cs"/>
              </a:rPr>
              <a:t>techniques et pratiques</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 requises par :</a:t>
            </a:r>
          </a:p>
          <a:p>
            <a:pPr marL="2160000" marR="0" lvl="1" indent="-285750" algn="l" defTabSz="914400" rtl="0" eaLnBrk="1" fontAlgn="auto" latinLnBrk="0" hangingPunct="1">
              <a:spcBef>
                <a:spcPts val="900"/>
              </a:spcBef>
              <a:spcAft>
                <a:spcPts val="0"/>
              </a:spcAft>
              <a:buClrTx/>
              <a:buSzTx/>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l’action</a:t>
            </a:r>
            <a:r>
              <a:rPr kumimoji="0" lang="fr-CA" sz="2800" b="0" i="0" u="none" strike="noStrike" kern="1200" cap="none" spc="0" normalizeH="0" noProof="0" dirty="0">
                <a:ln>
                  <a:noFill/>
                </a:ln>
                <a:solidFill>
                  <a:schemeClr val="tx1"/>
                </a:solidFill>
                <a:effectLst/>
                <a:uLnTx/>
                <a:uFillTx/>
                <a:latin typeface="Calibri" pitchFamily="34" charset="0"/>
                <a:ea typeface="+mn-ea"/>
                <a:cs typeface="+mn-cs"/>
              </a:rPr>
              <a:t> </a:t>
            </a:r>
            <a:r>
              <a:rPr kumimoji="0" lang="fr-CA" sz="2800" b="0" i="0" u="sng" strike="noStrike" kern="1200" cap="none" spc="0" normalizeH="0" noProof="0" dirty="0">
                <a:ln>
                  <a:noFill/>
                </a:ln>
                <a:solidFill>
                  <a:schemeClr val="tx1"/>
                </a:solidFill>
                <a:effectLst/>
                <a:uLnTx/>
                <a:uFillTx/>
                <a:latin typeface="Calibri" pitchFamily="34" charset="0"/>
                <a:ea typeface="+mn-ea"/>
                <a:cs typeface="+mn-cs"/>
              </a:rPr>
              <a:t>et</a:t>
            </a:r>
            <a:r>
              <a:rPr kumimoji="0" lang="fr-CA" sz="2800" b="0" i="0" u="none" strike="noStrike" kern="1200" cap="none" spc="0" normalizeH="0" noProof="0" dirty="0">
                <a:ln>
                  <a:noFill/>
                </a:ln>
                <a:solidFill>
                  <a:schemeClr val="tx1"/>
                </a:solidFill>
                <a:effectLst/>
                <a:uLnTx/>
                <a:uFillTx/>
                <a:latin typeface="Calibri" pitchFamily="34" charset="0"/>
                <a:ea typeface="+mn-ea"/>
                <a:cs typeface="+mn-cs"/>
              </a:rPr>
              <a:t> </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la participation</a:t>
            </a:r>
          </a:p>
        </p:txBody>
      </p:sp>
      <p:sp>
        <p:nvSpPr>
          <p:cNvPr id="8" name="Rectangle 3"/>
          <p:cNvSpPr txBox="1">
            <a:spLocks noChangeArrowheads="1"/>
          </p:cNvSpPr>
          <p:nvPr/>
        </p:nvSpPr>
        <p:spPr bwMode="auto">
          <a:xfrm>
            <a:off x="1173163" y="4005064"/>
            <a:ext cx="7313612" cy="1441450"/>
          </a:xfrm>
          <a:prstGeom prst="rect">
            <a:avLst/>
          </a:prstGeom>
          <a:noFill/>
          <a:ln w="9525">
            <a:noFill/>
            <a:miter lim="800000"/>
            <a:headEnd/>
            <a:tailEnd/>
          </a:ln>
        </p:spPr>
        <p:txBody>
          <a:bodyPr/>
          <a:lstStyle/>
          <a:p>
            <a:pPr marL="684000" indent="-342900">
              <a:spcBef>
                <a:spcPts val="1800"/>
              </a:spcBef>
              <a:buClr>
                <a:schemeClr val="accent1"/>
              </a:buClr>
              <a:buSzPct val="80000"/>
              <a:buFont typeface="Wingdings" pitchFamily="2" charset="2"/>
              <a:buChar char="Ø"/>
              <a:defRPr/>
            </a:pPr>
            <a:r>
              <a:rPr lang="fr-CA" sz="2800" kern="0" dirty="0">
                <a:latin typeface="Calibri" pitchFamily="34" charset="0"/>
              </a:rPr>
              <a:t>des</a:t>
            </a:r>
            <a:r>
              <a:rPr lang="fr-CA" sz="2800" b="1" kern="0" dirty="0">
                <a:latin typeface="Calibri" pitchFamily="34" charset="0"/>
              </a:rPr>
              <a:t> savoirs </a:t>
            </a:r>
            <a:r>
              <a:rPr lang="fr-CA" sz="2800" kern="0" dirty="0">
                <a:latin typeface="Calibri" pitchFamily="34" charset="0"/>
              </a:rPr>
              <a:t>: 		connaissances</a:t>
            </a:r>
          </a:p>
          <a:p>
            <a:pPr marL="684000" indent="-342900">
              <a:spcBef>
                <a:spcPts val="900"/>
              </a:spcBef>
              <a:buClr>
                <a:schemeClr val="accent1"/>
              </a:buClr>
              <a:buSzPct val="80000"/>
              <a:buFont typeface="Wingdings" pitchFamily="2" charset="2"/>
              <a:buChar char="Ø"/>
              <a:defRPr/>
            </a:pPr>
            <a:r>
              <a:rPr lang="fr-CA" sz="2800" kern="0" dirty="0">
                <a:latin typeface="Calibri" pitchFamily="34" charset="0"/>
              </a:rPr>
              <a:t>des </a:t>
            </a:r>
            <a:r>
              <a:rPr lang="fr-CA" sz="2800" b="1" kern="0" dirty="0">
                <a:latin typeface="Calibri" pitchFamily="34" charset="0"/>
              </a:rPr>
              <a:t>savoir-faire </a:t>
            </a:r>
            <a:r>
              <a:rPr lang="fr-CA" sz="2800" kern="0" dirty="0">
                <a:latin typeface="Calibri" pitchFamily="34" charset="0"/>
              </a:rPr>
              <a:t>: 	habiletés</a:t>
            </a:r>
          </a:p>
          <a:p>
            <a:pPr marL="684000" indent="-342900">
              <a:spcBef>
                <a:spcPts val="900"/>
              </a:spcBef>
              <a:buClr>
                <a:schemeClr val="accent1"/>
              </a:buClr>
              <a:buSzPct val="80000"/>
              <a:buFont typeface="Wingdings" pitchFamily="2" charset="2"/>
              <a:buChar char="Ø"/>
              <a:defRPr/>
            </a:pPr>
            <a:r>
              <a:rPr lang="fr-CA" sz="2800" kern="0" dirty="0">
                <a:latin typeface="Calibri" pitchFamily="34" charset="0"/>
              </a:rPr>
              <a:t>des </a:t>
            </a:r>
            <a:r>
              <a:rPr lang="fr-CA" sz="2800" b="1" kern="0" dirty="0">
                <a:latin typeface="Calibri" pitchFamily="34" charset="0"/>
              </a:rPr>
              <a:t>savoir-être </a:t>
            </a:r>
            <a:r>
              <a:rPr lang="fr-CA" sz="2800" kern="0" dirty="0">
                <a:latin typeface="Calibri" pitchFamily="34" charset="0"/>
              </a:rPr>
              <a:t>: 	comportements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pied de page 3"/>
          <p:cNvSpPr>
            <a:spLocks noGrp="1"/>
          </p:cNvSpPr>
          <p:nvPr>
            <p:ph type="ftr" sz="quarter" idx="10"/>
          </p:nvPr>
        </p:nvSpPr>
        <p:spPr>
          <a:noFill/>
        </p:spPr>
        <p:txBody>
          <a:bodyPr/>
          <a:lstStyle/>
          <a:p>
            <a:r>
              <a:rPr lang="fr-CA" dirty="0"/>
              <a:t>© Coopérative La Clé, Victoriaville - 2013</a:t>
            </a:r>
            <a:endParaRPr lang="fr-FR" dirty="0"/>
          </a:p>
        </p:txBody>
      </p:sp>
      <p:sp>
        <p:nvSpPr>
          <p:cNvPr id="12291" name="Espace réservé du numéro de diapositive 4"/>
          <p:cNvSpPr>
            <a:spLocks noGrp="1"/>
          </p:cNvSpPr>
          <p:nvPr>
            <p:ph type="sldNum" sz="quarter" idx="11"/>
          </p:nvPr>
        </p:nvSpPr>
        <p:spPr>
          <a:noFill/>
        </p:spPr>
        <p:txBody>
          <a:bodyPr/>
          <a:lstStyle/>
          <a:p>
            <a:fld id="{080F8F2A-D55D-4ACF-80B1-C34CB34CDC06}" type="slidenum">
              <a:rPr lang="fr-FR" smtClean="0"/>
              <a:pPr/>
              <a:t>43</a:t>
            </a:fld>
            <a:endParaRPr lang="fr-FR" dirty="0"/>
          </a:p>
        </p:txBody>
      </p:sp>
      <p:sp>
        <p:nvSpPr>
          <p:cNvPr id="15" name="Rectangle 7"/>
          <p:cNvSpPr txBox="1">
            <a:spLocks noChangeArrowheads="1"/>
          </p:cNvSpPr>
          <p:nvPr/>
        </p:nvSpPr>
        <p:spPr>
          <a:xfrm>
            <a:off x="688032" y="332656"/>
            <a:ext cx="7772400" cy="1143000"/>
          </a:xfrm>
          <a:prstGeom prst="rect">
            <a:avLst/>
          </a:prstGeom>
          <a:noFill/>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L’</a:t>
            </a:r>
            <a:r>
              <a:rPr kumimoji="0" lang="fr-CA" sz="3600" b="1" i="1" u="none" strike="noStrike" kern="1200" cap="all" spc="0" normalizeH="0" baseline="0" noProof="0" dirty="0">
                <a:ln>
                  <a:noFill/>
                </a:ln>
                <a:solidFill>
                  <a:schemeClr val="tx1"/>
                </a:solidFill>
                <a:effectLst/>
                <a:uLnTx/>
                <a:uFillTx/>
                <a:latin typeface="Calibri" pitchFamily="34" charset="0"/>
                <a:ea typeface="+mj-ea"/>
                <a:cs typeface="+mj-cs"/>
              </a:rPr>
              <a:t>empowerment</a:t>
            </a: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 individuel</a:t>
            </a:r>
            <a:endParaRPr kumimoji="0" lang="fr-FR" sz="3600" b="1" i="0" u="none" strike="noStrike" kern="1200" cap="all" spc="0" normalizeH="0" baseline="0" noProof="0" dirty="0">
              <a:ln>
                <a:noFill/>
              </a:ln>
              <a:solidFill>
                <a:schemeClr val="tx1"/>
              </a:solidFill>
              <a:effectLst/>
              <a:uLnTx/>
              <a:uFillTx/>
              <a:latin typeface="Calibri" pitchFamily="34" charset="0"/>
              <a:ea typeface="+mj-ea"/>
              <a:cs typeface="+mj-cs"/>
            </a:endParaRPr>
          </a:p>
        </p:txBody>
      </p:sp>
      <p:sp>
        <p:nvSpPr>
          <p:cNvPr id="7" name="Rectangle 6"/>
          <p:cNvSpPr txBox="1">
            <a:spLocks noChangeArrowheads="1"/>
          </p:cNvSpPr>
          <p:nvPr/>
        </p:nvSpPr>
        <p:spPr>
          <a:xfrm>
            <a:off x="1173163" y="2284413"/>
            <a:ext cx="7313612" cy="900112"/>
          </a:xfrm>
          <a:prstGeom prst="rect">
            <a:avLst/>
          </a:prstGeom>
          <a:noFill/>
        </p:spPr>
        <p:txBody>
          <a:bodyPr vert="horz" lIns="91440" tIns="45720" rIns="91440" bIns="45720" rtlCol="0">
            <a:noAutofit/>
          </a:bodyPr>
          <a:lstStyle/>
          <a:p>
            <a:pPr marL="457200" marR="0" lvl="0" indent="-457200" algn="l" defTabSz="914400" rtl="0" eaLnBrk="1" fontAlgn="auto" latinLnBrk="0" hangingPunct="1">
              <a:lnSpc>
                <a:spcPct val="100000"/>
              </a:lnSpc>
              <a:spcBef>
                <a:spcPct val="500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perception de sa propre compétence et croyance dans sa propre efficacité</a:t>
            </a:r>
          </a:p>
        </p:txBody>
      </p:sp>
      <p:sp>
        <p:nvSpPr>
          <p:cNvPr id="8" name="Rectangle 4"/>
          <p:cNvSpPr>
            <a:spLocks noChangeArrowheads="1"/>
          </p:cNvSpPr>
          <p:nvPr/>
        </p:nvSpPr>
        <p:spPr bwMode="auto">
          <a:xfrm>
            <a:off x="1187450" y="1484313"/>
            <a:ext cx="7772400" cy="685800"/>
          </a:xfrm>
          <a:prstGeom prst="rect">
            <a:avLst/>
          </a:prstGeom>
          <a:noFill/>
          <a:ln w="9525">
            <a:noFill/>
            <a:miter lim="800000"/>
            <a:headEnd/>
            <a:tailEnd/>
          </a:ln>
        </p:spPr>
        <p:txBody>
          <a:bodyPr anchor="ctr"/>
          <a:lstStyle/>
          <a:p>
            <a:pPr eaLnBrk="1" hangingPunct="1"/>
            <a:r>
              <a:rPr lang="fr-FR" sz="2800" b="1" cap="all" dirty="0">
                <a:latin typeface="Calibri" pitchFamily="34" charset="0"/>
              </a:rPr>
              <a:t>L’estime de soi</a:t>
            </a:r>
          </a:p>
        </p:txBody>
      </p:sp>
      <p:sp>
        <p:nvSpPr>
          <p:cNvPr id="9" name="Rectangle 6"/>
          <p:cNvSpPr txBox="1">
            <a:spLocks noChangeArrowheads="1"/>
          </p:cNvSpPr>
          <p:nvPr/>
        </p:nvSpPr>
        <p:spPr bwMode="auto">
          <a:xfrm>
            <a:off x="1173163" y="3284538"/>
            <a:ext cx="7313612" cy="2881312"/>
          </a:xfrm>
          <a:prstGeom prst="rect">
            <a:avLst/>
          </a:prstGeom>
          <a:noFill/>
          <a:ln w="9525">
            <a:noFill/>
            <a:miter lim="800000"/>
            <a:headEnd/>
            <a:tailEnd/>
          </a:ln>
        </p:spPr>
        <p:txBody>
          <a:bodyPr/>
          <a:lstStyle/>
          <a:p>
            <a:pPr marL="457200" indent="-457200" eaLnBrk="1" hangingPunct="1">
              <a:spcBef>
                <a:spcPts val="1200"/>
              </a:spcBef>
              <a:buSzPct val="100000"/>
              <a:buFont typeface="Arial" pitchFamily="34" charset="0"/>
              <a:buChar char="•"/>
              <a:defRPr/>
            </a:pPr>
            <a:r>
              <a:rPr lang="fr-CA" sz="2800" kern="0" dirty="0">
                <a:latin typeface="Calibri" pitchFamily="34" charset="0"/>
              </a:rPr>
              <a:t>autoreconnaissance de la légitimité de l’identité propre (amour de soi)</a:t>
            </a:r>
          </a:p>
          <a:p>
            <a:pPr marL="914400" indent="-457200" eaLnBrk="1" hangingPunct="1">
              <a:spcBef>
                <a:spcPts val="1200"/>
              </a:spcBef>
              <a:buClr>
                <a:schemeClr val="accent1"/>
              </a:buClr>
              <a:buSzPct val="80000"/>
              <a:buFont typeface="Wingdings" pitchFamily="2" charset="2"/>
              <a:buNone/>
              <a:defRPr/>
            </a:pPr>
            <a:r>
              <a:rPr lang="fr-FR" sz="2800" kern="0" dirty="0">
                <a:latin typeface="Calibri" pitchFamily="34" charset="0"/>
                <a:sym typeface="Symbol" pitchFamily="18" charset="2"/>
              </a:rPr>
              <a:t>	</a:t>
            </a:r>
            <a:r>
              <a:rPr lang="fr-CA" sz="2800" kern="0" dirty="0">
                <a:latin typeface="Calibri" pitchFamily="34" charset="0"/>
              </a:rPr>
              <a:t>autoreconnaissance de sa propre compétence (vision de soi)</a:t>
            </a:r>
            <a:endParaRPr lang="fr-FR" sz="2800" kern="0" dirty="0">
              <a:latin typeface="Calibri" pitchFamily="34" charset="0"/>
              <a:sym typeface="Symbol" pitchFamily="18" charset="2"/>
            </a:endParaRPr>
          </a:p>
          <a:p>
            <a:pPr marL="1371600" indent="-457200" eaLnBrk="1" hangingPunct="1">
              <a:spcBef>
                <a:spcPts val="1200"/>
              </a:spcBef>
              <a:buClr>
                <a:schemeClr val="accent1"/>
              </a:buClr>
              <a:buSzPct val="80000"/>
              <a:buFont typeface="Wingdings" pitchFamily="2" charset="2"/>
              <a:buNone/>
              <a:defRPr/>
            </a:pPr>
            <a:r>
              <a:rPr lang="fr-FR" sz="2800" kern="0" dirty="0">
                <a:latin typeface="Calibri" pitchFamily="34" charset="0"/>
                <a:sym typeface="Symbol" pitchFamily="18" charset="2"/>
              </a:rPr>
              <a:t>	</a:t>
            </a:r>
            <a:r>
              <a:rPr lang="fr-CA" sz="2800" kern="0" dirty="0">
                <a:latin typeface="Calibri" pitchFamily="34" charset="0"/>
              </a:rPr>
              <a:t>reconnaissance de sa compétence par les autres (confiance en soi)</a:t>
            </a:r>
            <a:endParaRPr lang="fr-FR" sz="2800" kern="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pied de page 3"/>
          <p:cNvSpPr>
            <a:spLocks noGrp="1"/>
          </p:cNvSpPr>
          <p:nvPr>
            <p:ph type="ftr" sz="quarter" idx="10"/>
          </p:nvPr>
        </p:nvSpPr>
        <p:spPr>
          <a:noFill/>
        </p:spPr>
        <p:txBody>
          <a:bodyPr/>
          <a:lstStyle/>
          <a:p>
            <a:r>
              <a:rPr lang="fr-CA" dirty="0"/>
              <a:t>© Coopérative La Clé, Victoriaville - 2013</a:t>
            </a:r>
            <a:endParaRPr lang="fr-FR" dirty="0"/>
          </a:p>
        </p:txBody>
      </p:sp>
      <p:sp>
        <p:nvSpPr>
          <p:cNvPr id="12291" name="Espace réservé du numéro de diapositive 4"/>
          <p:cNvSpPr>
            <a:spLocks noGrp="1"/>
          </p:cNvSpPr>
          <p:nvPr>
            <p:ph type="sldNum" sz="quarter" idx="11"/>
          </p:nvPr>
        </p:nvSpPr>
        <p:spPr>
          <a:noFill/>
        </p:spPr>
        <p:txBody>
          <a:bodyPr/>
          <a:lstStyle/>
          <a:p>
            <a:fld id="{080F8F2A-D55D-4ACF-80B1-C34CB34CDC06}" type="slidenum">
              <a:rPr lang="fr-FR" smtClean="0"/>
              <a:pPr/>
              <a:t>44</a:t>
            </a:fld>
            <a:endParaRPr lang="fr-FR" dirty="0"/>
          </a:p>
        </p:txBody>
      </p:sp>
      <p:sp>
        <p:nvSpPr>
          <p:cNvPr id="15" name="Rectangle 7"/>
          <p:cNvSpPr txBox="1">
            <a:spLocks noChangeArrowheads="1"/>
          </p:cNvSpPr>
          <p:nvPr/>
        </p:nvSpPr>
        <p:spPr>
          <a:xfrm>
            <a:off x="688032" y="332656"/>
            <a:ext cx="7772400" cy="1143000"/>
          </a:xfrm>
          <a:prstGeom prst="rect">
            <a:avLst/>
          </a:prstGeom>
          <a:noFill/>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L’</a:t>
            </a:r>
            <a:r>
              <a:rPr kumimoji="0" lang="fr-CA" sz="3600" b="1" i="1" u="none" strike="noStrike" kern="1200" cap="all" spc="0" normalizeH="0" baseline="0" noProof="0" dirty="0">
                <a:ln>
                  <a:noFill/>
                </a:ln>
                <a:solidFill>
                  <a:schemeClr val="tx1"/>
                </a:solidFill>
                <a:effectLst/>
                <a:uLnTx/>
                <a:uFillTx/>
                <a:latin typeface="Calibri" pitchFamily="34" charset="0"/>
                <a:ea typeface="+mj-ea"/>
                <a:cs typeface="+mj-cs"/>
              </a:rPr>
              <a:t>empowerment</a:t>
            </a: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 individuel</a:t>
            </a:r>
            <a:endParaRPr kumimoji="0" lang="fr-FR" sz="3600" b="1" i="0" u="none" strike="noStrike" kern="1200" cap="all" spc="0" normalizeH="0" baseline="0" noProof="0" dirty="0">
              <a:ln>
                <a:noFill/>
              </a:ln>
              <a:solidFill>
                <a:schemeClr val="tx1"/>
              </a:solidFill>
              <a:effectLst/>
              <a:uLnTx/>
              <a:uFillTx/>
              <a:latin typeface="Calibri" pitchFamily="34" charset="0"/>
              <a:ea typeface="+mj-ea"/>
              <a:cs typeface="+mj-cs"/>
            </a:endParaRPr>
          </a:p>
        </p:txBody>
      </p:sp>
      <p:sp>
        <p:nvSpPr>
          <p:cNvPr id="7" name="Rectangle 6"/>
          <p:cNvSpPr txBox="1">
            <a:spLocks noChangeArrowheads="1"/>
          </p:cNvSpPr>
          <p:nvPr/>
        </p:nvSpPr>
        <p:spPr>
          <a:xfrm>
            <a:off x="1173163" y="2284413"/>
            <a:ext cx="6911975" cy="24840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la perception du rôle de l’environnement en rapport avec le développement du pouvoir d’agir :</a:t>
            </a:r>
          </a:p>
          <a:p>
            <a:pPr marL="742950" marR="0" lvl="1" indent="-285750" algn="l" defTabSz="914400" rtl="0" eaLnBrk="1" fontAlgn="auto" latinLnBrk="0" hangingPunct="1">
              <a:lnSpc>
                <a:spcPct val="100000"/>
              </a:lnSpc>
              <a:spcBef>
                <a:spcPts val="600"/>
              </a:spcBef>
              <a:spcAft>
                <a:spcPts val="0"/>
              </a:spcAft>
              <a:buClrTx/>
              <a:buSzPct val="75000"/>
              <a:buFont typeface="Wingdings" pitchFamily="2" charset="2"/>
              <a:buChar char="Ø"/>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le sien</a:t>
            </a:r>
          </a:p>
          <a:p>
            <a:pPr marL="742950" marR="0" lvl="1" indent="-285750" algn="l" defTabSz="914400" rtl="0" eaLnBrk="1" fontAlgn="auto" latinLnBrk="0" hangingPunct="1">
              <a:lnSpc>
                <a:spcPct val="100000"/>
              </a:lnSpc>
              <a:spcBef>
                <a:spcPts val="600"/>
              </a:spcBef>
              <a:spcAft>
                <a:spcPts val="0"/>
              </a:spcAft>
              <a:buClrTx/>
              <a:buSzPct val="75000"/>
              <a:buFont typeface="Wingdings" pitchFamily="2" charset="2"/>
              <a:buChar char="Ø"/>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celui des autres</a:t>
            </a:r>
          </a:p>
        </p:txBody>
      </p:sp>
      <p:sp>
        <p:nvSpPr>
          <p:cNvPr id="8" name="Rectangle 4"/>
          <p:cNvSpPr>
            <a:spLocks noChangeArrowheads="1"/>
          </p:cNvSpPr>
          <p:nvPr/>
        </p:nvSpPr>
        <p:spPr bwMode="auto">
          <a:xfrm>
            <a:off x="1187450" y="1484313"/>
            <a:ext cx="7772400" cy="685800"/>
          </a:xfrm>
          <a:prstGeom prst="rect">
            <a:avLst/>
          </a:prstGeom>
          <a:noFill/>
          <a:ln w="9525">
            <a:noFill/>
            <a:miter lim="800000"/>
            <a:headEnd/>
            <a:tailEnd/>
          </a:ln>
        </p:spPr>
        <p:txBody>
          <a:bodyPr anchor="ctr"/>
          <a:lstStyle/>
          <a:p>
            <a:pPr eaLnBrk="1" hangingPunct="1"/>
            <a:r>
              <a:rPr lang="fr-FR" sz="2800" b="1" cap="all" dirty="0">
                <a:latin typeface="Calibri" pitchFamily="34" charset="0"/>
              </a:rPr>
              <a:t>La conscience critique</a:t>
            </a:r>
          </a:p>
        </p:txBody>
      </p:sp>
      <p:sp>
        <p:nvSpPr>
          <p:cNvPr id="9" name="Rectangle 6"/>
          <p:cNvSpPr txBox="1">
            <a:spLocks noChangeArrowheads="1"/>
          </p:cNvSpPr>
          <p:nvPr/>
        </p:nvSpPr>
        <p:spPr>
          <a:xfrm>
            <a:off x="1173163" y="4725144"/>
            <a:ext cx="6911975" cy="12240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la compréhension de ce rôle</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le jugement de ce rôle</a:t>
            </a:r>
          </a:p>
        </p:txBody>
      </p:sp>
      <p:sp>
        <p:nvSpPr>
          <p:cNvPr id="10" name="Oval 5"/>
          <p:cNvSpPr>
            <a:spLocks noChangeArrowheads="1"/>
          </p:cNvSpPr>
          <p:nvPr/>
        </p:nvSpPr>
        <p:spPr bwMode="auto">
          <a:xfrm>
            <a:off x="4968344" y="2204864"/>
            <a:ext cx="2700000" cy="720000"/>
          </a:xfrm>
          <a:prstGeom prst="ellipse">
            <a:avLst/>
          </a:prstGeom>
          <a:noFill/>
          <a:ln w="63500">
            <a:solidFill>
              <a:srgbClr val="FF0000"/>
            </a:solidFill>
            <a:round/>
            <a:headEnd/>
            <a:tailEnd/>
          </a:ln>
        </p:spPr>
        <p:txBody>
          <a:bodyPr wrap="none" anchor="ctr"/>
          <a:lstStyle/>
          <a:p>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pied de page 3"/>
          <p:cNvSpPr>
            <a:spLocks noGrp="1"/>
          </p:cNvSpPr>
          <p:nvPr>
            <p:ph type="ftr" sz="quarter" idx="10"/>
          </p:nvPr>
        </p:nvSpPr>
        <p:spPr>
          <a:noFill/>
        </p:spPr>
        <p:txBody>
          <a:bodyPr/>
          <a:lstStyle/>
          <a:p>
            <a:r>
              <a:rPr lang="fr-CA" dirty="0"/>
              <a:t>© Coopérative La Clé, Victoriaville - 2013</a:t>
            </a:r>
            <a:endParaRPr lang="fr-FR" dirty="0"/>
          </a:p>
        </p:txBody>
      </p:sp>
      <p:sp>
        <p:nvSpPr>
          <p:cNvPr id="12291" name="Espace réservé du numéro de diapositive 4"/>
          <p:cNvSpPr>
            <a:spLocks noGrp="1"/>
          </p:cNvSpPr>
          <p:nvPr>
            <p:ph type="sldNum" sz="quarter" idx="11"/>
          </p:nvPr>
        </p:nvSpPr>
        <p:spPr>
          <a:noFill/>
        </p:spPr>
        <p:txBody>
          <a:bodyPr/>
          <a:lstStyle/>
          <a:p>
            <a:fld id="{080F8F2A-D55D-4ACF-80B1-C34CB34CDC06}" type="slidenum">
              <a:rPr lang="fr-FR" smtClean="0"/>
              <a:pPr/>
              <a:t>45</a:t>
            </a:fld>
            <a:endParaRPr lang="fr-FR" dirty="0"/>
          </a:p>
        </p:txBody>
      </p:sp>
      <p:sp>
        <p:nvSpPr>
          <p:cNvPr id="15" name="Rectangle 7"/>
          <p:cNvSpPr txBox="1">
            <a:spLocks noChangeArrowheads="1"/>
          </p:cNvSpPr>
          <p:nvPr/>
        </p:nvSpPr>
        <p:spPr>
          <a:xfrm>
            <a:off x="688032" y="332656"/>
            <a:ext cx="7772400" cy="1143000"/>
          </a:xfrm>
          <a:prstGeom prst="rect">
            <a:avLst/>
          </a:prstGeom>
          <a:noFill/>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L’</a:t>
            </a:r>
            <a:r>
              <a:rPr kumimoji="0" lang="fr-CA" sz="3600" b="1" i="1" u="none" strike="noStrike" kern="1200" cap="all" spc="0" normalizeH="0" baseline="0" noProof="0" dirty="0">
                <a:ln>
                  <a:noFill/>
                </a:ln>
                <a:solidFill>
                  <a:schemeClr val="tx1"/>
                </a:solidFill>
                <a:effectLst/>
                <a:uLnTx/>
                <a:uFillTx/>
                <a:latin typeface="Calibri" pitchFamily="34" charset="0"/>
                <a:ea typeface="+mj-ea"/>
                <a:cs typeface="+mj-cs"/>
              </a:rPr>
              <a:t>empowerment</a:t>
            </a: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 individuel</a:t>
            </a:r>
            <a:endParaRPr kumimoji="0" lang="fr-FR" sz="3600" b="1" i="0" u="none" strike="noStrike" kern="1200" cap="all" spc="0" normalizeH="0" baseline="0" noProof="0" dirty="0">
              <a:ln>
                <a:noFill/>
              </a:ln>
              <a:solidFill>
                <a:schemeClr val="tx1"/>
              </a:solidFill>
              <a:effectLst/>
              <a:uLnTx/>
              <a:uFillTx/>
              <a:latin typeface="Calibri" pitchFamily="34" charset="0"/>
              <a:ea typeface="+mj-ea"/>
              <a:cs typeface="+mj-cs"/>
            </a:endParaRPr>
          </a:p>
        </p:txBody>
      </p:sp>
      <p:sp>
        <p:nvSpPr>
          <p:cNvPr id="8" name="Rectangle 4"/>
          <p:cNvSpPr>
            <a:spLocks noChangeArrowheads="1"/>
          </p:cNvSpPr>
          <p:nvPr/>
        </p:nvSpPr>
        <p:spPr bwMode="auto">
          <a:xfrm>
            <a:off x="1187450" y="1484313"/>
            <a:ext cx="7772400" cy="685800"/>
          </a:xfrm>
          <a:prstGeom prst="rect">
            <a:avLst/>
          </a:prstGeom>
          <a:noFill/>
          <a:ln w="9525">
            <a:noFill/>
            <a:miter lim="800000"/>
            <a:headEnd/>
            <a:tailEnd/>
          </a:ln>
        </p:spPr>
        <p:txBody>
          <a:bodyPr anchor="ctr"/>
          <a:lstStyle/>
          <a:p>
            <a:pPr eaLnBrk="1" hangingPunct="1"/>
            <a:r>
              <a:rPr lang="fr-FR" sz="2800" b="1" cap="all" dirty="0">
                <a:latin typeface="Calibri" pitchFamily="34" charset="0"/>
              </a:rPr>
              <a:t>La conscience critique</a:t>
            </a:r>
          </a:p>
        </p:txBody>
      </p:sp>
      <p:sp>
        <p:nvSpPr>
          <p:cNvPr id="9" name="Rectangle 6"/>
          <p:cNvSpPr txBox="1">
            <a:spLocks noChangeArrowheads="1"/>
          </p:cNvSpPr>
          <p:nvPr/>
        </p:nvSpPr>
        <p:spPr>
          <a:xfrm>
            <a:off x="1173163" y="2284413"/>
            <a:ext cx="7704000" cy="3881437"/>
          </a:xfrm>
          <a:prstGeom prst="rect">
            <a:avLst/>
          </a:prstGeom>
        </p:spPr>
        <p:txBody>
          <a:bodyPr vert="horz" lIns="91440" tIns="45720" rIns="91440" bIns="45720" rtlCol="0">
            <a:noAutofit/>
          </a:bodyPr>
          <a:lstStyle/>
          <a:p>
            <a:pPr marL="457200" marR="0" lvl="0" indent="-457200" algn="l" defTabSz="914400" rtl="0" eaLnBrk="1" fontAlgn="auto" latinLnBrk="0" hangingPunct="1">
              <a:lnSpc>
                <a:spcPct val="100000"/>
              </a:lnSpc>
              <a:spcBef>
                <a:spcPts val="9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conscience individuelle (prise de conscience de son problème)</a:t>
            </a:r>
          </a:p>
          <a:p>
            <a:pPr marL="914400" marR="0" lvl="0" indent="-457200" algn="l" defTabSz="914400" rtl="0" eaLnBrk="1" fontAlgn="auto" latinLnBrk="0" hangingPunct="1">
              <a:lnSpc>
                <a:spcPct val="100000"/>
              </a:lnSpc>
              <a:spcBef>
                <a:spcPts val="900"/>
              </a:spcBef>
              <a:spcAft>
                <a:spcPts val="0"/>
              </a:spcAft>
              <a:buClrTx/>
              <a:buSzTx/>
              <a:buFont typeface="Symbol" pitchFamily="18" charset="2"/>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conscience collective (on n’est pas seul à avoir ce problème)</a:t>
            </a:r>
          </a:p>
          <a:p>
            <a:pPr marL="1371600" marR="0" lvl="0" indent="-457200" algn="l" defTabSz="914400" rtl="0" eaLnBrk="1" fontAlgn="auto" latinLnBrk="0" hangingPunct="1">
              <a:lnSpc>
                <a:spcPct val="100000"/>
              </a:lnSpc>
              <a:spcBef>
                <a:spcPts val="900"/>
              </a:spcBef>
              <a:spcAft>
                <a:spcPts val="0"/>
              </a:spcAft>
              <a:buClrTx/>
              <a:buSzTx/>
              <a:buFont typeface="Symbol" pitchFamily="18" charset="2"/>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conscience sociale (l’organisation de la société influence les problèmes)</a:t>
            </a:r>
          </a:p>
          <a:p>
            <a:pPr marL="1828800" marR="0" lvl="0" indent="-457200" algn="l" defTabSz="914400" rtl="0" eaLnBrk="1" fontAlgn="auto" latinLnBrk="0" hangingPunct="1">
              <a:lnSpc>
                <a:spcPct val="100000"/>
              </a:lnSpc>
              <a:spcBef>
                <a:spcPts val="900"/>
              </a:spcBef>
              <a:spcAft>
                <a:spcPts val="0"/>
              </a:spcAft>
              <a:buClrTx/>
              <a:buSzTx/>
              <a:buFont typeface="Symbol" pitchFamily="18" charset="2"/>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conscience politique (la solution  passe, en partie, par l’action collective)</a:t>
            </a:r>
            <a:endParaRPr kumimoji="0" lang="fr-FR" sz="28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pied de page 3"/>
          <p:cNvSpPr>
            <a:spLocks noGrp="1"/>
          </p:cNvSpPr>
          <p:nvPr>
            <p:ph type="ftr" sz="quarter" idx="10"/>
          </p:nvPr>
        </p:nvSpPr>
        <p:spPr>
          <a:noFill/>
        </p:spPr>
        <p:txBody>
          <a:bodyPr/>
          <a:lstStyle/>
          <a:p>
            <a:r>
              <a:rPr lang="fr-CA" dirty="0"/>
              <a:t>© Coopérative La Clé, Victoriaville - 2013</a:t>
            </a:r>
            <a:endParaRPr lang="fr-FR" dirty="0"/>
          </a:p>
        </p:txBody>
      </p:sp>
      <p:sp>
        <p:nvSpPr>
          <p:cNvPr id="12291" name="Espace réservé du numéro de diapositive 4"/>
          <p:cNvSpPr>
            <a:spLocks noGrp="1"/>
          </p:cNvSpPr>
          <p:nvPr>
            <p:ph type="sldNum" sz="quarter" idx="11"/>
          </p:nvPr>
        </p:nvSpPr>
        <p:spPr>
          <a:noFill/>
        </p:spPr>
        <p:txBody>
          <a:bodyPr/>
          <a:lstStyle/>
          <a:p>
            <a:fld id="{080F8F2A-D55D-4ACF-80B1-C34CB34CDC06}" type="slidenum">
              <a:rPr lang="fr-FR" smtClean="0"/>
              <a:pPr/>
              <a:t>46</a:t>
            </a:fld>
            <a:endParaRPr lang="fr-FR" dirty="0"/>
          </a:p>
        </p:txBody>
      </p:sp>
      <p:sp>
        <p:nvSpPr>
          <p:cNvPr id="15" name="Rectangle 7"/>
          <p:cNvSpPr txBox="1">
            <a:spLocks noChangeArrowheads="1"/>
          </p:cNvSpPr>
          <p:nvPr/>
        </p:nvSpPr>
        <p:spPr>
          <a:xfrm>
            <a:off x="688032" y="332656"/>
            <a:ext cx="7772400" cy="1143000"/>
          </a:xfrm>
          <a:prstGeom prst="rect">
            <a:avLst/>
          </a:prstGeom>
          <a:noFill/>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L’</a:t>
            </a:r>
            <a:r>
              <a:rPr kumimoji="0" lang="fr-CA" sz="3600" b="1" i="1" u="none" strike="noStrike" kern="1200" cap="all" spc="0" normalizeH="0" baseline="0" noProof="0" dirty="0">
                <a:ln>
                  <a:noFill/>
                </a:ln>
                <a:solidFill>
                  <a:schemeClr val="tx1"/>
                </a:solidFill>
                <a:effectLst/>
                <a:uLnTx/>
                <a:uFillTx/>
                <a:latin typeface="Calibri" pitchFamily="34" charset="0"/>
                <a:ea typeface="+mj-ea"/>
                <a:cs typeface="+mj-cs"/>
              </a:rPr>
              <a:t>empowerment</a:t>
            </a: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 individuel</a:t>
            </a:r>
            <a:endParaRPr kumimoji="0" lang="fr-FR" sz="3600" b="1" i="0" u="none" strike="noStrike" kern="1200" cap="all" spc="0" normalizeH="0" baseline="0" noProof="0" dirty="0">
              <a:ln>
                <a:noFill/>
              </a:ln>
              <a:solidFill>
                <a:schemeClr val="tx1"/>
              </a:solidFill>
              <a:effectLst/>
              <a:uLnTx/>
              <a:uFillTx/>
              <a:latin typeface="Calibri" pitchFamily="34" charset="0"/>
              <a:ea typeface="+mj-ea"/>
              <a:cs typeface="+mj-cs"/>
            </a:endParaRPr>
          </a:p>
        </p:txBody>
      </p:sp>
      <p:graphicFrame>
        <p:nvGraphicFramePr>
          <p:cNvPr id="14" name="Group 2"/>
          <p:cNvGraphicFramePr>
            <a:graphicFrameLocks/>
          </p:cNvGraphicFramePr>
          <p:nvPr/>
        </p:nvGraphicFramePr>
        <p:xfrm>
          <a:off x="755576" y="1676400"/>
          <a:ext cx="7772400" cy="4254818"/>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FR" sz="2000" b="1" i="0" u="none" strike="noStrike" cap="none" normalizeH="0" baseline="0" dirty="0">
                          <a:ln>
                            <a:noFill/>
                          </a:ln>
                          <a:solidFill>
                            <a:schemeClr val="tx1"/>
                          </a:solidFill>
                          <a:effectLst/>
                          <a:latin typeface="Verdana" pitchFamily="34" charset="0"/>
                        </a:rPr>
                        <a:t>PARTICIPATION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FR" sz="2000" b="1" i="0" u="none" strike="noStrike" cap="none" normalizeH="0" baseline="0" dirty="0">
                          <a:ln>
                            <a:noFill/>
                          </a:ln>
                          <a:solidFill>
                            <a:schemeClr val="tx1"/>
                          </a:solidFill>
                          <a:effectLst/>
                          <a:latin typeface="Verdana" pitchFamily="34" charset="0"/>
                        </a:rPr>
                        <a:t>COMPÉTENCES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17335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CA" sz="2000" b="0" i="0" u="none" strike="noStrike" cap="none" normalizeH="0" baseline="0" dirty="0">
                          <a:ln>
                            <a:noFill/>
                          </a:ln>
                          <a:solidFill>
                            <a:schemeClr val="tx1"/>
                          </a:solidFill>
                          <a:effectLst/>
                          <a:latin typeface="Verdana" pitchFamily="34" charset="0"/>
                        </a:rPr>
                        <a:t>assistance muette </a:t>
                      </a:r>
                      <a:r>
                        <a:rPr kumimoji="0" lang="fr-CA" sz="2000" b="0" i="0" u="none" strike="noStrike" cap="none" normalizeH="0" baseline="0" dirty="0">
                          <a:ln>
                            <a:noFill/>
                          </a:ln>
                          <a:solidFill>
                            <a:schemeClr val="tx1"/>
                          </a:solidFill>
                          <a:effectLst/>
                          <a:latin typeface="Verdana" pitchFamily="34" charset="0"/>
                          <a:sym typeface="Symbol" pitchFamily="18" charset="2"/>
                        </a:rPr>
                        <a:t> </a:t>
                      </a:r>
                      <a:br>
                        <a:rPr kumimoji="0" lang="fr-CA" sz="2000" b="0" i="0" u="none" strike="noStrike" cap="none" normalizeH="0" baseline="0" dirty="0">
                          <a:ln>
                            <a:noFill/>
                          </a:ln>
                          <a:solidFill>
                            <a:schemeClr val="tx1"/>
                          </a:solidFill>
                          <a:effectLst/>
                          <a:latin typeface="Verdana" pitchFamily="34" charset="0"/>
                          <a:sym typeface="Symbol" pitchFamily="18" charset="2"/>
                        </a:rPr>
                      </a:br>
                      <a:r>
                        <a:rPr kumimoji="0" lang="fr-CA" sz="2000" b="0" i="0" u="none" strike="noStrike" cap="none" normalizeH="0" baseline="0" dirty="0">
                          <a:ln>
                            <a:noFill/>
                          </a:ln>
                          <a:solidFill>
                            <a:schemeClr val="tx1"/>
                          </a:solidFill>
                          <a:effectLst/>
                          <a:latin typeface="Verdana" pitchFamily="34" charset="0"/>
                        </a:rPr>
                        <a:t>droit de parole </a:t>
                      </a:r>
                      <a:r>
                        <a:rPr kumimoji="0" lang="fr-CA" sz="2000" b="0" i="0" u="none" strike="noStrike" cap="none" normalizeH="0" baseline="0" dirty="0">
                          <a:ln>
                            <a:noFill/>
                          </a:ln>
                          <a:solidFill>
                            <a:schemeClr val="tx1"/>
                          </a:solidFill>
                          <a:effectLst/>
                          <a:latin typeface="Verdana" pitchFamily="34" charset="0"/>
                          <a:sym typeface="Symbol" pitchFamily="18" charset="2"/>
                        </a:rPr>
                        <a:t> </a:t>
                      </a:r>
                      <a:br>
                        <a:rPr kumimoji="0" lang="fr-CA" sz="2000" b="0" i="0" u="none" strike="noStrike" cap="none" normalizeH="0" baseline="0" dirty="0">
                          <a:ln>
                            <a:noFill/>
                          </a:ln>
                          <a:solidFill>
                            <a:schemeClr val="tx1"/>
                          </a:solidFill>
                          <a:effectLst/>
                          <a:latin typeface="Verdana" pitchFamily="34" charset="0"/>
                          <a:sym typeface="Symbol" pitchFamily="18" charset="2"/>
                        </a:rPr>
                      </a:br>
                      <a:r>
                        <a:rPr kumimoji="0" lang="fr-CA" sz="2000" b="0" i="0" u="none" strike="noStrike" cap="none" normalizeH="0" baseline="0" dirty="0">
                          <a:ln>
                            <a:noFill/>
                          </a:ln>
                          <a:solidFill>
                            <a:schemeClr val="tx1"/>
                          </a:solidFill>
                          <a:effectLst/>
                          <a:latin typeface="Verdana" pitchFamily="34" charset="0"/>
                        </a:rPr>
                        <a:t>droit d’être entendu </a:t>
                      </a:r>
                      <a:r>
                        <a:rPr kumimoji="0" lang="fr-CA" sz="2000" b="0" i="0" u="none" strike="noStrike" cap="none" normalizeH="0" baseline="0" dirty="0">
                          <a:ln>
                            <a:noFill/>
                          </a:ln>
                          <a:solidFill>
                            <a:schemeClr val="tx1"/>
                          </a:solidFill>
                          <a:effectLst/>
                          <a:latin typeface="Verdana" pitchFamily="34" charset="0"/>
                          <a:sym typeface="Symbol" pitchFamily="18" charset="2"/>
                        </a:rPr>
                        <a:t> prendre </a:t>
                      </a:r>
                      <a:r>
                        <a:rPr kumimoji="0" lang="fr-CA" sz="2000" b="0" i="0" u="none" strike="noStrike" cap="none" normalizeH="0" baseline="0" dirty="0">
                          <a:ln>
                            <a:noFill/>
                          </a:ln>
                          <a:solidFill>
                            <a:schemeClr val="tx1"/>
                          </a:solidFill>
                          <a:effectLst/>
                          <a:latin typeface="Verdana" pitchFamily="34" charset="0"/>
                        </a:rPr>
                        <a:t>part aux </a:t>
                      </a:r>
                      <a:br>
                        <a:rPr kumimoji="0" lang="fr-CA" sz="2000" b="0" i="0" u="none" strike="noStrike" cap="none" normalizeH="0" baseline="0" dirty="0">
                          <a:ln>
                            <a:noFill/>
                          </a:ln>
                          <a:solidFill>
                            <a:schemeClr val="tx1"/>
                          </a:solidFill>
                          <a:effectLst/>
                          <a:latin typeface="Verdana" pitchFamily="34" charset="0"/>
                        </a:rPr>
                      </a:br>
                      <a:r>
                        <a:rPr kumimoji="0" lang="fr-CA" sz="2000" b="0" i="0" u="none" strike="noStrike" cap="none" normalizeH="0" baseline="0" dirty="0">
                          <a:ln>
                            <a:noFill/>
                          </a:ln>
                          <a:solidFill>
                            <a:schemeClr val="tx1"/>
                          </a:solidFill>
                          <a:effectLst/>
                          <a:latin typeface="Verdana" pitchFamily="34" charset="0"/>
                        </a:rPr>
                        <a:t>décisions</a:t>
                      </a:r>
                      <a:endParaRPr kumimoji="0" lang="fr-FR" sz="2000" b="0"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CA" sz="2000" b="0" i="0" u="none" strike="noStrike" cap="none" normalizeH="0" baseline="0" dirty="0">
                          <a:ln>
                            <a:noFill/>
                          </a:ln>
                          <a:solidFill>
                            <a:schemeClr val="tx1"/>
                          </a:solidFill>
                          <a:effectLst/>
                          <a:latin typeface="Verdana" pitchFamily="34" charset="0"/>
                        </a:rPr>
                        <a:t>connaissances et habilités pratiques et techniques requises par l’action et </a:t>
                      </a:r>
                      <a:br>
                        <a:rPr kumimoji="0" lang="fr-CA" sz="2000" b="0" i="0" u="none" strike="noStrike" cap="none" normalizeH="0" baseline="0" dirty="0">
                          <a:ln>
                            <a:noFill/>
                          </a:ln>
                          <a:solidFill>
                            <a:schemeClr val="tx1"/>
                          </a:solidFill>
                          <a:effectLst/>
                          <a:latin typeface="Verdana" pitchFamily="34" charset="0"/>
                        </a:rPr>
                      </a:br>
                      <a:r>
                        <a:rPr kumimoji="0" lang="fr-CA" sz="2000" b="0" i="0" u="none" strike="noStrike" cap="none" normalizeH="0" baseline="0" dirty="0">
                          <a:ln>
                            <a:noFill/>
                          </a:ln>
                          <a:solidFill>
                            <a:schemeClr val="tx1"/>
                          </a:solidFill>
                          <a:effectLst/>
                          <a:latin typeface="Verdana" pitchFamily="34" charset="0"/>
                        </a:rPr>
                        <a:t>la participation</a:t>
                      </a:r>
                      <a:endParaRPr kumimoji="0" lang="fr-FR" sz="2000" b="0"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386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FR" sz="2000" b="1" i="0" u="none" strike="noStrike" cap="none" normalizeH="0" baseline="0" dirty="0">
                          <a:ln>
                            <a:noFill/>
                          </a:ln>
                          <a:solidFill>
                            <a:schemeClr val="tx1"/>
                          </a:solidFill>
                          <a:effectLst/>
                          <a:latin typeface="Verdana" pitchFamily="34" charset="0"/>
                        </a:rPr>
                        <a:t>ESTIME </a:t>
                      </a:r>
                      <a:br>
                        <a:rPr kumimoji="0" lang="fr-FR" sz="2000" b="1" i="0" u="none" strike="noStrike" cap="none" normalizeH="0" baseline="0" dirty="0">
                          <a:ln>
                            <a:noFill/>
                          </a:ln>
                          <a:solidFill>
                            <a:schemeClr val="tx1"/>
                          </a:solidFill>
                          <a:effectLst/>
                          <a:latin typeface="Verdana" pitchFamily="34" charset="0"/>
                        </a:rPr>
                      </a:br>
                      <a:r>
                        <a:rPr kumimoji="0" lang="fr-FR" sz="2000" b="1" i="0" u="none" strike="noStrike" cap="none" normalizeH="0" baseline="0" dirty="0">
                          <a:ln>
                            <a:noFill/>
                          </a:ln>
                          <a:solidFill>
                            <a:schemeClr val="tx1"/>
                          </a:solidFill>
                          <a:effectLst/>
                          <a:latin typeface="Verdana" pitchFamily="34" charset="0"/>
                        </a:rPr>
                        <a:t>DE SOI</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FR" sz="2000" b="1" i="0" u="none" strike="noStrike" cap="none" normalizeH="0" baseline="0" dirty="0">
                          <a:ln>
                            <a:noFill/>
                          </a:ln>
                          <a:solidFill>
                            <a:schemeClr val="tx1"/>
                          </a:solidFill>
                          <a:effectLst/>
                          <a:latin typeface="Verdana" pitchFamily="34" charset="0"/>
                        </a:rPr>
                        <a:t>CONSCIENCE </a:t>
                      </a:r>
                      <a:br>
                        <a:rPr kumimoji="0" lang="fr-FR" sz="2000" b="1" i="0" u="none" strike="noStrike" cap="none" normalizeH="0" baseline="0" dirty="0">
                          <a:ln>
                            <a:noFill/>
                          </a:ln>
                          <a:solidFill>
                            <a:schemeClr val="tx1"/>
                          </a:solidFill>
                          <a:effectLst/>
                          <a:latin typeface="Verdana" pitchFamily="34" charset="0"/>
                        </a:rPr>
                      </a:br>
                      <a:r>
                        <a:rPr kumimoji="0" lang="fr-FR" sz="2000" b="1" i="0" u="none" strike="noStrike" cap="none" normalizeH="0" baseline="0" dirty="0">
                          <a:ln>
                            <a:noFill/>
                          </a:ln>
                          <a:solidFill>
                            <a:schemeClr val="tx1"/>
                          </a:solidFill>
                          <a:effectLst/>
                          <a:latin typeface="Verdana" pitchFamily="34" charset="0"/>
                        </a:rPr>
                        <a:t>CRITIQUE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4239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CA" sz="2000" b="0" i="0" u="none" strike="noStrike" cap="none" normalizeH="0" baseline="0" dirty="0">
                          <a:ln>
                            <a:noFill/>
                          </a:ln>
                          <a:solidFill>
                            <a:schemeClr val="tx1"/>
                          </a:solidFill>
                          <a:effectLst/>
                          <a:latin typeface="Verdana" pitchFamily="34" charset="0"/>
                        </a:rPr>
                        <a:t>amour de soi (légitimité) </a:t>
                      </a:r>
                      <a:r>
                        <a:rPr kumimoji="0" lang="fr-CA" sz="2000" b="0" i="0" u="none" strike="noStrike" cap="none" normalizeH="0" baseline="0" dirty="0">
                          <a:ln>
                            <a:noFill/>
                          </a:ln>
                          <a:solidFill>
                            <a:schemeClr val="tx1"/>
                          </a:solidFill>
                          <a:effectLst/>
                          <a:latin typeface="Verdana" pitchFamily="34" charset="0"/>
                          <a:sym typeface="Symbol" pitchFamily="18" charset="2"/>
                        </a:rPr>
                        <a:t> </a:t>
                      </a:r>
                      <a:r>
                        <a:rPr kumimoji="0" lang="fr-CA" sz="2000" b="0" i="0" u="none" strike="noStrike" cap="none" normalizeH="0" baseline="0" dirty="0">
                          <a:ln>
                            <a:noFill/>
                          </a:ln>
                          <a:solidFill>
                            <a:schemeClr val="tx1"/>
                          </a:solidFill>
                          <a:effectLst/>
                          <a:latin typeface="Verdana" pitchFamily="34" charset="0"/>
                        </a:rPr>
                        <a:t>vision de soi (compétences) </a:t>
                      </a:r>
                      <a:r>
                        <a:rPr kumimoji="0" lang="fr-CA" sz="2000" b="0" i="0" u="none" strike="noStrike" cap="none" normalizeH="0" baseline="0" dirty="0">
                          <a:ln>
                            <a:noFill/>
                          </a:ln>
                          <a:solidFill>
                            <a:schemeClr val="tx1"/>
                          </a:solidFill>
                          <a:effectLst/>
                          <a:latin typeface="Verdana" pitchFamily="34" charset="0"/>
                          <a:sym typeface="Symbol" pitchFamily="18" charset="2"/>
                        </a:rPr>
                        <a:t> </a:t>
                      </a:r>
                      <a:r>
                        <a:rPr kumimoji="0" lang="fr-CA" sz="2000" b="0" i="0" u="none" strike="noStrike" cap="none" normalizeH="0" baseline="0" dirty="0">
                          <a:ln>
                            <a:noFill/>
                          </a:ln>
                          <a:solidFill>
                            <a:schemeClr val="tx1"/>
                          </a:solidFill>
                          <a:effectLst/>
                          <a:latin typeface="Verdana" pitchFamily="34" charset="0"/>
                        </a:rPr>
                        <a:t>confiance en soi (reconnaissance)</a:t>
                      </a:r>
                      <a:endParaRPr kumimoji="0" lang="fr-FR" sz="2000" b="0"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CA" sz="2000" b="0" i="0" u="none" strike="noStrike" cap="none" normalizeH="0" baseline="0" dirty="0">
                          <a:ln>
                            <a:noFill/>
                          </a:ln>
                          <a:solidFill>
                            <a:schemeClr val="tx1"/>
                          </a:solidFill>
                          <a:effectLst/>
                          <a:latin typeface="Verdana" pitchFamily="34" charset="0"/>
                        </a:rPr>
                        <a:t>conscience individuelle </a:t>
                      </a:r>
                      <a:br>
                        <a:rPr kumimoji="0" lang="fr-CA" sz="2000" b="0" i="0" u="none" strike="noStrike" cap="none" normalizeH="0" baseline="0" dirty="0">
                          <a:ln>
                            <a:noFill/>
                          </a:ln>
                          <a:solidFill>
                            <a:schemeClr val="tx1"/>
                          </a:solidFill>
                          <a:effectLst/>
                          <a:latin typeface="Verdana" pitchFamily="34" charset="0"/>
                        </a:rPr>
                      </a:br>
                      <a:r>
                        <a:rPr kumimoji="0" lang="fr-CA" sz="2000" b="0" i="0" u="none" strike="noStrike" cap="none" normalizeH="0" baseline="0" dirty="0">
                          <a:ln>
                            <a:noFill/>
                          </a:ln>
                          <a:solidFill>
                            <a:schemeClr val="tx1"/>
                          </a:solidFill>
                          <a:effectLst/>
                          <a:latin typeface="Verdana" pitchFamily="34" charset="0"/>
                          <a:sym typeface="Symbol" pitchFamily="18" charset="2"/>
                        </a:rPr>
                        <a:t> </a:t>
                      </a:r>
                      <a:r>
                        <a:rPr kumimoji="0" lang="fr-CA" sz="2000" b="0" i="0" u="none" strike="noStrike" cap="none" normalizeH="0" baseline="0" dirty="0">
                          <a:ln>
                            <a:noFill/>
                          </a:ln>
                          <a:solidFill>
                            <a:schemeClr val="tx1"/>
                          </a:solidFill>
                          <a:effectLst/>
                          <a:latin typeface="Verdana" pitchFamily="34" charset="0"/>
                        </a:rPr>
                        <a:t>conscience collective </a:t>
                      </a:r>
                      <a:br>
                        <a:rPr kumimoji="0" lang="fr-CA" sz="2000" b="0" i="0" u="none" strike="noStrike" cap="none" normalizeH="0" baseline="0" dirty="0">
                          <a:ln>
                            <a:noFill/>
                          </a:ln>
                          <a:solidFill>
                            <a:schemeClr val="tx1"/>
                          </a:solidFill>
                          <a:effectLst/>
                          <a:latin typeface="Verdana" pitchFamily="34" charset="0"/>
                        </a:rPr>
                      </a:br>
                      <a:r>
                        <a:rPr kumimoji="0" lang="fr-CA" sz="2000" b="0" i="0" u="none" strike="noStrike" cap="none" normalizeH="0" baseline="0" dirty="0">
                          <a:ln>
                            <a:noFill/>
                          </a:ln>
                          <a:solidFill>
                            <a:schemeClr val="tx1"/>
                          </a:solidFill>
                          <a:effectLst/>
                          <a:latin typeface="Verdana" pitchFamily="34" charset="0"/>
                          <a:sym typeface="Symbol" pitchFamily="18" charset="2"/>
                        </a:rPr>
                        <a:t> </a:t>
                      </a:r>
                      <a:r>
                        <a:rPr kumimoji="0" lang="fr-CA" sz="2000" b="0" i="0" u="none" strike="noStrike" cap="none" normalizeH="0" baseline="0" dirty="0">
                          <a:ln>
                            <a:noFill/>
                          </a:ln>
                          <a:solidFill>
                            <a:schemeClr val="tx1"/>
                          </a:solidFill>
                          <a:effectLst/>
                          <a:latin typeface="Verdana" pitchFamily="34" charset="0"/>
                        </a:rPr>
                        <a:t>conscience sociale </a:t>
                      </a:r>
                      <a:br>
                        <a:rPr kumimoji="0" lang="fr-CA" sz="2000" b="0" i="0" u="none" strike="noStrike" cap="none" normalizeH="0" baseline="0" dirty="0">
                          <a:ln>
                            <a:noFill/>
                          </a:ln>
                          <a:solidFill>
                            <a:schemeClr val="tx1"/>
                          </a:solidFill>
                          <a:effectLst/>
                          <a:latin typeface="Verdana" pitchFamily="34" charset="0"/>
                        </a:rPr>
                      </a:br>
                      <a:r>
                        <a:rPr kumimoji="0" lang="fr-CA" sz="2000" b="0" i="0" u="none" strike="noStrike" cap="none" normalizeH="0" baseline="0" dirty="0">
                          <a:ln>
                            <a:noFill/>
                          </a:ln>
                          <a:solidFill>
                            <a:schemeClr val="tx1"/>
                          </a:solidFill>
                          <a:effectLst/>
                          <a:latin typeface="Verdana" pitchFamily="34" charset="0"/>
                          <a:sym typeface="Symbol" pitchFamily="18" charset="2"/>
                        </a:rPr>
                        <a:t> </a:t>
                      </a:r>
                      <a:r>
                        <a:rPr kumimoji="0" lang="fr-CA" sz="2000" b="0" i="0" u="none" strike="noStrike" cap="none" normalizeH="0" baseline="0" dirty="0">
                          <a:ln>
                            <a:noFill/>
                          </a:ln>
                          <a:solidFill>
                            <a:schemeClr val="tx1"/>
                          </a:solidFill>
                          <a:effectLst/>
                          <a:latin typeface="Verdana" pitchFamily="34" charset="0"/>
                        </a:rPr>
                        <a:t>conscience politique</a:t>
                      </a:r>
                      <a:endParaRPr kumimoji="0" lang="fr-FR" sz="2000" b="0"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2" name="Groupe 12"/>
          <p:cNvGrpSpPr>
            <a:grpSpLocks/>
          </p:cNvGrpSpPr>
          <p:nvPr/>
        </p:nvGrpSpPr>
        <p:grpSpPr bwMode="auto">
          <a:xfrm>
            <a:off x="3789288" y="3048000"/>
            <a:ext cx="1643063" cy="1524000"/>
            <a:chOff x="4206875" y="3048000"/>
            <a:chExt cx="1643063" cy="1524000"/>
          </a:xfrm>
        </p:grpSpPr>
        <p:sp>
          <p:nvSpPr>
            <p:cNvPr id="17" name="AutoShape 18"/>
            <p:cNvSpPr>
              <a:spLocks noChangeAspect="1" noChangeArrowheads="1"/>
            </p:cNvSpPr>
            <p:nvPr/>
          </p:nvSpPr>
          <p:spPr bwMode="auto">
            <a:xfrm rot="2700000">
              <a:off x="4572000" y="3352800"/>
              <a:ext cx="914400" cy="9144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1"/>
            </a:solidFill>
            <a:ln w="9525">
              <a:solidFill>
                <a:schemeClr val="tx1"/>
              </a:solidFill>
              <a:miter lim="800000"/>
              <a:headEnd/>
              <a:tailEnd/>
            </a:ln>
          </p:spPr>
          <p:txBody>
            <a:bodyPr wrap="none" anchor="ctr"/>
            <a:lstStyle/>
            <a:p>
              <a:endParaRPr lang="fr-CA" dirty="0"/>
            </a:p>
          </p:txBody>
        </p:sp>
        <p:sp>
          <p:nvSpPr>
            <p:cNvPr id="18" name="AutoShape 19"/>
            <p:cNvSpPr>
              <a:spLocks noChangeArrowheads="1"/>
            </p:cNvSpPr>
            <p:nvPr/>
          </p:nvSpPr>
          <p:spPr bwMode="auto">
            <a:xfrm>
              <a:off x="4770438" y="4267200"/>
              <a:ext cx="533400" cy="304800"/>
            </a:xfrm>
            <a:prstGeom prst="lef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fr-CA" dirty="0"/>
            </a:p>
          </p:txBody>
        </p:sp>
        <p:sp>
          <p:nvSpPr>
            <p:cNvPr id="19" name="AutoShape 20"/>
            <p:cNvSpPr>
              <a:spLocks noChangeArrowheads="1"/>
            </p:cNvSpPr>
            <p:nvPr/>
          </p:nvSpPr>
          <p:spPr bwMode="auto">
            <a:xfrm>
              <a:off x="4770438" y="3048000"/>
              <a:ext cx="533400" cy="304800"/>
            </a:xfrm>
            <a:prstGeom prst="lef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fr-CA" dirty="0"/>
            </a:p>
          </p:txBody>
        </p:sp>
        <p:sp>
          <p:nvSpPr>
            <p:cNvPr id="20" name="AutoShape 21"/>
            <p:cNvSpPr>
              <a:spLocks noChangeArrowheads="1"/>
            </p:cNvSpPr>
            <p:nvPr/>
          </p:nvSpPr>
          <p:spPr bwMode="auto">
            <a:xfrm rot="5400000">
              <a:off x="4114007" y="3620293"/>
              <a:ext cx="533400" cy="347663"/>
            </a:xfrm>
            <a:prstGeom prst="leftRightArrow">
              <a:avLst>
                <a:gd name="adj1" fmla="val 50000"/>
                <a:gd name="adj2" fmla="val 30685"/>
              </a:avLst>
            </a:prstGeom>
            <a:solidFill>
              <a:schemeClr val="accent1"/>
            </a:solidFill>
            <a:ln w="9525">
              <a:solidFill>
                <a:schemeClr val="tx1"/>
              </a:solidFill>
              <a:miter lim="800000"/>
              <a:headEnd/>
              <a:tailEnd/>
            </a:ln>
          </p:spPr>
          <p:txBody>
            <a:bodyPr wrap="none" anchor="ctr"/>
            <a:lstStyle/>
            <a:p>
              <a:endParaRPr lang="fr-CA" dirty="0"/>
            </a:p>
          </p:txBody>
        </p:sp>
        <p:sp>
          <p:nvSpPr>
            <p:cNvPr id="21" name="AutoShape 22"/>
            <p:cNvSpPr>
              <a:spLocks noChangeArrowheads="1"/>
            </p:cNvSpPr>
            <p:nvPr/>
          </p:nvSpPr>
          <p:spPr bwMode="auto">
            <a:xfrm rot="5400000">
              <a:off x="5409407" y="3620293"/>
              <a:ext cx="533400" cy="347663"/>
            </a:xfrm>
            <a:prstGeom prst="leftRightArrow">
              <a:avLst>
                <a:gd name="adj1" fmla="val 50000"/>
                <a:gd name="adj2" fmla="val 30685"/>
              </a:avLst>
            </a:prstGeom>
            <a:solidFill>
              <a:schemeClr val="accent1"/>
            </a:solidFill>
            <a:ln w="9525">
              <a:solidFill>
                <a:schemeClr val="tx1"/>
              </a:solidFill>
              <a:miter lim="800000"/>
              <a:headEnd/>
              <a:tailEnd/>
            </a:ln>
          </p:spPr>
          <p:txBody>
            <a:bodyPr wrap="none" anchor="ctr"/>
            <a:lstStyle/>
            <a:p>
              <a:endParaRPr lang="fr-CA" dirty="0"/>
            </a:p>
          </p:txBody>
        </p:sp>
      </p:grpSp>
      <p:sp>
        <p:nvSpPr>
          <p:cNvPr id="22" name="Oval 35"/>
          <p:cNvSpPr>
            <a:spLocks noChangeArrowheads="1"/>
          </p:cNvSpPr>
          <p:nvPr/>
        </p:nvSpPr>
        <p:spPr bwMode="auto">
          <a:xfrm>
            <a:off x="4481264" y="3717272"/>
            <a:ext cx="4267200" cy="2376000"/>
          </a:xfrm>
          <a:prstGeom prst="ellipse">
            <a:avLst/>
          </a:prstGeom>
          <a:noFill/>
          <a:ln w="63500">
            <a:solidFill>
              <a:srgbClr val="FF0000"/>
            </a:solidFill>
            <a:round/>
            <a:headEnd/>
            <a:tailEnd/>
          </a:ln>
        </p:spPr>
        <p:txBody>
          <a:bodyPr wrap="none" anchor="ctr"/>
          <a:lstStyle/>
          <a:p>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pied de page 3"/>
          <p:cNvSpPr>
            <a:spLocks noGrp="1"/>
          </p:cNvSpPr>
          <p:nvPr>
            <p:ph type="ftr" sz="quarter" idx="4294967295"/>
          </p:nvPr>
        </p:nvSpPr>
        <p:spPr>
          <a:xfrm>
            <a:off x="1219200" y="6324600"/>
            <a:ext cx="2741613" cy="457200"/>
          </a:xfrm>
          <a:prstGeom prst="rect">
            <a:avLst/>
          </a:prstGeom>
          <a:noFill/>
        </p:spPr>
        <p:txBody>
          <a:bodyPr/>
          <a:lstStyle/>
          <a:p>
            <a:r>
              <a:rPr lang="fr-FR" dirty="0"/>
              <a:t>© Coop La Clé, Victoriaville - 2010</a:t>
            </a:r>
          </a:p>
        </p:txBody>
      </p:sp>
      <p:sp>
        <p:nvSpPr>
          <p:cNvPr id="36867" name="Espace réservé du numéro de diapositive 4"/>
          <p:cNvSpPr>
            <a:spLocks noGrp="1"/>
          </p:cNvSpPr>
          <p:nvPr>
            <p:ph type="sldNum" sz="quarter" idx="11"/>
          </p:nvPr>
        </p:nvSpPr>
        <p:spPr>
          <a:noFill/>
        </p:spPr>
        <p:txBody>
          <a:bodyPr/>
          <a:lstStyle/>
          <a:p>
            <a:fld id="{7BCAD3FC-ED45-407C-844C-DFFE1E8E1753}" type="slidenum">
              <a:rPr lang="fr-FR" smtClean="0"/>
              <a:pPr/>
              <a:t>47</a:t>
            </a:fld>
            <a:endParaRPr lang="fr-FR" dirty="0"/>
          </a:p>
        </p:txBody>
      </p:sp>
      <p:sp>
        <p:nvSpPr>
          <p:cNvPr id="36868" name="Rectangle 2"/>
          <p:cNvSpPr>
            <a:spLocks noGrp="1" noChangeArrowheads="1"/>
          </p:cNvSpPr>
          <p:nvPr>
            <p:ph type="title"/>
          </p:nvPr>
        </p:nvSpPr>
        <p:spPr>
          <a:xfrm>
            <a:off x="457200" y="341784"/>
            <a:ext cx="8229600" cy="1143000"/>
          </a:xfrm>
        </p:spPr>
        <p:txBody>
          <a:bodyPr>
            <a:normAutofit/>
          </a:bodyPr>
          <a:lstStyle/>
          <a:p>
            <a:pPr eaLnBrk="1" hangingPunct="1"/>
            <a:r>
              <a:rPr lang="fr-CA" sz="3600" b="1" cap="all" dirty="0">
                <a:latin typeface="Calibri" pitchFamily="34" charset="0"/>
              </a:rPr>
              <a:t>Le transfert de l’</a:t>
            </a:r>
            <a:r>
              <a:rPr lang="fr-CA" sz="3600" b="1" i="1" cap="all" dirty="0">
                <a:latin typeface="Calibri" pitchFamily="34" charset="0"/>
              </a:rPr>
              <a:t>empowerment</a:t>
            </a:r>
            <a:endParaRPr lang="fr-FR" sz="3600" b="1" cap="all" dirty="0">
              <a:solidFill>
                <a:schemeClr val="accent2"/>
              </a:solidFill>
              <a:latin typeface="Calibri" pitchFamily="34" charset="0"/>
            </a:endParaRPr>
          </a:p>
        </p:txBody>
      </p:sp>
      <p:sp>
        <p:nvSpPr>
          <p:cNvPr id="36869" name="Rectangle 3"/>
          <p:cNvSpPr>
            <a:spLocks noGrp="1" noChangeArrowheads="1"/>
          </p:cNvSpPr>
          <p:nvPr>
            <p:ph type="body" idx="1"/>
          </p:nvPr>
        </p:nvSpPr>
        <p:spPr>
          <a:xfrm>
            <a:off x="702000" y="1754188"/>
            <a:ext cx="7740000" cy="1440000"/>
          </a:xfrm>
          <a:noFill/>
        </p:spPr>
        <p:txBody>
          <a:bodyPr>
            <a:noAutofit/>
          </a:bodyPr>
          <a:lstStyle/>
          <a:p>
            <a:pPr eaLnBrk="1" hangingPunct="1">
              <a:spcBef>
                <a:spcPts val="1200"/>
              </a:spcBef>
            </a:pPr>
            <a:r>
              <a:rPr lang="fr-CA" sz="2800" dirty="0">
                <a:latin typeface="Calibri" pitchFamily="34" charset="0"/>
              </a:rPr>
              <a:t>Les </a:t>
            </a:r>
            <a:r>
              <a:rPr lang="fr-CA" sz="2800" b="1" dirty="0">
                <a:latin typeface="Calibri" pitchFamily="34" charset="0"/>
              </a:rPr>
              <a:t>trois premières composantes</a:t>
            </a:r>
            <a:r>
              <a:rPr lang="fr-CA" sz="2800" dirty="0">
                <a:latin typeface="Calibri" pitchFamily="34" charset="0"/>
              </a:rPr>
              <a:t> de l’</a:t>
            </a:r>
            <a:r>
              <a:rPr lang="fr-CA" sz="2800" i="1" dirty="0">
                <a:latin typeface="Calibri" pitchFamily="34" charset="0"/>
              </a:rPr>
              <a:t>empowerment</a:t>
            </a:r>
            <a:r>
              <a:rPr lang="fr-CA" sz="2800" dirty="0">
                <a:latin typeface="Calibri" pitchFamily="34" charset="0"/>
              </a:rPr>
              <a:t> individuel peuvent produire le pouvoir d’agir à l’intérieur de l’organisme/groupe.</a:t>
            </a:r>
          </a:p>
        </p:txBody>
      </p:sp>
      <p:sp>
        <p:nvSpPr>
          <p:cNvPr id="6" name="Rectangle 3"/>
          <p:cNvSpPr txBox="1">
            <a:spLocks noChangeArrowheads="1"/>
          </p:cNvSpPr>
          <p:nvPr/>
        </p:nvSpPr>
        <p:spPr>
          <a:xfrm>
            <a:off x="702000" y="3284984"/>
            <a:ext cx="7740000" cy="2520000"/>
          </a:xfrm>
          <a:prstGeom prst="rect">
            <a:avLst/>
          </a:prstGeom>
          <a:noFill/>
        </p:spPr>
        <p:txBody>
          <a:bodyPr vert="horz" lIns="91440" tIns="45720" rIns="91440" bIns="45720" rtlCol="0">
            <a:noAutofit/>
          </a:body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La </a:t>
            </a:r>
            <a:r>
              <a:rPr kumimoji="0" lang="fr-CA" sz="2800" b="1" i="0" u="none" strike="noStrike" kern="1200" cap="none" spc="0" normalizeH="0" baseline="0" noProof="0" dirty="0">
                <a:ln>
                  <a:noFill/>
                </a:ln>
                <a:solidFill>
                  <a:schemeClr val="tx1"/>
                </a:solidFill>
                <a:effectLst/>
                <a:uLnTx/>
                <a:uFillTx/>
                <a:latin typeface="Calibri" pitchFamily="34" charset="0"/>
                <a:ea typeface="+mn-ea"/>
                <a:cs typeface="+mn-cs"/>
              </a:rPr>
              <a:t>conscience critique</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 permet le pouvoir d’agir à l’extérieur de l’organisme/groupe :</a:t>
            </a:r>
          </a:p>
          <a:p>
            <a:pPr marL="684000" marR="0" lvl="0" indent="-342900" algn="l" defTabSz="914400" rtl="0" eaLnBrk="1" fontAlgn="auto" latinLnBrk="0" hangingPunct="1">
              <a:lnSpc>
                <a:spcPct val="100000"/>
              </a:lnSpc>
              <a:spcBef>
                <a:spcPts val="600"/>
              </a:spcBef>
              <a:spcAft>
                <a:spcPts val="0"/>
              </a:spcAft>
              <a:buClrTx/>
              <a:buSzPct val="75000"/>
              <a:buFont typeface="Wingdings" pitchFamily="2" charset="2"/>
              <a:buChar char="Ø"/>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Arial" charset="0"/>
              </a:rPr>
              <a:t>la conscience </a:t>
            </a:r>
            <a:r>
              <a:rPr kumimoji="0" lang="fr-CA" sz="2800" b="1" i="0" u="none" strike="noStrike" kern="1200" cap="none" spc="0" normalizeH="0" baseline="0" noProof="0" dirty="0">
                <a:ln>
                  <a:noFill/>
                </a:ln>
                <a:solidFill>
                  <a:schemeClr val="tx1"/>
                </a:solidFill>
                <a:effectLst/>
                <a:uLnTx/>
                <a:uFillTx/>
                <a:latin typeface="Calibri" pitchFamily="34" charset="0"/>
                <a:ea typeface="+mn-ea"/>
                <a:cs typeface="Arial" charset="0"/>
              </a:rPr>
              <a:t>sociale</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Arial" charset="0"/>
              </a:rPr>
              <a:t> réduit les blocages et répare les « ruptures »</a:t>
            </a:r>
          </a:p>
          <a:p>
            <a:pPr marL="684000" marR="0" lvl="0" indent="-342900" algn="l" defTabSz="914400" rtl="0" eaLnBrk="1" fontAlgn="auto" latinLnBrk="0" hangingPunct="1">
              <a:lnSpc>
                <a:spcPct val="100000"/>
              </a:lnSpc>
              <a:spcBef>
                <a:spcPts val="600"/>
              </a:spcBef>
              <a:spcAft>
                <a:spcPts val="0"/>
              </a:spcAft>
              <a:buClrTx/>
              <a:buSzPct val="75000"/>
              <a:buFont typeface="Wingdings" pitchFamily="2" charset="2"/>
              <a:buChar char="Ø"/>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Arial" charset="0"/>
              </a:rPr>
              <a:t>la conscience </a:t>
            </a:r>
            <a:r>
              <a:rPr kumimoji="0" lang="fr-CA" sz="2800" b="1" i="0" u="none" strike="noStrike" kern="1200" cap="none" spc="0" normalizeH="0" baseline="0" noProof="0" dirty="0">
                <a:ln>
                  <a:noFill/>
                </a:ln>
                <a:solidFill>
                  <a:schemeClr val="tx1"/>
                </a:solidFill>
                <a:effectLst/>
                <a:uLnTx/>
                <a:uFillTx/>
                <a:latin typeface="Calibri" pitchFamily="34" charset="0"/>
                <a:ea typeface="+mn-ea"/>
                <a:cs typeface="Arial" charset="0"/>
              </a:rPr>
              <a:t>politique</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Arial" charset="0"/>
              </a:rPr>
              <a:t> favorise la pérennité</a:t>
            </a:r>
          </a:p>
        </p:txBody>
      </p:sp>
      <p:sp>
        <p:nvSpPr>
          <p:cNvPr id="7" name="Oval 5"/>
          <p:cNvSpPr>
            <a:spLocks noChangeArrowheads="1"/>
          </p:cNvSpPr>
          <p:nvPr/>
        </p:nvSpPr>
        <p:spPr bwMode="auto">
          <a:xfrm>
            <a:off x="2843808" y="2556000"/>
            <a:ext cx="5580000" cy="720000"/>
          </a:xfrm>
          <a:prstGeom prst="ellipse">
            <a:avLst/>
          </a:prstGeom>
          <a:noFill/>
          <a:ln w="63500">
            <a:solidFill>
              <a:srgbClr val="FF0000"/>
            </a:solidFill>
            <a:round/>
            <a:headEnd/>
            <a:tailEnd/>
          </a:ln>
        </p:spPr>
        <p:txBody>
          <a:bodyPr wrap="none" anchor="ctr"/>
          <a:lstStyle/>
          <a:p>
            <a:endParaRPr lang="fr-CA" dirty="0"/>
          </a:p>
        </p:txBody>
      </p:sp>
      <p:sp>
        <p:nvSpPr>
          <p:cNvPr id="8" name="Oval 5"/>
          <p:cNvSpPr>
            <a:spLocks noChangeArrowheads="1"/>
          </p:cNvSpPr>
          <p:nvPr/>
        </p:nvSpPr>
        <p:spPr bwMode="auto">
          <a:xfrm>
            <a:off x="683568" y="3645104"/>
            <a:ext cx="5580000" cy="720000"/>
          </a:xfrm>
          <a:prstGeom prst="ellipse">
            <a:avLst/>
          </a:prstGeom>
          <a:noFill/>
          <a:ln w="63500">
            <a:solidFill>
              <a:srgbClr val="FF0000"/>
            </a:solidFill>
            <a:round/>
            <a:headEnd/>
            <a:tailEnd/>
          </a:ln>
        </p:spPr>
        <p:txBody>
          <a:bodyPr wrap="none" anchor="ctr"/>
          <a:lstStyle/>
          <a:p>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415055-94EF-4DDD-8DB2-06DD37CFD80E}" type="slidenum">
              <a:rPr lang="fr-CA" smtClean="0"/>
              <a:pPr/>
              <a:t>48</a:t>
            </a:fld>
            <a:endParaRPr lang="fr-CA" dirty="0"/>
          </a:p>
        </p:txBody>
      </p:sp>
      <p:sp>
        <p:nvSpPr>
          <p:cNvPr id="3" name="Espace réservé du pied de page 2"/>
          <p:cNvSpPr>
            <a:spLocks noGrp="1"/>
          </p:cNvSpPr>
          <p:nvPr>
            <p:ph type="ftr" sz="quarter" idx="11"/>
          </p:nvPr>
        </p:nvSpPr>
        <p:spPr/>
        <p:txBody>
          <a:bodyPr/>
          <a:lstStyle/>
          <a:p>
            <a:r>
              <a:rPr lang="fr-CA" dirty="0"/>
              <a:t>© Coopérative La Clé, Victoriaville - 2013</a:t>
            </a:r>
          </a:p>
        </p:txBody>
      </p:sp>
      <p:sp>
        <p:nvSpPr>
          <p:cNvPr id="4" name="Rectangle 3"/>
          <p:cNvSpPr txBox="1">
            <a:spLocks noChangeArrowheads="1"/>
          </p:cNvSpPr>
          <p:nvPr/>
        </p:nvSpPr>
        <p:spPr>
          <a:xfrm>
            <a:off x="395536" y="1933228"/>
            <a:ext cx="8172000" cy="3656012"/>
          </a:xfrm>
          <a:prstGeom prst="rect">
            <a:avLst/>
          </a:prstGeom>
          <a:noFill/>
        </p:spPr>
        <p:txBody>
          <a:bodyPr>
            <a:normAutofit/>
          </a:bodyPr>
          <a:lstStyle/>
          <a:p>
            <a:pPr marL="342900" marR="0" lvl="0" indent="-342900" algn="l" defTabSz="914400" rtl="0" eaLnBrk="1" fontAlgn="auto" latinLnBrk="0" hangingPunct="1">
              <a:lnSpc>
                <a:spcPct val="112000"/>
              </a:lnSpc>
              <a:spcBef>
                <a:spcPts val="1200"/>
              </a:spcBef>
              <a:spcAft>
                <a:spcPts val="0"/>
              </a:spcAft>
              <a:buClrTx/>
              <a:buSzTx/>
              <a:buFont typeface="Arial" pitchFamily="34" charset="0"/>
              <a:buNone/>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	C’est la présence et surtout l’</a:t>
            </a:r>
            <a:r>
              <a:rPr kumimoji="0" lang="fr-CA" sz="2800" b="1" i="0" u="none" strike="noStrike" kern="1200" cap="none" spc="0" normalizeH="0" baseline="0" noProof="0" dirty="0">
                <a:ln>
                  <a:noFill/>
                </a:ln>
                <a:solidFill>
                  <a:schemeClr val="tx1"/>
                </a:solidFill>
                <a:effectLst/>
                <a:uLnTx/>
                <a:uFillTx/>
                <a:latin typeface="Calibri" pitchFamily="34" charset="0"/>
                <a:ea typeface="+mn-ea"/>
                <a:cs typeface="+mn-cs"/>
              </a:rPr>
              <a:t>interaction dynamique</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 de toutes les composantes dans le processus qui compte pour que se développe le pouvoir d’agir.</a:t>
            </a:r>
            <a:endParaRPr kumimoji="0" lang="fr-FR" sz="28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5" name="Rectangle 7"/>
          <p:cNvSpPr txBox="1">
            <a:spLocks noChangeArrowheads="1"/>
          </p:cNvSpPr>
          <p:nvPr/>
        </p:nvSpPr>
        <p:spPr>
          <a:xfrm>
            <a:off x="760040" y="637084"/>
            <a:ext cx="7772400" cy="1143000"/>
          </a:xfrm>
          <a:prstGeom prst="rect">
            <a:avLst/>
          </a:prstGeom>
          <a:no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L’</a:t>
            </a:r>
            <a:r>
              <a:rPr kumimoji="0" lang="fr-CA" sz="3600" b="1" i="1" u="none" strike="noStrike" kern="1200" cap="all" spc="0" normalizeH="0" baseline="0" noProof="0" dirty="0">
                <a:ln>
                  <a:noFill/>
                </a:ln>
                <a:solidFill>
                  <a:schemeClr val="tx1"/>
                </a:solidFill>
                <a:effectLst/>
                <a:uLnTx/>
                <a:uFillTx/>
                <a:latin typeface="Calibri" pitchFamily="34" charset="0"/>
                <a:ea typeface="+mj-ea"/>
                <a:cs typeface="+mj-cs"/>
              </a:rPr>
              <a:t>empowerment</a:t>
            </a: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 individuel</a:t>
            </a:r>
            <a:endParaRPr kumimoji="0" lang="fr-FR" sz="3600" b="1" i="0" u="none" strike="noStrike" kern="1200" cap="all" spc="0" normalizeH="0" baseline="0" noProof="0" dirty="0">
              <a:ln>
                <a:noFill/>
              </a:ln>
              <a:solidFill>
                <a:schemeClr val="tx1"/>
              </a:solidFill>
              <a:effectLst/>
              <a:uLnTx/>
              <a:uFillTx/>
              <a:latin typeface="Calibri" pitchFamily="34" charset="0"/>
              <a:ea typeface="+mj-ea"/>
              <a:cs typeface="+mj-cs"/>
            </a:endParaRPr>
          </a:p>
        </p:txBody>
      </p:sp>
      <p:graphicFrame>
        <p:nvGraphicFramePr>
          <p:cNvPr id="6" name="Object 2"/>
          <p:cNvGraphicFramePr>
            <a:graphicFrameLocks noChangeAspect="1"/>
          </p:cNvGraphicFramePr>
          <p:nvPr>
            <p:custDataLst>
              <p:tags r:id="rId2"/>
            </p:custDataLst>
          </p:nvPr>
        </p:nvGraphicFramePr>
        <p:xfrm>
          <a:off x="1547664" y="3716685"/>
          <a:ext cx="6154737" cy="2160587"/>
        </p:xfrm>
        <a:graphic>
          <a:graphicData uri="http://schemas.openxmlformats.org/presentationml/2006/ole">
            <mc:AlternateContent xmlns:mc="http://schemas.openxmlformats.org/markup-compatibility/2006">
              <mc:Choice xmlns:v="urn:schemas-microsoft-com:vml" Requires="v">
                <p:oleObj spid="_x0000_s256011" name="Document" r:id="rId4" imgW="5702808" imgH="1938528" progId="Word.Document.8">
                  <p:embed/>
                </p:oleObj>
              </mc:Choice>
              <mc:Fallback>
                <p:oleObj name="Document" r:id="rId4" imgW="5702808" imgH="1938528" progId="Word.Document.8">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3716685"/>
                        <a:ext cx="6154737"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415055-94EF-4DDD-8DB2-06DD37CFD80E}" type="slidenum">
              <a:rPr lang="fr-CA" smtClean="0"/>
              <a:pPr/>
              <a:t>49</a:t>
            </a:fld>
            <a:endParaRPr lang="fr-CA" dirty="0"/>
          </a:p>
        </p:txBody>
      </p:sp>
      <p:sp>
        <p:nvSpPr>
          <p:cNvPr id="3" name="Espace réservé du pied de page 2"/>
          <p:cNvSpPr>
            <a:spLocks noGrp="1"/>
          </p:cNvSpPr>
          <p:nvPr>
            <p:ph type="ftr" sz="quarter" idx="11"/>
          </p:nvPr>
        </p:nvSpPr>
        <p:spPr/>
        <p:txBody>
          <a:bodyPr/>
          <a:lstStyle/>
          <a:p>
            <a:r>
              <a:rPr lang="fr-CA" dirty="0"/>
              <a:t>© Coopérative La Clé, Victoriaville - 2013</a:t>
            </a:r>
          </a:p>
        </p:txBody>
      </p:sp>
      <p:sp>
        <p:nvSpPr>
          <p:cNvPr id="4" name="Rectangle 2"/>
          <p:cNvSpPr txBox="1">
            <a:spLocks noChangeArrowheads="1"/>
          </p:cNvSpPr>
          <p:nvPr/>
        </p:nvSpPr>
        <p:spPr>
          <a:xfrm>
            <a:off x="683568" y="260648"/>
            <a:ext cx="7772400" cy="1439863"/>
          </a:xfrm>
          <a:prstGeom prst="rect">
            <a:avLst/>
          </a:prstGeom>
          <a:noFill/>
        </p:spPr>
        <p:txBody>
          <a:bodyPr anchor="ctr">
            <a:normAutofit/>
          </a:bodyPr>
          <a:lstStyle/>
          <a:p>
            <a:pPr lvl="0" algn="ctr">
              <a:spcBef>
                <a:spcPct val="0"/>
              </a:spcBef>
              <a:defRPr/>
            </a:pPr>
            <a:r>
              <a:rPr lang="fr-CA" sz="3600" b="1" cap="all" dirty="0">
                <a:latin typeface="Calibri" pitchFamily="34" charset="0"/>
              </a:rPr>
              <a:t>Les idées sur lesquelles</a:t>
            </a:r>
            <a:br>
              <a:rPr lang="fr-CA" sz="3600" b="1" cap="all" dirty="0">
                <a:latin typeface="Calibri" pitchFamily="34" charset="0"/>
              </a:rPr>
            </a:br>
            <a:r>
              <a:rPr lang="fr-CA" sz="3600" b="1" cap="all" dirty="0">
                <a:latin typeface="Calibri" pitchFamily="34" charset="0"/>
              </a:rPr>
              <a:t>l’</a:t>
            </a:r>
            <a:r>
              <a:rPr lang="fr-CA" sz="3600" b="1" i="1" cap="all" dirty="0">
                <a:latin typeface="Calibri" pitchFamily="34" charset="0"/>
              </a:rPr>
              <a:t>empowerment</a:t>
            </a:r>
            <a:r>
              <a:rPr lang="fr-CA" sz="3600" b="1" cap="all" dirty="0">
                <a:latin typeface="Calibri" pitchFamily="34" charset="0"/>
              </a:rPr>
              <a:t> est fondé</a:t>
            </a:r>
            <a:endParaRPr kumimoji="0" lang="fr-FR" sz="3600" b="1" i="0" u="none" strike="noStrike" kern="1200" cap="all" spc="0" normalizeH="0" baseline="0" noProof="0" dirty="0">
              <a:ln>
                <a:noFill/>
              </a:ln>
              <a:solidFill>
                <a:srgbClr val="000000"/>
              </a:solidFill>
              <a:effectLst/>
              <a:uLnTx/>
              <a:uFillTx/>
              <a:latin typeface="Calibri" pitchFamily="34" charset="0"/>
              <a:ea typeface="+mj-ea"/>
              <a:cs typeface="+mj-cs"/>
            </a:endParaRPr>
          </a:p>
        </p:txBody>
      </p:sp>
      <p:sp>
        <p:nvSpPr>
          <p:cNvPr id="6" name="Rectangle 3"/>
          <p:cNvSpPr txBox="1">
            <a:spLocks noChangeArrowheads="1"/>
          </p:cNvSpPr>
          <p:nvPr/>
        </p:nvSpPr>
        <p:spPr>
          <a:xfrm>
            <a:off x="685800" y="1754188"/>
            <a:ext cx="7772400" cy="4411662"/>
          </a:xfrm>
          <a:prstGeom prst="rect">
            <a:avLst/>
          </a:prstGeom>
          <a:noFill/>
        </p:spPr>
        <p:txBody>
          <a:bodyPr>
            <a:noAutofit/>
          </a:bodyPr>
          <a:lstStyle/>
          <a:p>
            <a:pPr marL="342900" marR="0" lvl="0" indent="-342900" algn="l" defTabSz="914400" rtl="0" eaLnBrk="1" fontAlgn="auto" latinLnBrk="0" hangingPunct="1">
              <a:lnSpc>
                <a:spcPct val="100000"/>
              </a:lnSpc>
              <a:spcBef>
                <a:spcPts val="9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les individus et les collectivités ont le </a:t>
            </a:r>
            <a:r>
              <a:rPr kumimoji="0" lang="fr-CA" sz="2800" b="1" i="0" u="none" strike="noStrike" kern="1200" cap="none" spc="0" normalizeH="0" baseline="0" noProof="0" dirty="0">
                <a:ln>
                  <a:noFill/>
                </a:ln>
                <a:solidFill>
                  <a:schemeClr val="tx1"/>
                </a:solidFill>
                <a:effectLst/>
                <a:uLnTx/>
                <a:uFillTx/>
                <a:latin typeface="Calibri" pitchFamily="34" charset="0"/>
                <a:ea typeface="+mn-ea"/>
                <a:cs typeface="+mn-cs"/>
              </a:rPr>
              <a:t>droit de participer</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 aux décisions qui les concernent</a:t>
            </a:r>
          </a:p>
          <a:p>
            <a:pPr marL="342900" marR="0" lvl="0" indent="-342900" algn="l" defTabSz="914400" rtl="0" eaLnBrk="1" fontAlgn="auto" latinLnBrk="0" hangingPunct="1">
              <a:lnSpc>
                <a:spcPct val="100000"/>
              </a:lnSpc>
              <a:spcBef>
                <a:spcPts val="9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les </a:t>
            </a:r>
            <a:r>
              <a:rPr kumimoji="0" lang="fr-CA" sz="2800" b="1" i="0" u="none" strike="noStrike" kern="1200" cap="none" spc="0" normalizeH="0" baseline="0" noProof="0" dirty="0">
                <a:ln>
                  <a:noFill/>
                </a:ln>
                <a:solidFill>
                  <a:schemeClr val="tx1"/>
                </a:solidFill>
                <a:effectLst/>
                <a:uLnTx/>
                <a:uFillTx/>
                <a:latin typeface="Calibri" pitchFamily="34" charset="0"/>
                <a:ea typeface="+mn-ea"/>
                <a:cs typeface="+mn-cs"/>
              </a:rPr>
              <a:t>compétences requises </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déjà présentes </a:t>
            </a:r>
            <a:b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b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(ou le potentiel pour les acquérir existe)</a:t>
            </a:r>
          </a:p>
          <a:p>
            <a:pPr marL="342900" marR="0" lvl="0" indent="-342900" algn="l" defTabSz="914400" rtl="0" eaLnBrk="1" fontAlgn="auto" latinLnBrk="0" hangingPunct="1">
              <a:lnSpc>
                <a:spcPct val="100000"/>
              </a:lnSpc>
              <a:spcBef>
                <a:spcPts val="9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une personne ou une communauté </a:t>
            </a:r>
            <a:r>
              <a:rPr kumimoji="0" lang="fr-CA" sz="2800" b="1" i="0" u="none" strike="noStrike" kern="1200" cap="none" spc="0" normalizeH="0" baseline="0" noProof="0" dirty="0">
                <a:ln>
                  <a:noFill/>
                </a:ln>
                <a:solidFill>
                  <a:schemeClr val="tx1"/>
                </a:solidFill>
                <a:effectLst/>
                <a:uLnTx/>
                <a:uFillTx/>
                <a:latin typeface="Calibri" pitchFamily="34" charset="0"/>
                <a:ea typeface="+mn-ea"/>
                <a:cs typeface="+mn-cs"/>
              </a:rPr>
              <a:t>ne peut pas</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 faire le cheminement pour une autre</a:t>
            </a:r>
          </a:p>
          <a:p>
            <a:pPr marL="342900" marR="0" lvl="0" indent="-342900" algn="l" defTabSz="914400" rtl="0" eaLnBrk="1" fontAlgn="auto" latinLnBrk="0" hangingPunct="1">
              <a:lnSpc>
                <a:spcPct val="100000"/>
              </a:lnSpc>
              <a:spcBef>
                <a:spcPts val="9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le processus d’</a:t>
            </a:r>
            <a:r>
              <a:rPr kumimoji="0" lang="fr-CA" sz="2800" b="0" i="1" u="none" strike="noStrike" kern="1200" cap="none" spc="0" normalizeH="0" baseline="0" noProof="0" dirty="0">
                <a:ln>
                  <a:noFill/>
                </a:ln>
                <a:solidFill>
                  <a:schemeClr val="tx1"/>
                </a:solidFill>
                <a:effectLst/>
                <a:uLnTx/>
                <a:uFillTx/>
                <a:latin typeface="Calibri" pitchFamily="34" charset="0"/>
                <a:ea typeface="+mn-ea"/>
                <a:cs typeface="+mn-cs"/>
              </a:rPr>
              <a:t>empowerment</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 débute par la </a:t>
            </a:r>
            <a:r>
              <a:rPr kumimoji="0" lang="fr-CA" sz="2800" b="1" i="0" u="none" strike="noStrike" kern="1200" cap="none" spc="0" normalizeH="0" baseline="0" noProof="0" dirty="0">
                <a:ln>
                  <a:noFill/>
                </a:ln>
                <a:solidFill>
                  <a:schemeClr val="tx1"/>
                </a:solidFill>
                <a:effectLst/>
                <a:uLnTx/>
                <a:uFillTx/>
                <a:latin typeface="Calibri" pitchFamily="34" charset="0"/>
                <a:ea typeface="+mn-ea"/>
                <a:cs typeface="+mn-cs"/>
              </a:rPr>
              <a:t>participation volontaire</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 et repose sur elle </a:t>
            </a:r>
            <a:b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b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(ne peut pas être forcé)</a:t>
            </a:r>
            <a:endParaRPr kumimoji="0" lang="fr-FR" sz="28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415055-94EF-4DDD-8DB2-06DD37CFD80E}" type="slidenum">
              <a:rPr lang="fr-CA" smtClean="0"/>
              <a:pPr/>
              <a:t>5</a:t>
            </a:fld>
            <a:endParaRPr lang="fr-CA" dirty="0"/>
          </a:p>
        </p:txBody>
      </p:sp>
      <p:sp>
        <p:nvSpPr>
          <p:cNvPr id="3" name="Espace réservé du pied de page 2"/>
          <p:cNvSpPr>
            <a:spLocks noGrp="1"/>
          </p:cNvSpPr>
          <p:nvPr>
            <p:ph type="ftr" sz="quarter" idx="11"/>
          </p:nvPr>
        </p:nvSpPr>
        <p:spPr/>
        <p:txBody>
          <a:bodyPr/>
          <a:lstStyle/>
          <a:p>
            <a:r>
              <a:rPr lang="fr-CA" dirty="0"/>
              <a:t>© Coopérative La Clé, Victoriaville - 2013</a:t>
            </a:r>
          </a:p>
        </p:txBody>
      </p:sp>
      <p:sp>
        <p:nvSpPr>
          <p:cNvPr id="4" name="Rectangle 2"/>
          <p:cNvSpPr txBox="1">
            <a:spLocks noChangeArrowheads="1"/>
          </p:cNvSpPr>
          <p:nvPr/>
        </p:nvSpPr>
        <p:spPr>
          <a:xfrm>
            <a:off x="457200" y="332656"/>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none" spc="0" normalizeH="0" baseline="0" noProof="0" dirty="0">
                <a:ln>
                  <a:noFill/>
                </a:ln>
                <a:solidFill>
                  <a:schemeClr val="tx1"/>
                </a:solidFill>
                <a:effectLst/>
                <a:uLnTx/>
                <a:uFillTx/>
                <a:latin typeface="+mn-lt"/>
                <a:ea typeface="+mj-ea"/>
                <a:cs typeface="+mj-cs"/>
              </a:rPr>
              <a:t>L’INDIVIDU COMPÉTENT</a:t>
            </a:r>
            <a:endParaRPr kumimoji="0" lang="fr-FR" sz="3600" b="1" i="0" u="none" strike="noStrike" kern="1200" cap="none" spc="0" normalizeH="0" baseline="0" noProof="0" dirty="0">
              <a:ln>
                <a:noFill/>
              </a:ln>
              <a:solidFill>
                <a:schemeClr val="accent2"/>
              </a:solidFill>
              <a:effectLst/>
              <a:uLnTx/>
              <a:uFillTx/>
              <a:latin typeface="+mn-lt"/>
              <a:ea typeface="+mj-ea"/>
              <a:cs typeface="+mj-cs"/>
            </a:endParaRPr>
          </a:p>
        </p:txBody>
      </p:sp>
      <p:sp>
        <p:nvSpPr>
          <p:cNvPr id="5" name="Rectangle 3"/>
          <p:cNvSpPr txBox="1">
            <a:spLocks noChangeArrowheads="1"/>
          </p:cNvSpPr>
          <p:nvPr/>
        </p:nvSpPr>
        <p:spPr>
          <a:xfrm>
            <a:off x="899592" y="1700808"/>
            <a:ext cx="7377112" cy="1044000"/>
          </a:xfrm>
          <a:prstGeom prst="rect">
            <a:avLst/>
          </a:prstGeom>
          <a:noFill/>
        </p:spPr>
        <p:txBody>
          <a:bodyPr>
            <a:noAutofit/>
          </a:bodyPr>
          <a:lstStyle/>
          <a:p>
            <a:pPr marL="342900" lvl="0" indent="-342900">
              <a:lnSpc>
                <a:spcPct val="110000"/>
              </a:lnSpc>
              <a:spcBef>
                <a:spcPct val="50000"/>
              </a:spcBef>
              <a:buFont typeface="Arial" pitchFamily="34" charset="0"/>
              <a:buChar char="•"/>
            </a:pPr>
            <a:r>
              <a:rPr lang="fr-CA" sz="2800" dirty="0"/>
              <a:t>possède la capacité d’accomplir une tâche donnée dans un contexte de réalisation</a:t>
            </a:r>
            <a:r>
              <a:rPr kumimoji="0" lang="fr-CA" sz="2800" b="0" i="0" u="none" strike="noStrike" kern="1200" cap="none" spc="0" normalizeH="0" baseline="0" noProof="0" dirty="0">
                <a:ln>
                  <a:noFill/>
                </a:ln>
                <a:solidFill>
                  <a:schemeClr val="tx1"/>
                </a:solidFill>
                <a:effectLst/>
                <a:uLnTx/>
                <a:uFillTx/>
                <a:latin typeface="+mn-lt"/>
                <a:ea typeface="+mn-ea"/>
                <a:cs typeface="+mn-cs"/>
              </a:rPr>
              <a:t> : </a:t>
            </a:r>
          </a:p>
        </p:txBody>
      </p:sp>
      <p:sp>
        <p:nvSpPr>
          <p:cNvPr id="6" name="Oval 5"/>
          <p:cNvSpPr>
            <a:spLocks noChangeArrowheads="1"/>
          </p:cNvSpPr>
          <p:nvPr/>
        </p:nvSpPr>
        <p:spPr bwMode="auto">
          <a:xfrm>
            <a:off x="3419872" y="2090936"/>
            <a:ext cx="3962400" cy="762000"/>
          </a:xfrm>
          <a:prstGeom prst="ellipse">
            <a:avLst/>
          </a:prstGeom>
          <a:noFill/>
          <a:ln w="63500">
            <a:solidFill>
              <a:srgbClr val="FF0000"/>
            </a:solidFill>
            <a:round/>
            <a:headEnd/>
            <a:tailEnd/>
          </a:ln>
        </p:spPr>
        <p:txBody>
          <a:bodyPr wrap="none" anchor="ctr"/>
          <a:lstStyle/>
          <a:p>
            <a:endParaRPr lang="fr-CA" dirty="0"/>
          </a:p>
        </p:txBody>
      </p:sp>
      <p:sp>
        <p:nvSpPr>
          <p:cNvPr id="7" name="Rectangle 3"/>
          <p:cNvSpPr txBox="1">
            <a:spLocks noChangeArrowheads="1"/>
          </p:cNvSpPr>
          <p:nvPr/>
        </p:nvSpPr>
        <p:spPr>
          <a:xfrm>
            <a:off x="899592" y="5553304"/>
            <a:ext cx="7377112" cy="612000"/>
          </a:xfrm>
          <a:prstGeom prst="rect">
            <a:avLst/>
          </a:prstGeom>
          <a:noFill/>
        </p:spPr>
        <p:txBody>
          <a:bodyPr vert="horz" lIns="91440" tIns="45720" rIns="91440" bIns="45720" rtlCol="0">
            <a:noAutofit/>
          </a:bodyPr>
          <a:lstStyle/>
          <a:p>
            <a:pPr marL="342900" marR="0" lvl="0" indent="-342900" algn="l" defTabSz="914400" rtl="0" eaLnBrk="1" fontAlgn="auto" latinLnBrk="0" hangingPunct="1">
              <a:lnSpc>
                <a:spcPct val="110000"/>
              </a:lnSpc>
              <a:spcBef>
                <a:spcPct val="50000"/>
              </a:spcBef>
              <a:spcAft>
                <a:spcPts val="0"/>
              </a:spcAft>
              <a:buClrTx/>
              <a:buSzTx/>
              <a:buFont typeface="Arial" pitchFamily="34" charset="0"/>
              <a:buChar char="•"/>
              <a:tabLst/>
              <a:defRPr/>
            </a:pPr>
            <a:r>
              <a:rPr kumimoji="0" lang="fr-CA" sz="2800" i="0" u="none" strike="noStrike" kern="1200" cap="none" spc="0" normalizeH="0" baseline="0" noProof="0" dirty="0">
                <a:ln>
                  <a:noFill/>
                </a:ln>
                <a:solidFill>
                  <a:schemeClr val="tx1"/>
                </a:solidFill>
                <a:effectLst/>
                <a:uLnTx/>
                <a:uFillTx/>
                <a:latin typeface="+mn-lt"/>
                <a:ea typeface="+mn-ea"/>
                <a:cs typeface="+mn-cs"/>
              </a:rPr>
              <a:t>une bonne</a:t>
            </a:r>
            <a:r>
              <a:rPr kumimoji="0" lang="fr-CA" sz="2800" i="0" u="none" strike="noStrike" kern="1200" cap="none" spc="0" normalizeH="0" noProof="0" dirty="0">
                <a:ln>
                  <a:noFill/>
                </a:ln>
                <a:solidFill>
                  <a:schemeClr val="tx1"/>
                </a:solidFill>
                <a:effectLst/>
                <a:uLnTx/>
                <a:uFillTx/>
                <a:latin typeface="+mn-lt"/>
                <a:ea typeface="+mn-ea"/>
                <a:cs typeface="+mn-cs"/>
              </a:rPr>
              <a:t> </a:t>
            </a:r>
            <a:r>
              <a:rPr kumimoji="0" lang="fr-CA" sz="2800" i="0" u="none" strike="noStrike" kern="1200" cap="none" spc="0" normalizeH="0" baseline="0" noProof="0" dirty="0">
                <a:ln>
                  <a:noFill/>
                </a:ln>
                <a:solidFill>
                  <a:schemeClr val="tx1"/>
                </a:solidFill>
                <a:effectLst/>
                <a:uLnTx/>
                <a:uFillTx/>
                <a:latin typeface="+mn-lt"/>
                <a:ea typeface="+mn-ea"/>
                <a:cs typeface="+mn-cs"/>
              </a:rPr>
              <a:t>partie </a:t>
            </a:r>
            <a:r>
              <a:rPr kumimoji="0" lang="fr-CA" sz="2800" i="0" u="none" strike="noStrike" kern="1200" cap="none" spc="0" normalizeH="0" noProof="0" dirty="0">
                <a:ln>
                  <a:noFill/>
                </a:ln>
                <a:solidFill>
                  <a:schemeClr val="tx1"/>
                </a:solidFill>
                <a:effectLst/>
                <a:uLnTx/>
                <a:uFillTx/>
                <a:latin typeface="+mn-lt"/>
                <a:ea typeface="+mn-ea"/>
                <a:cs typeface="+mn-cs"/>
              </a:rPr>
              <a:t>du contexte : </a:t>
            </a:r>
            <a:r>
              <a:rPr kumimoji="0" lang="fr-CA" sz="2800" b="1" i="0" u="none" strike="noStrike" kern="1200" cap="none" spc="0" normalizeH="0" noProof="0" dirty="0">
                <a:ln>
                  <a:noFill/>
                </a:ln>
                <a:solidFill>
                  <a:schemeClr val="tx1"/>
                </a:solidFill>
                <a:effectLst/>
                <a:uLnTx/>
                <a:uFillTx/>
                <a:latin typeface="+mn-lt"/>
                <a:ea typeface="+mn-ea"/>
                <a:cs typeface="+mn-cs"/>
              </a:rPr>
              <a:t>la communauté</a:t>
            </a:r>
            <a:endParaRPr kumimoji="0" lang="fr-CA"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3"/>
          <p:cNvSpPr txBox="1">
            <a:spLocks noChangeArrowheads="1"/>
          </p:cNvSpPr>
          <p:nvPr/>
        </p:nvSpPr>
        <p:spPr>
          <a:xfrm>
            <a:off x="899592" y="2708920"/>
            <a:ext cx="7377112" cy="1440000"/>
          </a:xfrm>
          <a:prstGeom prst="rect">
            <a:avLst/>
          </a:prstGeom>
          <a:noFill/>
        </p:spPr>
        <p:txBody>
          <a:bodyPr>
            <a:noAutofit/>
          </a:bodyPr>
          <a:lstStyle/>
          <a:p>
            <a:pPr marL="742950" lvl="1" indent="-285750">
              <a:spcBef>
                <a:spcPts val="900"/>
              </a:spcBef>
              <a:buFont typeface="Courier New" pitchFamily="49" charset="0"/>
              <a:buChar char="o"/>
            </a:pPr>
            <a:r>
              <a:rPr lang="fr-CA" sz="2800" dirty="0"/>
              <a:t>un ensemble de connaissances, d’habiletés et d’attitudes qui sont activées lors de la planification et de l’exécution de la tâche</a:t>
            </a:r>
          </a:p>
        </p:txBody>
      </p:sp>
      <p:sp>
        <p:nvSpPr>
          <p:cNvPr id="9" name="Rectangle 3"/>
          <p:cNvSpPr txBox="1">
            <a:spLocks noChangeArrowheads="1"/>
          </p:cNvSpPr>
          <p:nvPr/>
        </p:nvSpPr>
        <p:spPr>
          <a:xfrm>
            <a:off x="899592" y="4149512"/>
            <a:ext cx="7377112" cy="1440000"/>
          </a:xfrm>
          <a:prstGeom prst="rect">
            <a:avLst/>
          </a:prstGeom>
          <a:noFill/>
        </p:spPr>
        <p:txBody>
          <a:bodyPr>
            <a:noAutofit/>
          </a:bodyPr>
          <a:lstStyle/>
          <a:p>
            <a:pPr marL="742950" lvl="1" indent="-285750">
              <a:spcBef>
                <a:spcPts val="900"/>
              </a:spcBef>
              <a:buFont typeface="Courier New" pitchFamily="49" charset="0"/>
              <a:buChar char="o"/>
            </a:pPr>
            <a:r>
              <a:rPr lang="fr-CA" sz="2800" dirty="0"/>
              <a:t>un savoir-faire complexe qui exige la mobilisation et la coordination de plusieurs connaissances</a:t>
            </a:r>
            <a:endParaRPr kumimoji="0" lang="fr-CA" sz="28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10" name="Connecteur droit avec flèche 9"/>
          <p:cNvCxnSpPr/>
          <p:nvPr/>
        </p:nvCxnSpPr>
        <p:spPr bwMode="auto">
          <a:xfrm>
            <a:off x="5398890" y="2852936"/>
            <a:ext cx="1477366" cy="2952328"/>
          </a:xfrm>
          <a:prstGeom prst="straightConnector1">
            <a:avLst/>
          </a:prstGeom>
          <a:solidFill>
            <a:schemeClr val="accent1"/>
          </a:solidFill>
          <a:ln w="63500" cap="flat" cmpd="sng" algn="ctr">
            <a:solidFill>
              <a:srgbClr val="FF0000"/>
            </a:solidFill>
            <a:prstDash val="solid"/>
            <a:round/>
            <a:headEnd type="arrow"/>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415055-94EF-4DDD-8DB2-06DD37CFD80E}" type="slidenum">
              <a:rPr lang="fr-CA" smtClean="0"/>
              <a:pPr/>
              <a:t>50</a:t>
            </a:fld>
            <a:endParaRPr lang="fr-CA" dirty="0"/>
          </a:p>
        </p:txBody>
      </p:sp>
      <p:sp>
        <p:nvSpPr>
          <p:cNvPr id="3" name="Espace réservé du pied de page 2"/>
          <p:cNvSpPr>
            <a:spLocks noGrp="1"/>
          </p:cNvSpPr>
          <p:nvPr>
            <p:ph type="ftr" sz="quarter" idx="11"/>
          </p:nvPr>
        </p:nvSpPr>
        <p:spPr/>
        <p:txBody>
          <a:bodyPr/>
          <a:lstStyle/>
          <a:p>
            <a:r>
              <a:rPr lang="fr-CA" dirty="0"/>
              <a:t>© Coopérative La Clé, Victoriaville - 2013</a:t>
            </a:r>
          </a:p>
        </p:txBody>
      </p:sp>
      <p:sp>
        <p:nvSpPr>
          <p:cNvPr id="4" name="Rectangle 2"/>
          <p:cNvSpPr txBox="1">
            <a:spLocks noChangeArrowheads="1"/>
          </p:cNvSpPr>
          <p:nvPr/>
        </p:nvSpPr>
        <p:spPr>
          <a:xfrm>
            <a:off x="683568" y="260648"/>
            <a:ext cx="7772400" cy="1439863"/>
          </a:xfrm>
          <a:prstGeom prst="rect">
            <a:avLst/>
          </a:prstGeom>
          <a:noFill/>
        </p:spPr>
        <p:txBody>
          <a:bodyPr anchor="ctr">
            <a:normAutofit/>
          </a:bodyPr>
          <a:lstStyle/>
          <a:p>
            <a:pPr lvl="0" algn="ctr">
              <a:spcBef>
                <a:spcPct val="0"/>
              </a:spcBef>
              <a:defRPr/>
            </a:pPr>
            <a:r>
              <a:rPr lang="fr-CA" sz="3600" b="1" cap="all" dirty="0">
                <a:latin typeface="Calibri" pitchFamily="34" charset="0"/>
              </a:rPr>
              <a:t>Quelques idées sur le pouvoir</a:t>
            </a:r>
            <a:br>
              <a:rPr lang="fr-CA" sz="3600" b="1" cap="all" dirty="0">
                <a:latin typeface="Calibri" pitchFamily="34" charset="0"/>
              </a:rPr>
            </a:br>
            <a:r>
              <a:rPr lang="fr-CA" sz="3600" b="1" cap="all" dirty="0">
                <a:latin typeface="Calibri" pitchFamily="34" charset="0"/>
              </a:rPr>
              <a:t>(en tant que capacité d’agir)</a:t>
            </a:r>
            <a:endParaRPr kumimoji="0" lang="fr-FR" sz="3600" b="1" i="0" u="none" strike="noStrike" kern="1200" cap="all" spc="0" normalizeH="0" baseline="0" noProof="0" dirty="0">
              <a:ln>
                <a:noFill/>
              </a:ln>
              <a:solidFill>
                <a:srgbClr val="000000"/>
              </a:solidFill>
              <a:effectLst/>
              <a:uLnTx/>
              <a:uFillTx/>
              <a:latin typeface="Calibri" pitchFamily="34" charset="0"/>
              <a:ea typeface="+mj-ea"/>
              <a:cs typeface="+mj-cs"/>
            </a:endParaRPr>
          </a:p>
        </p:txBody>
      </p:sp>
      <p:sp>
        <p:nvSpPr>
          <p:cNvPr id="6" name="Rectangle 3"/>
          <p:cNvSpPr txBox="1">
            <a:spLocks noChangeArrowheads="1"/>
          </p:cNvSpPr>
          <p:nvPr/>
        </p:nvSpPr>
        <p:spPr>
          <a:xfrm>
            <a:off x="784225" y="1825625"/>
            <a:ext cx="7575550" cy="4411663"/>
          </a:xfrm>
          <a:prstGeom prst="rect">
            <a:avLst/>
          </a:prstGeom>
          <a:noFill/>
        </p:spPr>
        <p:txBody>
          <a:bodyPr>
            <a:normAutofit/>
          </a:bodyPr>
          <a:lstStyle/>
          <a:p>
            <a:pPr marL="342900" marR="0" lvl="0" indent="-342900" algn="l" defTabSz="914400" rtl="0" eaLnBrk="1" fontAlgn="auto" latinLnBrk="0" hangingPunct="1">
              <a:spcBef>
                <a:spcPts val="1200"/>
              </a:spcBef>
              <a:spcAft>
                <a:spcPts val="0"/>
              </a:spcAft>
              <a:buClrTx/>
              <a:buSzTx/>
              <a:buFont typeface="Arial" pitchFamily="34" charset="0"/>
              <a:buChar char="•"/>
              <a:tabLst/>
              <a:defRPr/>
            </a:pPr>
            <a:r>
              <a:rPr kumimoji="0" lang="fr-FR" sz="2800" b="0" i="0" u="none" strike="noStrike" kern="1200" cap="none" spc="0" normalizeH="0" baseline="0" noProof="0" dirty="0">
                <a:ln>
                  <a:noFill/>
                </a:ln>
                <a:solidFill>
                  <a:schemeClr val="tx1"/>
                </a:solidFill>
                <a:effectLst/>
                <a:uLnTx/>
                <a:uFillTx/>
                <a:latin typeface="Calibri" pitchFamily="34" charset="0"/>
                <a:ea typeface="+mn-ea"/>
                <a:cs typeface="+mn-cs"/>
              </a:rPr>
              <a:t>Le pouvoir ne peut pas être reçu ou donné : ce sont plutôt l’autorité et la responsabilité qui se transfèrent.</a:t>
            </a:r>
          </a:p>
          <a:p>
            <a:pPr marL="342900" marR="0" lvl="0" indent="-342900" algn="l" defTabSz="914400" rtl="0" eaLnBrk="1" fontAlgn="auto" latinLnBrk="0" hangingPunct="1">
              <a:spcBef>
                <a:spcPts val="1200"/>
              </a:spcBef>
              <a:spcAft>
                <a:spcPts val="0"/>
              </a:spcAft>
              <a:buClrTx/>
              <a:buSzTx/>
              <a:buFont typeface="Arial" pitchFamily="34" charset="0"/>
              <a:buChar char="•"/>
              <a:tabLst/>
              <a:defRPr/>
            </a:pPr>
            <a:r>
              <a:rPr kumimoji="0" lang="fr-FR" sz="2800" b="0" i="0" u="none" strike="noStrike" kern="1200" cap="none" spc="0" normalizeH="0" baseline="0" noProof="0" dirty="0">
                <a:ln>
                  <a:noFill/>
                </a:ln>
                <a:solidFill>
                  <a:schemeClr val="tx1"/>
                </a:solidFill>
                <a:effectLst/>
                <a:uLnTx/>
                <a:uFillTx/>
                <a:latin typeface="Calibri" pitchFamily="34" charset="0"/>
                <a:ea typeface="+mn-ea"/>
                <a:cs typeface="+mn-cs"/>
              </a:rPr>
              <a:t>Le pouvoir s’acquiert et se développe progressivement.</a:t>
            </a:r>
          </a:p>
          <a:p>
            <a:pPr marL="342900" marR="0" lvl="0" indent="-342900" algn="l" defTabSz="914400" rtl="0" eaLnBrk="1" fontAlgn="auto" latinLnBrk="0" hangingPunct="1">
              <a:spcBef>
                <a:spcPts val="12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La capacité d’agir dans une facette de la vie humaine n’est pas automatiquement transférée aux autres facettes.</a:t>
            </a:r>
            <a:endParaRPr kumimoji="0" lang="fr-FR" sz="28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pied de page 3"/>
          <p:cNvSpPr>
            <a:spLocks noGrp="1"/>
          </p:cNvSpPr>
          <p:nvPr>
            <p:ph type="ftr" sz="quarter" idx="10"/>
          </p:nvPr>
        </p:nvSpPr>
        <p:spPr>
          <a:noFill/>
        </p:spPr>
        <p:txBody>
          <a:bodyPr/>
          <a:lstStyle/>
          <a:p>
            <a:r>
              <a:rPr lang="fr-CA" dirty="0"/>
              <a:t>© Coopérative La Clé, Victoriaville - 2013</a:t>
            </a:r>
            <a:endParaRPr lang="fr-FR" dirty="0"/>
          </a:p>
        </p:txBody>
      </p:sp>
      <p:sp>
        <p:nvSpPr>
          <p:cNvPr id="12291" name="Espace réservé du numéro de diapositive 4"/>
          <p:cNvSpPr>
            <a:spLocks noGrp="1"/>
          </p:cNvSpPr>
          <p:nvPr>
            <p:ph type="sldNum" sz="quarter" idx="11"/>
          </p:nvPr>
        </p:nvSpPr>
        <p:spPr>
          <a:noFill/>
        </p:spPr>
        <p:txBody>
          <a:bodyPr/>
          <a:lstStyle/>
          <a:p>
            <a:fld id="{080F8F2A-D55D-4ACF-80B1-C34CB34CDC06}" type="slidenum">
              <a:rPr lang="fr-FR" smtClean="0"/>
              <a:pPr/>
              <a:t>51</a:t>
            </a:fld>
            <a:endParaRPr lang="fr-FR" dirty="0"/>
          </a:p>
        </p:txBody>
      </p:sp>
      <p:sp>
        <p:nvSpPr>
          <p:cNvPr id="15" name="Rectangle 7"/>
          <p:cNvSpPr txBox="1">
            <a:spLocks noChangeArrowheads="1"/>
          </p:cNvSpPr>
          <p:nvPr/>
        </p:nvSpPr>
        <p:spPr>
          <a:xfrm>
            <a:off x="688032" y="332656"/>
            <a:ext cx="7772400" cy="1143000"/>
          </a:xfrm>
          <a:prstGeom prst="rect">
            <a:avLst/>
          </a:prstGeom>
          <a:noFill/>
        </p:spPr>
        <p:txBody>
          <a:bodyPr anchor="ctr">
            <a:normAutofit/>
          </a:bodyPr>
          <a:lstStyle/>
          <a:p>
            <a:pPr lvl="0" algn="ctr">
              <a:spcBef>
                <a:spcPct val="0"/>
              </a:spcBef>
              <a:defRPr/>
            </a:pPr>
            <a:r>
              <a:rPr lang="fr-CA" sz="3600" b="1" cap="all" dirty="0">
                <a:latin typeface="Calibri" pitchFamily="34" charset="0"/>
              </a:rPr>
              <a:t>Vision de Richard Leroux</a:t>
            </a:r>
            <a:endParaRPr kumimoji="0" lang="fr-FR" sz="3600" b="1" i="0" u="none" strike="noStrike" kern="1200" cap="all" spc="0" normalizeH="0" baseline="0" noProof="0" dirty="0">
              <a:ln>
                <a:noFill/>
              </a:ln>
              <a:solidFill>
                <a:schemeClr val="tx1"/>
              </a:solidFill>
              <a:effectLst/>
              <a:uLnTx/>
              <a:uFillTx/>
              <a:latin typeface="Calibri" pitchFamily="34" charset="0"/>
              <a:ea typeface="+mj-ea"/>
              <a:cs typeface="+mj-cs"/>
            </a:endParaRPr>
          </a:p>
        </p:txBody>
      </p:sp>
      <p:sp>
        <p:nvSpPr>
          <p:cNvPr id="10" name="Oval 5"/>
          <p:cNvSpPr>
            <a:spLocks noChangeArrowheads="1"/>
          </p:cNvSpPr>
          <p:nvPr/>
        </p:nvSpPr>
        <p:spPr bwMode="auto">
          <a:xfrm>
            <a:off x="2699792" y="2492896"/>
            <a:ext cx="3962400" cy="720000"/>
          </a:xfrm>
          <a:prstGeom prst="ellipse">
            <a:avLst/>
          </a:prstGeom>
          <a:noFill/>
          <a:ln w="63500">
            <a:solidFill>
              <a:srgbClr val="FF0000"/>
            </a:solidFill>
            <a:round/>
            <a:headEnd/>
            <a:tailEnd/>
          </a:ln>
        </p:spPr>
        <p:txBody>
          <a:bodyPr wrap="none" anchor="ctr"/>
          <a:lstStyle/>
          <a:p>
            <a:endParaRPr lang="fr-CA" dirty="0"/>
          </a:p>
        </p:txBody>
      </p:sp>
      <p:sp>
        <p:nvSpPr>
          <p:cNvPr id="12" name="Rectangle 3"/>
          <p:cNvSpPr txBox="1">
            <a:spLocks noChangeArrowheads="1"/>
          </p:cNvSpPr>
          <p:nvPr/>
        </p:nvSpPr>
        <p:spPr>
          <a:xfrm>
            <a:off x="684213" y="1628775"/>
            <a:ext cx="7775575" cy="2088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Ce sont les </a:t>
            </a:r>
            <a:r>
              <a:rPr kumimoji="0" lang="fr-CA" sz="2800" b="1" i="0" u="none" strike="noStrike" kern="1200" cap="none" spc="0" normalizeH="0" baseline="0" noProof="0" dirty="0">
                <a:ln>
                  <a:noFill/>
                </a:ln>
                <a:solidFill>
                  <a:schemeClr val="tx1"/>
                </a:solidFill>
                <a:effectLst/>
                <a:uLnTx/>
                <a:uFillTx/>
                <a:latin typeface="Calibri" pitchFamily="34" charset="0"/>
                <a:ea typeface="+mn-ea"/>
                <a:cs typeface="+mn-cs"/>
              </a:rPr>
              <a:t>situations de vie incapacitantes</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 qui entraînent </a:t>
            </a:r>
          </a:p>
          <a:p>
            <a:pPr marL="6840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autant un sentiment d’impuissance à agir</a:t>
            </a:r>
          </a:p>
          <a:p>
            <a:pPr marL="6840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qu’une impuissance en tant que telle.</a:t>
            </a:r>
          </a:p>
        </p:txBody>
      </p:sp>
      <p:sp>
        <p:nvSpPr>
          <p:cNvPr id="13" name="Rectangle 3"/>
          <p:cNvSpPr txBox="1">
            <a:spLocks noChangeArrowheads="1"/>
          </p:cNvSpPr>
          <p:nvPr/>
        </p:nvSpPr>
        <p:spPr>
          <a:xfrm>
            <a:off x="684213" y="3789304"/>
            <a:ext cx="7775575" cy="2376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24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La personne n’est </a:t>
            </a:r>
            <a:r>
              <a:rPr kumimoji="0" lang="fr-CA" sz="2800" b="1" i="0" u="none" strike="noStrike" kern="1200" cap="none" spc="0" normalizeH="0" baseline="0" noProof="0" dirty="0">
                <a:ln>
                  <a:noFill/>
                </a:ln>
                <a:solidFill>
                  <a:schemeClr val="tx1"/>
                </a:solidFill>
                <a:effectLst/>
                <a:uLnTx/>
                <a:uFillTx/>
                <a:latin typeface="Calibri" pitchFamily="34" charset="0"/>
                <a:ea typeface="+mn-ea"/>
                <a:cs typeface="+mn-cs"/>
              </a:rPr>
              <a:t>pas la seule responsable</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 de ses situations incapacitantes.</a:t>
            </a:r>
          </a:p>
          <a:p>
            <a:pPr marL="684000" marR="0" lvl="0" indent="-342900" algn="l" defTabSz="914400" rtl="0" eaLnBrk="1" fontAlgn="auto" latinLnBrk="0" hangingPunct="1">
              <a:lnSpc>
                <a:spcPct val="100000"/>
              </a:lnSpc>
              <a:spcBef>
                <a:spcPts val="1200"/>
              </a:spcBef>
              <a:spcAft>
                <a:spcPts val="0"/>
              </a:spcAft>
              <a:buClrTx/>
              <a:buSzTx/>
              <a:buFont typeface="Wingdings" pitchFamily="2" charset="2"/>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La solution à la situation incapacitante se trouve autant chez la personne qu’à l’intérieure de sa communauté.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88950" y="1295400"/>
            <a:ext cx="3810000" cy="411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3200" b="0" i="0" u="none" strike="noStrike" kern="1200" cap="none" spc="0" normalizeH="0" baseline="0" noProof="0" dirty="0">
                <a:ln>
                  <a:noFill/>
                </a:ln>
                <a:solidFill>
                  <a:schemeClr val="tx1"/>
                </a:solidFill>
                <a:effectLst/>
                <a:uLnTx/>
                <a:uFillTx/>
                <a:latin typeface="+mn-lt"/>
                <a:ea typeface="+mn-ea"/>
                <a:cs typeface="+mn-cs"/>
              </a:rPr>
              <a:t> </a:t>
            </a:r>
          </a:p>
        </p:txBody>
      </p:sp>
      <p:graphicFrame>
        <p:nvGraphicFramePr>
          <p:cNvPr id="4" name="Group 34"/>
          <p:cNvGraphicFramePr>
            <a:graphicFrameLocks noGrp="1"/>
          </p:cNvGraphicFramePr>
          <p:nvPr/>
        </p:nvGraphicFramePr>
        <p:xfrm>
          <a:off x="1163587" y="1600200"/>
          <a:ext cx="3429000" cy="3697288"/>
        </p:xfrm>
        <a:graphic>
          <a:graphicData uri="http://schemas.openxmlformats.org/drawingml/2006/table">
            <a:tbl>
              <a:tblPr/>
              <a:tblGrid>
                <a:gridCol w="3429000">
                  <a:extLst>
                    <a:ext uri="{9D8B030D-6E8A-4147-A177-3AD203B41FA5}">
                      <a16:colId xmlns:a16="http://schemas.microsoft.com/office/drawing/2014/main" val="20000"/>
                    </a:ext>
                  </a:extLst>
                </a:gridCol>
              </a:tblGrid>
              <a:tr h="679450">
                <a:tc>
                  <a:txBody>
                    <a:bodyPr/>
                    <a:lstStyle/>
                    <a:p>
                      <a:pPr marL="0" marR="0" lvl="0" indent="0" algn="ctr" defTabSz="914400" rtl="0" eaLnBrk="1" fontAlgn="base" latinLnBrk="0" hangingPunct="1">
                        <a:lnSpc>
                          <a:spcPct val="115000"/>
                        </a:lnSpc>
                        <a:spcBef>
                          <a:spcPct val="20000"/>
                        </a:spcBef>
                        <a:spcAft>
                          <a:spcPct val="0"/>
                        </a:spcAft>
                        <a:buClr>
                          <a:schemeClr val="accent1"/>
                        </a:buClr>
                        <a:buSzPct val="80000"/>
                        <a:buFont typeface="Wingdings" pitchFamily="2" charset="2"/>
                        <a:buNone/>
                        <a:tabLst/>
                      </a:pPr>
                      <a:r>
                        <a:rPr kumimoji="0" lang="fr-FR" sz="3200" b="1" i="0" u="none" strike="noStrike" cap="none" normalizeH="0" baseline="0" dirty="0">
                          <a:ln>
                            <a:noFill/>
                          </a:ln>
                          <a:solidFill>
                            <a:schemeClr val="tx1"/>
                          </a:solidFill>
                          <a:effectLst/>
                          <a:latin typeface="Arial" charset="0"/>
                        </a:rPr>
                        <a:t>INDIVIDU</a:t>
                      </a:r>
                      <a:endParaRPr kumimoji="0" lang="fr-FR" sz="32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17838">
                <a:tc>
                  <a:txBody>
                    <a:bodyPr/>
                    <a:lstStyle/>
                    <a:p>
                      <a:pPr marL="0" marR="0" lvl="0" indent="0" algn="ctr" defTabSz="914400" rtl="0" eaLnBrk="1" fontAlgn="base" latinLnBrk="0" hangingPunct="1">
                        <a:lnSpc>
                          <a:spcPct val="125000"/>
                        </a:lnSpc>
                        <a:spcBef>
                          <a:spcPct val="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participation</a:t>
                      </a:r>
                    </a:p>
                    <a:p>
                      <a:pPr marL="0" marR="0" lvl="0" indent="0" algn="ctr" defTabSz="914400" rtl="0" eaLnBrk="1" fontAlgn="base" latinLnBrk="0" hangingPunct="1">
                        <a:lnSpc>
                          <a:spcPct val="100000"/>
                        </a:lnSpc>
                        <a:spcBef>
                          <a:spcPct val="37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compétences</a:t>
                      </a:r>
                    </a:p>
                    <a:p>
                      <a:pPr marL="0" marR="0" lvl="0" indent="0" algn="ctr" defTabSz="914400" rtl="0" eaLnBrk="1" fontAlgn="base" latinLnBrk="0" hangingPunct="1">
                        <a:lnSpc>
                          <a:spcPct val="100000"/>
                        </a:lnSpc>
                        <a:spcBef>
                          <a:spcPct val="37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estime de soi</a:t>
                      </a:r>
                    </a:p>
                    <a:p>
                      <a:pPr marL="0" marR="0" lvl="0" indent="0" algn="ctr" defTabSz="914400" rtl="0" eaLnBrk="1" fontAlgn="base" latinLnBrk="0" hangingPunct="1">
                        <a:lnSpc>
                          <a:spcPct val="100000"/>
                        </a:lnSpc>
                        <a:spcBef>
                          <a:spcPct val="37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conscience </a:t>
                      </a:r>
                      <a:br>
                        <a:rPr kumimoji="0" lang="fr-FR" sz="2800" b="0" i="0" u="none" strike="noStrike" cap="none" normalizeH="0" baseline="0" dirty="0">
                          <a:ln>
                            <a:noFill/>
                          </a:ln>
                          <a:solidFill>
                            <a:schemeClr val="tx1"/>
                          </a:solidFill>
                          <a:effectLst/>
                          <a:latin typeface="Arial" charset="0"/>
                        </a:rPr>
                      </a:br>
                      <a:r>
                        <a:rPr kumimoji="0" lang="fr-FR" sz="2800" b="0" i="0" u="none" strike="noStrike" cap="none" normalizeH="0" baseline="0" dirty="0">
                          <a:ln>
                            <a:noFill/>
                          </a:ln>
                          <a:solidFill>
                            <a:schemeClr val="tx1"/>
                          </a:solidFill>
                          <a:effectLst/>
                          <a:latin typeface="Arial" charset="0"/>
                        </a:rPr>
                        <a:t>critique</a:t>
                      </a:r>
                      <a:endParaRPr kumimoji="0" lang="fr-FR" sz="32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Group 27"/>
          <p:cNvGraphicFramePr>
            <a:graphicFrameLocks noGrp="1"/>
          </p:cNvGraphicFramePr>
          <p:nvPr/>
        </p:nvGraphicFramePr>
        <p:xfrm>
          <a:off x="4743400" y="1598613"/>
          <a:ext cx="3429000" cy="3727451"/>
        </p:xfrm>
        <a:graphic>
          <a:graphicData uri="http://schemas.openxmlformats.org/drawingml/2006/table">
            <a:tbl>
              <a:tblPr/>
              <a:tblGrid>
                <a:gridCol w="3429000">
                  <a:extLst>
                    <a:ext uri="{9D8B030D-6E8A-4147-A177-3AD203B41FA5}">
                      <a16:colId xmlns:a16="http://schemas.microsoft.com/office/drawing/2014/main" val="20000"/>
                    </a:ext>
                  </a:extLst>
                </a:gridCol>
              </a:tblGrid>
              <a:tr h="671513">
                <a:tc>
                  <a:txBody>
                    <a:bodyPr/>
                    <a:lstStyle/>
                    <a:p>
                      <a:pPr marL="0" marR="0" lvl="0" indent="0" algn="ctr" defTabSz="914400" rtl="0" eaLnBrk="1" fontAlgn="base" latinLnBrk="0" hangingPunct="1">
                        <a:lnSpc>
                          <a:spcPct val="115000"/>
                        </a:lnSpc>
                        <a:spcBef>
                          <a:spcPct val="20000"/>
                        </a:spcBef>
                        <a:spcAft>
                          <a:spcPct val="0"/>
                        </a:spcAft>
                        <a:buClr>
                          <a:schemeClr val="accent1"/>
                        </a:buClr>
                        <a:buSzPct val="80000"/>
                        <a:buFont typeface="Wingdings" pitchFamily="2" charset="2"/>
                        <a:buNone/>
                        <a:tabLst/>
                      </a:pPr>
                      <a:r>
                        <a:rPr kumimoji="0" lang="fr-FR" sz="3200" b="1" i="0" u="none" strike="noStrike" cap="none" normalizeH="0" baseline="0" dirty="0">
                          <a:ln>
                            <a:noFill/>
                          </a:ln>
                          <a:solidFill>
                            <a:schemeClr val="tx1"/>
                          </a:solidFill>
                          <a:effectLst/>
                          <a:latin typeface="Arial" charset="0"/>
                        </a:rPr>
                        <a:t>COMMUNAUTÉ</a:t>
                      </a:r>
                      <a:endParaRPr kumimoji="0" lang="fr-FR"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55938">
                <a:tc>
                  <a:txBody>
                    <a:bodyPr/>
                    <a:lstStyle/>
                    <a:p>
                      <a:pPr marL="0" marR="0" lvl="0" indent="0" algn="ctr" defTabSz="914400" rtl="0" eaLnBrk="1" fontAlgn="base" latinLnBrk="0" hangingPunct="1">
                        <a:lnSpc>
                          <a:spcPct val="125000"/>
                        </a:lnSpc>
                        <a:spcBef>
                          <a:spcPct val="20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participation</a:t>
                      </a:r>
                    </a:p>
                    <a:p>
                      <a:pPr marL="0" marR="0" lvl="0" indent="0" algn="ctr" defTabSz="914400" rtl="0" eaLnBrk="1" fontAlgn="base" latinLnBrk="0" hangingPunct="1">
                        <a:lnSpc>
                          <a:spcPct val="100000"/>
                        </a:lnSpc>
                        <a:spcBef>
                          <a:spcPct val="37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compétences</a:t>
                      </a:r>
                    </a:p>
                    <a:p>
                      <a:pPr marL="0" marR="0" lvl="0" indent="0" algn="ctr" defTabSz="914400" rtl="0" eaLnBrk="1" fontAlgn="base" latinLnBrk="0" hangingPunct="1">
                        <a:lnSpc>
                          <a:spcPct val="100000"/>
                        </a:lnSpc>
                        <a:spcBef>
                          <a:spcPct val="37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communications</a:t>
                      </a:r>
                    </a:p>
                    <a:p>
                      <a:pPr marL="0" marR="0" lvl="0" indent="0" algn="ctr" defTabSz="914400" rtl="0" eaLnBrk="1" fontAlgn="base" latinLnBrk="0" hangingPunct="1">
                        <a:lnSpc>
                          <a:spcPct val="100000"/>
                        </a:lnSpc>
                        <a:spcBef>
                          <a:spcPct val="37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capital communautaire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6" name="Group 23"/>
          <p:cNvGrpSpPr>
            <a:grpSpLocks/>
          </p:cNvGrpSpPr>
          <p:nvPr/>
        </p:nvGrpSpPr>
        <p:grpSpPr bwMode="auto">
          <a:xfrm>
            <a:off x="2306587" y="685800"/>
            <a:ext cx="4572000" cy="5486400"/>
            <a:chOff x="1728" y="672"/>
            <a:chExt cx="2304" cy="3120"/>
          </a:xfrm>
        </p:grpSpPr>
        <p:sp>
          <p:nvSpPr>
            <p:cNvPr id="7" name="AutoShape 21"/>
            <p:cNvSpPr>
              <a:spLocks noChangeArrowheads="1"/>
            </p:cNvSpPr>
            <p:nvPr/>
          </p:nvSpPr>
          <p:spPr bwMode="auto">
            <a:xfrm>
              <a:off x="1728" y="672"/>
              <a:ext cx="2304" cy="346"/>
            </a:xfrm>
            <a:prstGeom prst="curvedDownArrow">
              <a:avLst>
                <a:gd name="adj1" fmla="val 133179"/>
                <a:gd name="adj2" fmla="val 266358"/>
                <a:gd name="adj3" fmla="val 33333"/>
              </a:avLst>
            </a:prstGeom>
            <a:solidFill>
              <a:srgbClr val="FFFFFF"/>
            </a:solidFill>
            <a:ln w="9525">
              <a:solidFill>
                <a:srgbClr val="000000"/>
              </a:solidFill>
              <a:miter lim="800000"/>
              <a:headEnd/>
              <a:tailEnd/>
            </a:ln>
          </p:spPr>
          <p:txBody>
            <a:bodyPr/>
            <a:lstStyle/>
            <a:p>
              <a:endParaRPr lang="fr-CA" dirty="0"/>
            </a:p>
          </p:txBody>
        </p:sp>
        <p:sp>
          <p:nvSpPr>
            <p:cNvPr id="8" name="AutoShape 22"/>
            <p:cNvSpPr>
              <a:spLocks noChangeArrowheads="1"/>
            </p:cNvSpPr>
            <p:nvPr/>
          </p:nvSpPr>
          <p:spPr bwMode="auto">
            <a:xfrm rot="10800000">
              <a:off x="1728" y="3447"/>
              <a:ext cx="2304" cy="345"/>
            </a:xfrm>
            <a:prstGeom prst="curvedDownArrow">
              <a:avLst>
                <a:gd name="adj1" fmla="val 133565"/>
                <a:gd name="adj2" fmla="val 267130"/>
                <a:gd name="adj3" fmla="val 33333"/>
              </a:avLst>
            </a:prstGeom>
            <a:solidFill>
              <a:srgbClr val="FFFFFF"/>
            </a:solidFill>
            <a:ln w="9525">
              <a:solidFill>
                <a:srgbClr val="000000"/>
              </a:solidFill>
              <a:miter lim="800000"/>
              <a:headEnd/>
              <a:tailEnd/>
            </a:ln>
          </p:spPr>
          <p:txBody>
            <a:bodyPr/>
            <a:lstStyle/>
            <a:p>
              <a:endParaRPr lang="fr-CA" dirty="0"/>
            </a:p>
          </p:txBody>
        </p:sp>
      </p:grpSp>
      <p:sp>
        <p:nvSpPr>
          <p:cNvPr id="9" name="Espace réservé du pied de page 8"/>
          <p:cNvSpPr>
            <a:spLocks noGrp="1"/>
          </p:cNvSpPr>
          <p:nvPr>
            <p:ph type="ftr" sz="quarter" idx="11"/>
          </p:nvPr>
        </p:nvSpPr>
        <p:spPr/>
        <p:txBody>
          <a:bodyPr/>
          <a:lstStyle/>
          <a:p>
            <a:r>
              <a:rPr lang="fr-CA" dirty="0"/>
              <a:t>© Coopérative La Clé, Victoriaville - 2013</a:t>
            </a:r>
          </a:p>
        </p:txBody>
      </p:sp>
      <p:sp>
        <p:nvSpPr>
          <p:cNvPr id="10" name="Oval 35"/>
          <p:cNvSpPr>
            <a:spLocks noChangeArrowheads="1"/>
          </p:cNvSpPr>
          <p:nvPr/>
        </p:nvSpPr>
        <p:spPr bwMode="auto">
          <a:xfrm>
            <a:off x="4337248" y="764704"/>
            <a:ext cx="4267200" cy="5334000"/>
          </a:xfrm>
          <a:prstGeom prst="ellipse">
            <a:avLst/>
          </a:prstGeom>
          <a:noFill/>
          <a:ln w="63500">
            <a:solidFill>
              <a:srgbClr val="FF0000"/>
            </a:solidFill>
            <a:round/>
            <a:headEnd/>
            <a:tailEnd/>
          </a:ln>
        </p:spPr>
        <p:txBody>
          <a:bodyPr wrap="none" anchor="ctr"/>
          <a:lstStyle/>
          <a:p>
            <a:endParaRPr lang="fr-CA" dirty="0"/>
          </a:p>
        </p:txBody>
      </p:sp>
      <p:sp>
        <p:nvSpPr>
          <p:cNvPr id="11" name="Espace réservé du numéro de diapositive 10"/>
          <p:cNvSpPr>
            <a:spLocks noGrp="1"/>
          </p:cNvSpPr>
          <p:nvPr>
            <p:ph type="sldNum" sz="quarter" idx="12"/>
          </p:nvPr>
        </p:nvSpPr>
        <p:spPr/>
        <p:txBody>
          <a:bodyPr/>
          <a:lstStyle/>
          <a:p>
            <a:fld id="{16415055-94EF-4DDD-8DB2-06DD37CFD80E}" type="slidenum">
              <a:rPr lang="fr-CA" smtClean="0"/>
              <a:pPr/>
              <a:t>52</a:t>
            </a:fld>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p:cNvGraphicFramePr>
          <p:nvPr/>
        </p:nvGraphicFramePr>
        <p:xfrm>
          <a:off x="683568" y="1628800"/>
          <a:ext cx="7772400" cy="4254818"/>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FR" sz="2000" b="1" i="0" u="none" strike="noStrike" cap="none" normalizeH="0" baseline="0" dirty="0">
                          <a:ln>
                            <a:noFill/>
                          </a:ln>
                          <a:solidFill>
                            <a:schemeClr val="tx1"/>
                          </a:solidFill>
                          <a:effectLst/>
                          <a:latin typeface="Verdana" pitchFamily="34" charset="0"/>
                        </a:rPr>
                        <a:t>PARTICIPATION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FR" sz="2000" b="1" i="0" u="none" strike="noStrike" cap="none" normalizeH="0" baseline="0" dirty="0">
                          <a:ln>
                            <a:noFill/>
                          </a:ln>
                          <a:solidFill>
                            <a:schemeClr val="tx1"/>
                          </a:solidFill>
                          <a:effectLst/>
                          <a:latin typeface="Verdana" pitchFamily="34" charset="0"/>
                        </a:rPr>
                        <a:t>COMPÉTENCES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17335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CA" sz="2000" b="0" i="0" u="none" strike="noStrike" cap="none" normalizeH="0" baseline="0" dirty="0">
                          <a:ln>
                            <a:noFill/>
                          </a:ln>
                          <a:solidFill>
                            <a:schemeClr val="tx1"/>
                          </a:solidFill>
                          <a:effectLst/>
                          <a:latin typeface="Verdana" pitchFamily="34" charset="0"/>
                        </a:rPr>
                        <a:t>décisions significatives ·</a:t>
                      </a:r>
                      <a:r>
                        <a:rPr kumimoji="0" lang="fr-CA" sz="2000" b="0" i="0" u="none" strike="noStrike" cap="none" normalizeH="0" baseline="0" dirty="0">
                          <a:ln>
                            <a:noFill/>
                          </a:ln>
                          <a:solidFill>
                            <a:schemeClr val="tx1"/>
                          </a:solidFill>
                          <a:effectLst/>
                          <a:latin typeface="Verdana" pitchFamily="34" charset="0"/>
                          <a:sym typeface="Symbol" pitchFamily="18" charset="2"/>
                        </a:rPr>
                        <a:t> pouvoir partagé </a:t>
                      </a:r>
                      <a:r>
                        <a:rPr kumimoji="0" lang="fr-CA" sz="2000" b="0" i="0" u="none" strike="noStrike" cap="none" normalizeH="0" baseline="0" dirty="0">
                          <a:ln>
                            <a:noFill/>
                          </a:ln>
                          <a:solidFill>
                            <a:schemeClr val="tx1"/>
                          </a:solidFill>
                          <a:effectLst/>
                          <a:latin typeface="Verdana" pitchFamily="34" charset="0"/>
                        </a:rPr>
                        <a:t>·</a:t>
                      </a:r>
                      <a:r>
                        <a:rPr kumimoji="0" lang="fr-CA" sz="2000" b="0" i="0" u="none" strike="noStrike" cap="none" normalizeH="0" baseline="0" dirty="0">
                          <a:ln>
                            <a:noFill/>
                          </a:ln>
                          <a:solidFill>
                            <a:schemeClr val="tx1"/>
                          </a:solidFill>
                          <a:effectLst/>
                          <a:latin typeface="Verdana" pitchFamily="34" charset="0"/>
                          <a:sym typeface="Symbol" pitchFamily="18" charset="2"/>
                        </a:rPr>
                        <a:t> ouverture </a:t>
                      </a:r>
                      <a:r>
                        <a:rPr kumimoji="0" lang="fr-CA" sz="2000" b="0" i="0" u="none" strike="noStrike" cap="none" normalizeH="0" baseline="0" dirty="0">
                          <a:ln>
                            <a:noFill/>
                          </a:ln>
                          <a:solidFill>
                            <a:schemeClr val="tx1"/>
                          </a:solidFill>
                          <a:effectLst/>
                          <a:latin typeface="Verdana" pitchFamily="34" charset="0"/>
                        </a:rPr>
                        <a:t>·</a:t>
                      </a:r>
                      <a:r>
                        <a:rPr kumimoji="0" lang="fr-CA" sz="2000" b="0" i="0" u="none" strike="noStrike" cap="none" normalizeH="0" baseline="0" dirty="0">
                          <a:ln>
                            <a:noFill/>
                          </a:ln>
                          <a:solidFill>
                            <a:schemeClr val="tx1"/>
                          </a:solidFill>
                          <a:effectLst/>
                          <a:latin typeface="Verdana" pitchFamily="34" charset="0"/>
                          <a:sym typeface="Symbol" pitchFamily="18" charset="2"/>
                        </a:rPr>
                        <a:t> vision commune </a:t>
                      </a:r>
                      <a:r>
                        <a:rPr kumimoji="0" lang="fr-CA" sz="2000" b="0" i="0" u="none" strike="noStrike" cap="none" normalizeH="0" baseline="0" dirty="0">
                          <a:ln>
                            <a:noFill/>
                          </a:ln>
                          <a:solidFill>
                            <a:schemeClr val="tx1"/>
                          </a:solidFill>
                          <a:effectLst/>
                          <a:latin typeface="Verdana" pitchFamily="34" charset="0"/>
                        </a:rPr>
                        <a:t>·</a:t>
                      </a:r>
                      <a:r>
                        <a:rPr kumimoji="0" lang="fr-CA" sz="2000" b="0" i="0" u="none" strike="noStrike" cap="none" normalizeH="0" baseline="0" dirty="0">
                          <a:ln>
                            <a:noFill/>
                          </a:ln>
                          <a:solidFill>
                            <a:schemeClr val="tx1"/>
                          </a:solidFill>
                          <a:effectLst/>
                          <a:latin typeface="Verdana" pitchFamily="34" charset="0"/>
                          <a:sym typeface="Symbol" pitchFamily="18" charset="2"/>
                        </a:rPr>
                        <a:t> processus et résultats </a:t>
                      </a:r>
                      <a:r>
                        <a:rPr kumimoji="0" lang="fr-CA" sz="2000" b="0" i="0" u="none" strike="noStrike" cap="none" normalizeH="0" baseline="0" dirty="0">
                          <a:ln>
                            <a:noFill/>
                          </a:ln>
                          <a:solidFill>
                            <a:schemeClr val="tx1"/>
                          </a:solidFill>
                          <a:effectLst/>
                          <a:latin typeface="Verdana" pitchFamily="34" charset="0"/>
                        </a:rPr>
                        <a:t>·</a:t>
                      </a:r>
                      <a:r>
                        <a:rPr kumimoji="0" lang="fr-CA" sz="2000" b="0" i="0" u="none" strike="noStrike" cap="none" normalizeH="0" baseline="0" dirty="0">
                          <a:ln>
                            <a:noFill/>
                          </a:ln>
                          <a:solidFill>
                            <a:schemeClr val="tx1"/>
                          </a:solidFill>
                          <a:effectLst/>
                          <a:latin typeface="Verdana" pitchFamily="34" charset="0"/>
                          <a:sym typeface="Symbol" pitchFamily="18" charset="2"/>
                        </a:rPr>
                        <a:t> </a:t>
                      </a:r>
                      <a:r>
                        <a:rPr kumimoji="0" lang="fr-CA" sz="2000" b="0" i="0" u="none" strike="noStrike" cap="none" normalizeH="0" baseline="0" dirty="0">
                          <a:ln>
                            <a:noFill/>
                          </a:ln>
                          <a:solidFill>
                            <a:schemeClr val="tx1"/>
                          </a:solidFill>
                          <a:effectLst/>
                          <a:latin typeface="Verdana" pitchFamily="34" charset="0"/>
                        </a:rPr>
                        <a:t>apprendre ·</a:t>
                      </a:r>
                      <a:r>
                        <a:rPr kumimoji="0" lang="fr-CA" sz="2000" b="0" i="0" u="none" strike="noStrike" cap="none" normalizeH="0" baseline="0" dirty="0">
                          <a:ln>
                            <a:noFill/>
                          </a:ln>
                          <a:solidFill>
                            <a:schemeClr val="tx1"/>
                          </a:solidFill>
                          <a:effectLst/>
                          <a:latin typeface="Verdana" pitchFamily="34" charset="0"/>
                          <a:sym typeface="Symbol" pitchFamily="18" charset="2"/>
                        </a:rPr>
                        <a:t> contribuer</a:t>
                      </a:r>
                      <a:endParaRPr kumimoji="0" lang="fr-FR" sz="2000" b="0" i="0" u="none" strike="noStrike" cap="none" normalizeH="0" baseline="0" dirty="0">
                        <a:ln>
                          <a:noFill/>
                        </a:ln>
                        <a:solidFill>
                          <a:schemeClr val="tx1"/>
                        </a:solidFill>
                        <a:effectLst/>
                        <a:latin typeface="Verdana" pitchFamily="34" charset="0"/>
                        <a:sym typeface="Symbol" pitchFamily="18" charset="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CA" sz="2000" b="0" i="0" u="none" strike="noStrike" cap="none" normalizeH="0" baseline="0" dirty="0">
                          <a:ln>
                            <a:noFill/>
                          </a:ln>
                          <a:solidFill>
                            <a:schemeClr val="tx1"/>
                          </a:solidFill>
                          <a:effectLst/>
                          <a:latin typeface="Verdana" pitchFamily="34" charset="0"/>
                        </a:rPr>
                        <a:t>forces du milieu · maillages · capital social · résilience · réseaux de soutien · reddition de comptes · résolution de conflits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386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FR" sz="2000" b="1" i="0" u="none" strike="noStrike" cap="none" normalizeH="0" baseline="0" dirty="0">
                          <a:ln>
                            <a:noFill/>
                          </a:ln>
                          <a:solidFill>
                            <a:schemeClr val="tx1"/>
                          </a:solidFill>
                          <a:effectLst/>
                          <a:latin typeface="Verdana" pitchFamily="34" charset="0"/>
                        </a:rPr>
                        <a:t>COMMUNICATIONS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FR" sz="2000" b="1" i="0" u="none" strike="noStrike" cap="none" normalizeH="0" baseline="0" dirty="0">
                          <a:ln>
                            <a:noFill/>
                          </a:ln>
                          <a:solidFill>
                            <a:schemeClr val="tx1"/>
                          </a:solidFill>
                          <a:effectLst/>
                          <a:latin typeface="Verdana" pitchFamily="34" charset="0"/>
                        </a:rPr>
                        <a:t>CAPITAL </a:t>
                      </a:r>
                      <a:br>
                        <a:rPr kumimoji="0" lang="fr-FR" sz="2000" b="1" i="0" u="none" strike="noStrike" cap="none" normalizeH="0" baseline="0" dirty="0">
                          <a:ln>
                            <a:noFill/>
                          </a:ln>
                          <a:solidFill>
                            <a:schemeClr val="tx1"/>
                          </a:solidFill>
                          <a:effectLst/>
                          <a:latin typeface="Verdana" pitchFamily="34" charset="0"/>
                        </a:rPr>
                      </a:br>
                      <a:r>
                        <a:rPr kumimoji="0" lang="fr-FR" sz="2000" b="1" i="0" u="none" strike="noStrike" cap="none" normalizeH="0" baseline="0" dirty="0">
                          <a:ln>
                            <a:noFill/>
                          </a:ln>
                          <a:solidFill>
                            <a:schemeClr val="tx1"/>
                          </a:solidFill>
                          <a:effectLst/>
                          <a:latin typeface="Verdana" pitchFamily="34" charset="0"/>
                        </a:rPr>
                        <a:t>COMMUNAUTAIRE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4239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fr-CA" sz="2000" b="0" i="0" u="none" strike="noStrike" cap="none" normalizeH="0" baseline="0" dirty="0">
                          <a:ln>
                            <a:noFill/>
                          </a:ln>
                          <a:solidFill>
                            <a:schemeClr val="tx1"/>
                          </a:solidFill>
                          <a:effectLst/>
                          <a:latin typeface="Verdana" pitchFamily="34" charset="0"/>
                        </a:rPr>
                        <a:t>interaction positive  · divergence d’opinions · information générale et spécifique · transparence</a:t>
                      </a:r>
                      <a:endParaRPr kumimoji="0" lang="fr-FR" sz="2000" b="0"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br>
                        <a:rPr kumimoji="0" lang="fr-CA" sz="2000" b="0" i="0" u="none" strike="noStrike" cap="none" normalizeH="0" baseline="0" dirty="0">
                          <a:ln>
                            <a:noFill/>
                          </a:ln>
                          <a:solidFill>
                            <a:schemeClr val="tx1"/>
                          </a:solidFill>
                          <a:effectLst/>
                          <a:latin typeface="Verdana" pitchFamily="34" charset="0"/>
                        </a:rPr>
                      </a:br>
                      <a:r>
                        <a:rPr kumimoji="0" lang="fr-CA" sz="2000" b="0" i="0" u="none" strike="noStrike" cap="none" normalizeH="0" baseline="0" dirty="0">
                          <a:ln>
                            <a:noFill/>
                          </a:ln>
                          <a:solidFill>
                            <a:schemeClr val="tx1"/>
                          </a:solidFill>
                          <a:effectLst/>
                          <a:latin typeface="Verdana" pitchFamily="34" charset="0"/>
                        </a:rPr>
                        <a:t>sentiment d’appartenance </a:t>
                      </a:r>
                      <a:br>
                        <a:rPr kumimoji="0" lang="fr-CA" sz="2000" b="0" i="0" u="none" strike="noStrike" cap="none" normalizeH="0" baseline="0" dirty="0">
                          <a:ln>
                            <a:noFill/>
                          </a:ln>
                          <a:solidFill>
                            <a:schemeClr val="tx1"/>
                          </a:solidFill>
                          <a:effectLst/>
                          <a:latin typeface="Verdana" pitchFamily="34" charset="0"/>
                        </a:rPr>
                      </a:br>
                      <a:r>
                        <a:rPr kumimoji="0" lang="fr-CA" sz="2000" b="0" i="0" u="none" strike="noStrike" cap="none" normalizeH="0" baseline="0" dirty="0">
                          <a:ln>
                            <a:noFill/>
                          </a:ln>
                          <a:solidFill>
                            <a:schemeClr val="tx1"/>
                          </a:solidFill>
                          <a:effectLst/>
                          <a:latin typeface="Verdana" pitchFamily="34" charset="0"/>
                        </a:rPr>
                        <a:t>· sens de la citoyenneté</a:t>
                      </a:r>
                      <a:endParaRPr kumimoji="0" lang="fr-FR" sz="2000" b="0"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Rectangle 18"/>
          <p:cNvSpPr txBox="1">
            <a:spLocks noChangeArrowheads="1"/>
          </p:cNvSpPr>
          <p:nvPr/>
        </p:nvSpPr>
        <p:spPr>
          <a:xfrm>
            <a:off x="251520" y="332784"/>
            <a:ext cx="8640000" cy="1152000"/>
          </a:xfrm>
          <a:prstGeom prst="rect">
            <a:avLst/>
          </a:prstGeom>
          <a:noFill/>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all" spc="0" normalizeH="0" noProof="0" dirty="0">
                <a:ln>
                  <a:noFill/>
                </a:ln>
                <a:solidFill>
                  <a:schemeClr val="tx1"/>
                </a:solidFill>
                <a:effectLst/>
                <a:uLnTx/>
                <a:uFillTx/>
                <a:latin typeface="Calibri" pitchFamily="34" charset="0"/>
                <a:ea typeface="+mj-ea"/>
                <a:cs typeface="+mj-cs"/>
              </a:rPr>
              <a:t>L’</a:t>
            </a:r>
            <a:r>
              <a:rPr kumimoji="0" lang="fr-CA" sz="3600" b="1" i="1" u="none" strike="noStrike" kern="1200" cap="all" spc="0" normalizeH="0" noProof="0" dirty="0">
                <a:ln>
                  <a:noFill/>
                </a:ln>
                <a:solidFill>
                  <a:schemeClr val="tx1"/>
                </a:solidFill>
                <a:effectLst/>
                <a:uLnTx/>
                <a:uFillTx/>
                <a:latin typeface="Calibri" pitchFamily="34" charset="0"/>
                <a:ea typeface="+mj-ea"/>
                <a:cs typeface="+mj-cs"/>
              </a:rPr>
              <a:t>EMPOWERMENT</a:t>
            </a:r>
            <a:r>
              <a:rPr kumimoji="0" lang="fr-CA" sz="3600" b="1" i="0" u="none" strike="noStrike" kern="1200" cap="all" spc="0" normalizeH="0" noProof="0" dirty="0">
                <a:ln>
                  <a:noFill/>
                </a:ln>
                <a:solidFill>
                  <a:schemeClr val="tx1"/>
                </a:solidFill>
                <a:effectLst/>
                <a:uLnTx/>
                <a:uFillTx/>
                <a:latin typeface="Calibri" pitchFamily="34" charset="0"/>
                <a:ea typeface="+mj-ea"/>
                <a:cs typeface="+mj-cs"/>
              </a:rPr>
              <a:t> COMMUNAUTAIRE</a:t>
            </a:r>
            <a:endParaRPr kumimoji="0" lang="fr-FR" sz="3600" b="1" i="0" u="none" strike="noStrike" kern="1200" cap="all" spc="0" normalizeH="0" noProof="0" dirty="0">
              <a:ln>
                <a:noFill/>
              </a:ln>
              <a:solidFill>
                <a:schemeClr val="tx1"/>
              </a:solidFill>
              <a:effectLst/>
              <a:uLnTx/>
              <a:uFillTx/>
              <a:latin typeface="Calibri" pitchFamily="34" charset="0"/>
              <a:ea typeface="+mj-ea"/>
              <a:cs typeface="+mj-cs"/>
            </a:endParaRPr>
          </a:p>
        </p:txBody>
      </p:sp>
      <p:sp>
        <p:nvSpPr>
          <p:cNvPr id="5" name="Espace réservé du pied de page 4"/>
          <p:cNvSpPr>
            <a:spLocks noGrp="1"/>
          </p:cNvSpPr>
          <p:nvPr>
            <p:ph type="ftr" sz="quarter" idx="11"/>
          </p:nvPr>
        </p:nvSpPr>
        <p:spPr/>
        <p:txBody>
          <a:bodyPr/>
          <a:lstStyle/>
          <a:p>
            <a:r>
              <a:rPr lang="fr-CA" dirty="0"/>
              <a:t>© Coopérative La Clé, Victoriaville - 2013</a:t>
            </a: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53</a:t>
            </a:fld>
            <a:endParaRPr lang="fr-CA"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txBox="1">
            <a:spLocks noChangeArrowheads="1"/>
          </p:cNvSpPr>
          <p:nvPr/>
        </p:nvSpPr>
        <p:spPr>
          <a:xfrm>
            <a:off x="251520" y="332784"/>
            <a:ext cx="8640000" cy="1152000"/>
          </a:xfrm>
          <a:prstGeom prst="rect">
            <a:avLst/>
          </a:prstGeom>
          <a:noFill/>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all" spc="0" normalizeH="0" noProof="0" dirty="0">
                <a:ln>
                  <a:noFill/>
                </a:ln>
                <a:solidFill>
                  <a:schemeClr val="tx1"/>
                </a:solidFill>
                <a:effectLst/>
                <a:uLnTx/>
                <a:uFillTx/>
                <a:latin typeface="Calibri" pitchFamily="34" charset="0"/>
                <a:ea typeface="+mj-ea"/>
                <a:cs typeface="+mj-cs"/>
              </a:rPr>
              <a:t>L’</a:t>
            </a:r>
            <a:r>
              <a:rPr kumimoji="0" lang="fr-CA" sz="3600" b="1" u="none" strike="noStrike" kern="1200" cap="all" spc="0" normalizeH="0" noProof="0" dirty="0">
                <a:ln>
                  <a:noFill/>
                </a:ln>
                <a:solidFill>
                  <a:schemeClr val="tx1"/>
                </a:solidFill>
                <a:effectLst/>
                <a:uLnTx/>
                <a:uFillTx/>
                <a:latin typeface="Calibri" pitchFamily="34" charset="0"/>
                <a:ea typeface="+mj-ea"/>
                <a:cs typeface="+mj-cs"/>
              </a:rPr>
              <a:t>ÉCHELLE DE LA PARTICIPATION</a:t>
            </a:r>
            <a:endParaRPr kumimoji="0" lang="fr-FR" sz="3600" b="1" u="none" strike="noStrike" kern="1200" cap="all" spc="0" normalizeH="0" noProof="0" dirty="0">
              <a:ln>
                <a:noFill/>
              </a:ln>
              <a:solidFill>
                <a:schemeClr val="tx1"/>
              </a:solidFill>
              <a:effectLst/>
              <a:uLnTx/>
              <a:uFillTx/>
              <a:latin typeface="Calibri" pitchFamily="34" charset="0"/>
              <a:ea typeface="+mj-ea"/>
              <a:cs typeface="+mj-cs"/>
            </a:endParaRPr>
          </a:p>
        </p:txBody>
      </p:sp>
      <p:sp>
        <p:nvSpPr>
          <p:cNvPr id="5" name="Espace réservé du pied de page 4"/>
          <p:cNvSpPr>
            <a:spLocks noGrp="1"/>
          </p:cNvSpPr>
          <p:nvPr>
            <p:ph type="ftr" sz="quarter" idx="11"/>
          </p:nvPr>
        </p:nvSpPr>
        <p:spPr/>
        <p:txBody>
          <a:bodyPr/>
          <a:lstStyle/>
          <a:p>
            <a:r>
              <a:rPr lang="fr-CA" dirty="0"/>
              <a:t>© Coopérative La Clé, Victoriaville - 2013</a:t>
            </a:r>
          </a:p>
        </p:txBody>
      </p:sp>
      <p:graphicFrame>
        <p:nvGraphicFramePr>
          <p:cNvPr id="6" name="Group 72"/>
          <p:cNvGraphicFramePr>
            <a:graphicFrameLocks noGrp="1"/>
          </p:cNvGraphicFramePr>
          <p:nvPr/>
        </p:nvGraphicFramePr>
        <p:xfrm>
          <a:off x="1619672" y="1447800"/>
          <a:ext cx="2057400" cy="4648200"/>
        </p:xfrm>
        <a:graphic>
          <a:graphicData uri="http://schemas.openxmlformats.org/drawingml/2006/table">
            <a:tbl>
              <a:tblPr/>
              <a:tblGrid>
                <a:gridCol w="2057400">
                  <a:extLst>
                    <a:ext uri="{9D8B030D-6E8A-4147-A177-3AD203B41FA5}">
                      <a16:colId xmlns:a16="http://schemas.microsoft.com/office/drawing/2014/main" val="20000"/>
                    </a:ext>
                  </a:extLst>
                </a:gridCol>
              </a:tblGrid>
              <a:tr h="1524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Pouvoir </a:t>
                      </a:r>
                      <a:br>
                        <a:rPr kumimoji="0" lang="fr-FR" sz="2000" b="0" i="0" u="none" strike="noStrike" cap="none" normalizeH="0" baseline="0" dirty="0">
                          <a:ln>
                            <a:noFill/>
                          </a:ln>
                          <a:solidFill>
                            <a:schemeClr val="tx1"/>
                          </a:solidFill>
                          <a:effectLst/>
                          <a:latin typeface="Verdana" pitchFamily="34" charset="0"/>
                        </a:rPr>
                      </a:br>
                      <a:r>
                        <a:rPr kumimoji="0" lang="fr-FR" sz="2000" b="0" i="0" u="none" strike="noStrike" cap="none" normalizeH="0" baseline="0" dirty="0">
                          <a:ln>
                            <a:noFill/>
                          </a:ln>
                          <a:solidFill>
                            <a:schemeClr val="tx1"/>
                          </a:solidFill>
                          <a:effectLst/>
                          <a:latin typeface="Verdana" pitchFamily="34" charset="0"/>
                        </a:rPr>
                        <a:t>réel</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00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Pouvoir </a:t>
                      </a:r>
                      <a:br>
                        <a:rPr kumimoji="0" lang="fr-FR" sz="2000" b="0" i="0" u="none" strike="noStrike" cap="none" normalizeH="0" baseline="0" dirty="0">
                          <a:ln>
                            <a:noFill/>
                          </a:ln>
                          <a:solidFill>
                            <a:schemeClr val="tx1"/>
                          </a:solidFill>
                          <a:effectLst/>
                          <a:latin typeface="Verdana" pitchFamily="34" charset="0"/>
                        </a:rPr>
                      </a:br>
                      <a:r>
                        <a:rPr kumimoji="0" lang="fr-FR" sz="2000" b="0" i="0" u="none" strike="noStrike" cap="none" normalizeH="0" baseline="0" dirty="0">
                          <a:ln>
                            <a:noFill/>
                          </a:ln>
                          <a:solidFill>
                            <a:schemeClr val="tx1"/>
                          </a:solidFill>
                          <a:effectLst/>
                          <a:latin typeface="Verdana" pitchFamily="34" charset="0"/>
                        </a:rPr>
                        <a:t>factice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24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Non-participation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7" name="Group 76"/>
          <p:cNvGraphicFramePr>
            <a:graphicFrameLocks noGrp="1"/>
          </p:cNvGraphicFramePr>
          <p:nvPr/>
        </p:nvGraphicFramePr>
        <p:xfrm>
          <a:off x="3677072" y="1447800"/>
          <a:ext cx="3810000" cy="4648200"/>
        </p:xfrm>
        <a:graphic>
          <a:graphicData uri="http://schemas.openxmlformats.org/drawingml/2006/table">
            <a:tbl>
              <a:tblPr/>
              <a:tblGrid>
                <a:gridCol w="2638425">
                  <a:extLst>
                    <a:ext uri="{9D8B030D-6E8A-4147-A177-3AD203B41FA5}">
                      <a16:colId xmlns:a16="http://schemas.microsoft.com/office/drawing/2014/main" val="20000"/>
                    </a:ext>
                  </a:extLst>
                </a:gridCol>
                <a:gridCol w="1171575">
                  <a:extLst>
                    <a:ext uri="{9D8B030D-6E8A-4147-A177-3AD203B41FA5}">
                      <a16:colId xmlns:a16="http://schemas.microsoft.com/office/drawing/2014/main" val="20001"/>
                    </a:ext>
                  </a:extLst>
                </a:gridCol>
              </a:tblGrid>
              <a:tr h="517525">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autorité</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délégation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partenariat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apaisement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consultation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5150">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information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7525">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thérapie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7525">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manipulation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8950">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tutelle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Verdana" pitchFamily="34"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8" name="Espace réservé du numéro de diapositive 7"/>
          <p:cNvSpPr>
            <a:spLocks noGrp="1"/>
          </p:cNvSpPr>
          <p:nvPr>
            <p:ph type="sldNum" sz="quarter" idx="12"/>
          </p:nvPr>
        </p:nvSpPr>
        <p:spPr/>
        <p:txBody>
          <a:bodyPr/>
          <a:lstStyle/>
          <a:p>
            <a:fld id="{16415055-94EF-4DDD-8DB2-06DD37CFD80E}" type="slidenum">
              <a:rPr lang="fr-CA" smtClean="0"/>
              <a:pPr/>
              <a:t>54</a:t>
            </a:fld>
            <a:endParaRPr lang="fr-CA"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prstGeom prst="rect">
            <a:avLst/>
          </a:prstGeom>
        </p:spPr>
        <p:txBody>
          <a:bodyPr/>
          <a:lstStyle/>
          <a:p>
            <a:r>
              <a:rPr lang="fr-CA" dirty="0">
                <a:latin typeface="+mj-lt"/>
              </a:rPr>
              <a:t>© Coopérative La Clé, Victoriaville - 2013</a:t>
            </a:r>
            <a:endParaRPr lang="fr-FR" dirty="0">
              <a:latin typeface="+mj-lt"/>
            </a:endParaRPr>
          </a:p>
        </p:txBody>
      </p:sp>
      <p:sp>
        <p:nvSpPr>
          <p:cNvPr id="233474" name="Rectangle 2"/>
          <p:cNvSpPr>
            <a:spLocks noGrp="1" noChangeArrowheads="1"/>
          </p:cNvSpPr>
          <p:nvPr>
            <p:ph type="title" idx="4294967295"/>
          </p:nvPr>
        </p:nvSpPr>
        <p:spPr>
          <a:xfrm>
            <a:off x="683568" y="332656"/>
            <a:ext cx="7772400" cy="1152000"/>
          </a:xfrm>
          <a:noFill/>
        </p:spPr>
        <p:txBody>
          <a:bodyPr>
            <a:noAutofit/>
          </a:bodyPr>
          <a:lstStyle/>
          <a:p>
            <a:r>
              <a:rPr lang="en-CA" sz="3600" b="1" cap="all" dirty="0">
                <a:latin typeface="Calibri" pitchFamily="34" charset="0"/>
              </a:rPr>
              <a:t>CAPITAL COMMUNAUTAIRE (CIVIQUE)</a:t>
            </a:r>
          </a:p>
        </p:txBody>
      </p:sp>
      <p:sp>
        <p:nvSpPr>
          <p:cNvPr id="6" name="Rectangle 3"/>
          <p:cNvSpPr txBox="1">
            <a:spLocks noChangeArrowheads="1"/>
          </p:cNvSpPr>
          <p:nvPr/>
        </p:nvSpPr>
        <p:spPr>
          <a:xfrm>
            <a:off x="1043608" y="1779687"/>
            <a:ext cx="7313612" cy="4248000"/>
          </a:xfrm>
          <a:prstGeom prst="rect">
            <a:avLst/>
          </a:prstGeom>
          <a:noFill/>
        </p:spPr>
        <p:txBody>
          <a:bodyPr>
            <a:noAutofit/>
          </a:bodyPr>
          <a:lstStyle/>
          <a:p>
            <a:pPr marL="342900" marR="0" lvl="0" indent="-342900" algn="l" defTabSz="914400" rtl="0" eaLnBrk="1" fontAlgn="auto" latinLnBrk="0" hangingPunct="1">
              <a:lnSpc>
                <a:spcPct val="100000"/>
              </a:lnSpc>
              <a:spcBef>
                <a:spcPts val="1000"/>
              </a:spcBef>
              <a:spcAft>
                <a:spcPts val="0"/>
              </a:spcAft>
              <a:buClrTx/>
              <a:buSzTx/>
              <a:buFont typeface="Arial" pitchFamily="34" charset="0"/>
              <a:buChar char="•"/>
              <a:tabLst/>
              <a:defRPr/>
            </a:pPr>
            <a:r>
              <a:rPr kumimoji="0" lang="fr-CA" sz="2800" u="none" strike="noStrike" kern="1200" cap="none" spc="0" normalizeH="0" noProof="0" dirty="0">
                <a:ln>
                  <a:noFill/>
                </a:ln>
                <a:solidFill>
                  <a:schemeClr val="tx1"/>
                </a:solidFill>
                <a:effectLst/>
                <a:uLnTx/>
                <a:uFillTx/>
                <a:ea typeface="+mn-ea"/>
                <a:cs typeface="+mn-cs"/>
              </a:rPr>
              <a:t>sentiment d’appartenance à la fois</a:t>
            </a:r>
            <a:br>
              <a:rPr kumimoji="0" lang="fr-CA" sz="2800" u="none" strike="noStrike" kern="1200" cap="none" spc="0" normalizeH="0" noProof="0" dirty="0">
                <a:ln>
                  <a:noFill/>
                </a:ln>
                <a:solidFill>
                  <a:schemeClr val="tx1"/>
                </a:solidFill>
                <a:effectLst/>
                <a:uLnTx/>
                <a:uFillTx/>
                <a:ea typeface="+mn-ea"/>
                <a:cs typeface="+mn-cs"/>
              </a:rPr>
            </a:br>
            <a:r>
              <a:rPr kumimoji="0" lang="fr-CA" sz="2800" u="none" strike="noStrike" kern="1200" cap="none" spc="0" normalizeH="0" noProof="0" dirty="0">
                <a:ln>
                  <a:noFill/>
                </a:ln>
                <a:solidFill>
                  <a:schemeClr val="tx1"/>
                </a:solidFill>
                <a:effectLst/>
                <a:uLnTx/>
                <a:uFillTx/>
                <a:ea typeface="+mn-ea"/>
                <a:cs typeface="+mn-cs"/>
              </a:rPr>
              <a:t>à la communauté et à l’environnement</a:t>
            </a:r>
          </a:p>
          <a:p>
            <a:pPr marL="342900" marR="0" lvl="0" indent="-342900" algn="l" defTabSz="914400" rtl="0" eaLnBrk="1" fontAlgn="auto" latinLnBrk="0" hangingPunct="1">
              <a:lnSpc>
                <a:spcPct val="100000"/>
              </a:lnSpc>
              <a:spcBef>
                <a:spcPts val="1000"/>
              </a:spcBef>
              <a:spcAft>
                <a:spcPts val="0"/>
              </a:spcAft>
              <a:buClrTx/>
              <a:buSzTx/>
              <a:buFont typeface="Arial" pitchFamily="34" charset="0"/>
              <a:buChar char="•"/>
              <a:tabLst/>
              <a:defRPr/>
            </a:pPr>
            <a:r>
              <a:rPr kumimoji="0" lang="fr-CA" sz="2800" u="none" strike="noStrike" kern="1200" cap="none" spc="0" normalizeH="0" noProof="0" dirty="0">
                <a:ln>
                  <a:noFill/>
                </a:ln>
                <a:solidFill>
                  <a:schemeClr val="tx1"/>
                </a:solidFill>
                <a:effectLst/>
                <a:uLnTx/>
                <a:uFillTx/>
                <a:ea typeface="+mn-ea"/>
                <a:cs typeface="+mn-cs"/>
              </a:rPr>
              <a:t>conscience de la citoyenneté : </a:t>
            </a:r>
            <a:br>
              <a:rPr kumimoji="0" lang="fr-CA" sz="2800" u="none" strike="noStrike" kern="1200" cap="none" spc="0" normalizeH="0" noProof="0" dirty="0">
                <a:ln>
                  <a:noFill/>
                </a:ln>
                <a:solidFill>
                  <a:schemeClr val="tx1"/>
                </a:solidFill>
                <a:effectLst/>
                <a:uLnTx/>
                <a:uFillTx/>
                <a:ea typeface="+mn-ea"/>
                <a:cs typeface="+mn-cs"/>
              </a:rPr>
            </a:br>
            <a:r>
              <a:rPr kumimoji="0" lang="fr-CA" sz="2800" u="none" strike="noStrike" kern="1200" cap="none" spc="0" normalizeH="0" noProof="0" dirty="0">
                <a:ln>
                  <a:noFill/>
                </a:ln>
                <a:solidFill>
                  <a:schemeClr val="tx1"/>
                </a:solidFill>
                <a:effectLst/>
                <a:uLnTx/>
                <a:uFillTx/>
                <a:ea typeface="+mn-ea"/>
                <a:cs typeface="+mn-cs"/>
              </a:rPr>
              <a:t>droits et responsabilités</a:t>
            </a:r>
          </a:p>
          <a:p>
            <a:pPr marL="342900" marR="0" lvl="0" indent="-342900" algn="ctr" defTabSz="914400" rtl="0" eaLnBrk="1" fontAlgn="auto" latinLnBrk="0" hangingPunct="1">
              <a:lnSpc>
                <a:spcPct val="100000"/>
              </a:lnSpc>
              <a:spcBef>
                <a:spcPts val="600"/>
              </a:spcBef>
              <a:spcAft>
                <a:spcPts val="0"/>
              </a:spcAft>
              <a:buClrTx/>
              <a:buSzTx/>
              <a:buFont typeface="Wingdings" pitchFamily="2" charset="2"/>
              <a:buNone/>
              <a:tabLst/>
              <a:defRPr/>
            </a:pPr>
            <a:r>
              <a:rPr kumimoji="0" lang="fr-CA" sz="2800" u="none" strike="noStrike" kern="1200" cap="none" spc="0" normalizeH="0" noProof="0" dirty="0">
                <a:ln>
                  <a:noFill/>
                </a:ln>
                <a:solidFill>
                  <a:schemeClr val="tx1"/>
                </a:solidFill>
                <a:effectLst/>
                <a:uLnTx/>
                <a:uFillTx/>
                <a:ea typeface="+mn-ea"/>
                <a:cs typeface="+mn-cs"/>
                <a:sym typeface="Symbol" pitchFamily="18" charset="2"/>
              </a:rPr>
              <a:t></a:t>
            </a:r>
          </a:p>
          <a:p>
            <a:pPr marL="342900" marR="0" lvl="0" indent="-342900" algn="ctr" defTabSz="914400" rtl="0" eaLnBrk="1" fontAlgn="auto" latinLnBrk="0" hangingPunct="1">
              <a:lnSpc>
                <a:spcPct val="100000"/>
              </a:lnSpc>
              <a:spcAft>
                <a:spcPts val="0"/>
              </a:spcAft>
              <a:buClrTx/>
              <a:buSzTx/>
              <a:buFont typeface="Wingdings" pitchFamily="2" charset="2"/>
              <a:buNone/>
              <a:tabLst/>
              <a:defRPr/>
            </a:pPr>
            <a:r>
              <a:rPr kumimoji="0" lang="fr-CA" sz="2800" u="none" strike="noStrike" kern="1200" cap="none" spc="0" normalizeH="0" noProof="0" dirty="0">
                <a:ln>
                  <a:noFill/>
                </a:ln>
                <a:solidFill>
                  <a:schemeClr val="tx1"/>
                </a:solidFill>
                <a:effectLst/>
                <a:uLnTx/>
                <a:uFillTx/>
                <a:ea typeface="+mn-ea"/>
                <a:cs typeface="+mn-cs"/>
              </a:rPr>
              <a:t>assure l’entraide sur le plan</a:t>
            </a:r>
            <a:r>
              <a:rPr kumimoji="0" lang="fr-CA" sz="2400" u="none" strike="noStrike" kern="1200" cap="none" spc="0" normalizeH="0" noProof="0" dirty="0">
                <a:ln>
                  <a:noFill/>
                </a:ln>
                <a:solidFill>
                  <a:schemeClr val="tx1"/>
                </a:solidFill>
                <a:effectLst/>
                <a:uLnTx/>
                <a:uFillTx/>
                <a:ea typeface="+mn-ea"/>
                <a:cs typeface="+mn-cs"/>
              </a:rPr>
              <a:t> </a:t>
            </a:r>
            <a:r>
              <a:rPr kumimoji="0" lang="fr-CA" sz="2800" u="none" strike="noStrike" kern="1200" cap="none" spc="0" normalizeH="0" noProof="0" dirty="0">
                <a:ln>
                  <a:noFill/>
                </a:ln>
                <a:solidFill>
                  <a:schemeClr val="tx1"/>
                </a:solidFill>
                <a:effectLst/>
                <a:uLnTx/>
                <a:uFillTx/>
                <a:ea typeface="+mn-ea"/>
                <a:cs typeface="+mn-cs"/>
              </a:rPr>
              <a:t>individuel</a:t>
            </a:r>
          </a:p>
          <a:p>
            <a:pPr marL="342900" marR="0" lvl="0" indent="-342900" algn="ctr" defTabSz="914400" rtl="0" eaLnBrk="1" fontAlgn="auto" latinLnBrk="0" hangingPunct="1">
              <a:lnSpc>
                <a:spcPct val="100000"/>
              </a:lnSpc>
              <a:spcAft>
                <a:spcPts val="0"/>
              </a:spcAft>
              <a:buClrTx/>
              <a:buSzTx/>
              <a:buFont typeface="Wingdings" pitchFamily="2" charset="2"/>
              <a:buNone/>
              <a:tabLst/>
              <a:defRPr/>
            </a:pPr>
            <a:r>
              <a:rPr kumimoji="0" lang="fr-CA" sz="2800" u="none" strike="noStrike" kern="1200" cap="none" spc="0" normalizeH="0" noProof="0" dirty="0">
                <a:ln>
                  <a:noFill/>
                </a:ln>
                <a:solidFill>
                  <a:schemeClr val="tx1"/>
                </a:solidFill>
                <a:effectLst/>
                <a:uLnTx/>
                <a:uFillTx/>
                <a:ea typeface="+mn-ea"/>
                <a:cs typeface="+mn-cs"/>
              </a:rPr>
              <a:t>+</a:t>
            </a:r>
          </a:p>
          <a:p>
            <a:pPr marL="342900" marR="0" lvl="0" indent="-342900" algn="ctr" defTabSz="914400" rtl="0" eaLnBrk="1" fontAlgn="auto" latinLnBrk="0" hangingPunct="1">
              <a:lnSpc>
                <a:spcPct val="100000"/>
              </a:lnSpc>
              <a:spcAft>
                <a:spcPts val="0"/>
              </a:spcAft>
              <a:buClrTx/>
              <a:buSzTx/>
              <a:buFont typeface="Wingdings" pitchFamily="2" charset="2"/>
              <a:buNone/>
              <a:tabLst/>
              <a:defRPr/>
            </a:pPr>
            <a:r>
              <a:rPr kumimoji="0" lang="fr-CA" sz="2800" u="none" strike="noStrike" kern="1200" cap="none" spc="0" normalizeH="0" noProof="0" dirty="0">
                <a:ln>
                  <a:noFill/>
                </a:ln>
                <a:solidFill>
                  <a:schemeClr val="tx1"/>
                </a:solidFill>
                <a:effectLst/>
                <a:uLnTx/>
                <a:uFillTx/>
                <a:ea typeface="+mn-ea"/>
                <a:cs typeface="+mn-cs"/>
              </a:rPr>
              <a:t>permet l’action sur des questions </a:t>
            </a:r>
          </a:p>
          <a:p>
            <a:pPr marL="342900" marR="0" lvl="0" indent="-342900" algn="ctr" defTabSz="914400" rtl="0" eaLnBrk="1" fontAlgn="auto" latinLnBrk="0" hangingPunct="1">
              <a:lnSpc>
                <a:spcPct val="100000"/>
              </a:lnSpc>
              <a:spcAft>
                <a:spcPts val="0"/>
              </a:spcAft>
              <a:buClrTx/>
              <a:buSzTx/>
              <a:buFont typeface="Wingdings" pitchFamily="2" charset="2"/>
              <a:buNone/>
              <a:tabLst/>
              <a:defRPr/>
            </a:pPr>
            <a:r>
              <a:rPr kumimoji="0" lang="fr-CA" sz="2800" u="none" strike="noStrike" kern="1200" cap="none" spc="0" normalizeH="0" noProof="0" dirty="0">
                <a:ln>
                  <a:noFill/>
                </a:ln>
                <a:solidFill>
                  <a:schemeClr val="tx1"/>
                </a:solidFill>
                <a:effectLst/>
                <a:uLnTx/>
                <a:uFillTx/>
                <a:ea typeface="+mn-ea"/>
                <a:cs typeface="+mn-cs"/>
              </a:rPr>
              <a:t>sociétales plus larges</a:t>
            </a:r>
          </a:p>
        </p:txBody>
      </p:sp>
      <p:sp>
        <p:nvSpPr>
          <p:cNvPr id="8" name="Oval 5"/>
          <p:cNvSpPr>
            <a:spLocks noChangeAspect="1" noChangeArrowheads="1"/>
          </p:cNvSpPr>
          <p:nvPr/>
        </p:nvSpPr>
        <p:spPr bwMode="auto">
          <a:xfrm>
            <a:off x="3707904" y="2801535"/>
            <a:ext cx="2160000" cy="483524"/>
          </a:xfrm>
          <a:prstGeom prst="ellipse">
            <a:avLst/>
          </a:prstGeom>
          <a:noFill/>
          <a:ln w="63500" cap="sq">
            <a:solidFill>
              <a:srgbClr val="FF0000"/>
            </a:solidFill>
            <a:round/>
            <a:headEnd type="none" w="sm" len="sm"/>
            <a:tailEnd type="none" w="sm" len="sm"/>
          </a:ln>
        </p:spPr>
        <p:txBody>
          <a:bodyPr wrap="none" anchor="ctr"/>
          <a:lstStyle/>
          <a:p>
            <a:pPr algn="ctr"/>
            <a:endParaRPr lang="fr-FR" sz="2800" dirty="0"/>
          </a:p>
        </p:txBody>
      </p:sp>
      <p:sp>
        <p:nvSpPr>
          <p:cNvPr id="9" name="Oval 6"/>
          <p:cNvSpPr>
            <a:spLocks noChangeArrowheads="1"/>
          </p:cNvSpPr>
          <p:nvPr/>
        </p:nvSpPr>
        <p:spPr bwMode="auto">
          <a:xfrm>
            <a:off x="1187624" y="1808880"/>
            <a:ext cx="4248000" cy="540000"/>
          </a:xfrm>
          <a:prstGeom prst="ellipse">
            <a:avLst/>
          </a:prstGeom>
          <a:noFill/>
          <a:ln w="63500" cap="sq">
            <a:solidFill>
              <a:srgbClr val="FF0000"/>
            </a:solidFill>
            <a:round/>
            <a:headEnd type="none" w="sm" len="sm"/>
            <a:tailEnd type="none" w="sm" len="sm"/>
          </a:ln>
        </p:spPr>
        <p:txBody>
          <a:bodyPr wrap="none" anchor="ctr"/>
          <a:lstStyle/>
          <a:p>
            <a:endParaRPr lang="fr-CA" sz="2800" dirty="0"/>
          </a:p>
        </p:txBody>
      </p:sp>
      <p:sp>
        <p:nvSpPr>
          <p:cNvPr id="10" name="Espace réservé du numéro de diapositive 9"/>
          <p:cNvSpPr>
            <a:spLocks noGrp="1"/>
          </p:cNvSpPr>
          <p:nvPr>
            <p:ph type="sldNum" sz="quarter" idx="12"/>
          </p:nvPr>
        </p:nvSpPr>
        <p:spPr/>
        <p:txBody>
          <a:bodyPr/>
          <a:lstStyle/>
          <a:p>
            <a:fld id="{16415055-94EF-4DDD-8DB2-06DD37CFD80E}" type="slidenum">
              <a:rPr lang="fr-CA" smtClean="0"/>
              <a:pPr/>
              <a:t>55</a:t>
            </a:fld>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CA" dirty="0"/>
              <a:t>© Coopérative La Clé, Victoriaville - 2013</a:t>
            </a:r>
          </a:p>
        </p:txBody>
      </p:sp>
      <p:sp>
        <p:nvSpPr>
          <p:cNvPr id="4" name="Rectangle 2"/>
          <p:cNvSpPr txBox="1">
            <a:spLocks noChangeArrowheads="1"/>
          </p:cNvSpPr>
          <p:nvPr/>
        </p:nvSpPr>
        <p:spPr>
          <a:xfrm>
            <a:off x="683568" y="260648"/>
            <a:ext cx="7772400" cy="1439863"/>
          </a:xfrm>
          <a:prstGeom prst="rect">
            <a:avLst/>
          </a:prstGeom>
          <a:noFill/>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organismes n’ayant pas </a:t>
            </a:r>
            <a:b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b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d’objectif d’</a:t>
            </a:r>
            <a:r>
              <a:rPr kumimoji="0" lang="fr-CA" sz="3600" b="1" i="1" u="none" strike="noStrike" kern="1200" cap="all" spc="0" normalizeH="0" baseline="0" noProof="0" dirty="0">
                <a:ln>
                  <a:noFill/>
                </a:ln>
                <a:solidFill>
                  <a:schemeClr val="tx1"/>
                </a:solidFill>
                <a:effectLst/>
                <a:uLnTx/>
                <a:uFillTx/>
                <a:latin typeface="Calibri" pitchFamily="34" charset="0"/>
                <a:ea typeface="+mj-ea"/>
                <a:cs typeface="+mj-cs"/>
              </a:rPr>
              <a:t>empowerment</a:t>
            </a:r>
            <a:endParaRPr kumimoji="0" lang="fr-FR" sz="3600" b="1" i="0" u="none" strike="noStrike" kern="1200" cap="all" spc="0" normalizeH="0" baseline="0" noProof="0" dirty="0">
              <a:ln>
                <a:noFill/>
              </a:ln>
              <a:solidFill>
                <a:srgbClr val="000000"/>
              </a:solidFill>
              <a:effectLst/>
              <a:uLnTx/>
              <a:uFillTx/>
              <a:latin typeface="Calibri" pitchFamily="34" charset="0"/>
              <a:ea typeface="+mj-ea"/>
              <a:cs typeface="+mj-cs"/>
            </a:endParaRPr>
          </a:p>
        </p:txBody>
      </p:sp>
      <p:sp>
        <p:nvSpPr>
          <p:cNvPr id="5" name="Rectangle 3"/>
          <p:cNvSpPr txBox="1">
            <a:spLocks noChangeArrowheads="1"/>
          </p:cNvSpPr>
          <p:nvPr/>
        </p:nvSpPr>
        <p:spPr>
          <a:xfrm>
            <a:off x="540472" y="1737344"/>
            <a:ext cx="8280000" cy="4788000"/>
          </a:xfrm>
          <a:prstGeom prst="rect">
            <a:avLst/>
          </a:prstGeom>
          <a:noFill/>
        </p:spPr>
        <p:txBody>
          <a:bodyPr/>
          <a:lstStyle/>
          <a:p>
            <a:pPr marL="342900" lvl="0" indent="-342900">
              <a:spcBef>
                <a:spcPct val="35000"/>
              </a:spcBef>
              <a:buFont typeface="Arial" pitchFamily="34" charset="0"/>
              <a:buChar char="•"/>
              <a:defRPr/>
            </a:pPr>
            <a:r>
              <a:rPr lang="fr-CA" sz="2800" dirty="0"/>
              <a:t>adopter une approche axée sur l’</a:t>
            </a:r>
            <a:r>
              <a:rPr lang="fr-CA" sz="2800" i="1" dirty="0"/>
              <a:t>empowerment </a:t>
            </a:r>
          </a:p>
          <a:p>
            <a:pPr marL="342900" lvl="0" indent="-342900">
              <a:spcBef>
                <a:spcPct val="35000"/>
              </a:spcBef>
              <a:buFont typeface="Arial" pitchFamily="34" charset="0"/>
              <a:buChar char="•"/>
              <a:defRPr/>
            </a:pPr>
            <a:r>
              <a:rPr lang="fr-CA" sz="2800" dirty="0"/>
              <a:t>inclut :</a:t>
            </a:r>
            <a:br>
              <a:rPr lang="fr-CA" sz="2800" dirty="0"/>
            </a:br>
            <a:r>
              <a:rPr lang="fr-CA" sz="2800" dirty="0"/>
              <a:t>- collaboration partenariale (sujets actifs)</a:t>
            </a:r>
            <a:br>
              <a:rPr lang="fr-CA" sz="2800" dirty="0"/>
            </a:br>
            <a:r>
              <a:rPr lang="fr-CA" sz="2800" dirty="0"/>
              <a:t>- action misant sur les capacités</a:t>
            </a:r>
            <a:br>
              <a:rPr lang="fr-CA" sz="2800" dirty="0"/>
            </a:br>
            <a:r>
              <a:rPr lang="fr-CA" sz="2800" dirty="0"/>
              <a:t>- clients = ayants droit (</a:t>
            </a:r>
            <a:r>
              <a:rPr lang="fr-CA" sz="2800" dirty="0">
                <a:cs typeface="Arial" charset="0"/>
              </a:rPr>
              <a:t>≠ </a:t>
            </a:r>
            <a:r>
              <a:rPr lang="fr-CA" sz="2800" dirty="0"/>
              <a:t>bénéficiaires) </a:t>
            </a:r>
          </a:p>
          <a:p>
            <a:pPr marL="342900" lvl="0" indent="-342900">
              <a:spcBef>
                <a:spcPct val="35000"/>
              </a:spcBef>
              <a:buFont typeface="Arial" pitchFamily="34" charset="0"/>
              <a:buChar char="•"/>
              <a:defRPr/>
            </a:pPr>
            <a:r>
              <a:rPr lang="fr-CA" sz="2800" dirty="0"/>
              <a:t>implique :</a:t>
            </a:r>
            <a:br>
              <a:rPr lang="fr-CA" sz="2800" dirty="0"/>
            </a:br>
            <a:r>
              <a:rPr lang="fr-CA" sz="2800" dirty="0"/>
              <a:t>- moins de certitude </a:t>
            </a:r>
            <a:r>
              <a:rPr lang="fr-CA" sz="2800" dirty="0">
                <a:cs typeface="Arial" charset="0"/>
              </a:rPr>
              <a:t>→ </a:t>
            </a:r>
            <a:r>
              <a:rPr lang="fr-CA" sz="2800" dirty="0"/>
              <a:t>persuasion</a:t>
            </a:r>
            <a:br>
              <a:rPr lang="fr-CA" sz="2800" dirty="0"/>
            </a:br>
            <a:r>
              <a:rPr lang="fr-CA" sz="2800" dirty="0"/>
              <a:t>- partage de l’information et du pouvoir :</a:t>
            </a:r>
            <a:br>
              <a:rPr lang="fr-CA" sz="2800" dirty="0"/>
            </a:br>
            <a:r>
              <a:rPr lang="fr-CA" sz="2800" dirty="0"/>
              <a:t>  participation aux décision</a:t>
            </a: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56</a:t>
            </a:fld>
            <a:endParaRPr lang="fr-CA"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CA" dirty="0"/>
              <a:t>© Coopérative La Clé, Victoriaville - 2013</a:t>
            </a:r>
          </a:p>
        </p:txBody>
      </p:sp>
      <p:sp>
        <p:nvSpPr>
          <p:cNvPr id="3" name="Rectangle 2"/>
          <p:cNvSpPr txBox="1">
            <a:spLocks noChangeArrowheads="1"/>
          </p:cNvSpPr>
          <p:nvPr/>
        </p:nvSpPr>
        <p:spPr>
          <a:xfrm>
            <a:off x="1367334" y="692696"/>
            <a:ext cx="6399212" cy="11430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all" spc="0" normalizeH="0" noProof="0" dirty="0">
                <a:ln>
                  <a:noFill/>
                </a:ln>
                <a:solidFill>
                  <a:schemeClr val="tx1"/>
                </a:solidFill>
                <a:effectLst/>
                <a:uLnTx/>
                <a:uFillTx/>
                <a:latin typeface="Calibri" pitchFamily="34" charset="0"/>
                <a:ea typeface="+mj-ea"/>
                <a:cs typeface="+mj-cs"/>
              </a:rPr>
              <a:t>L’</a:t>
            </a:r>
            <a:r>
              <a:rPr kumimoji="0" lang="fr-FR" sz="3600" b="1" i="1" u="none" strike="noStrike" kern="1200" cap="all" spc="0" normalizeH="0" noProof="0" dirty="0">
                <a:ln>
                  <a:noFill/>
                </a:ln>
                <a:solidFill>
                  <a:schemeClr val="tx1"/>
                </a:solidFill>
                <a:effectLst/>
                <a:uLnTx/>
                <a:uFillTx/>
                <a:latin typeface="Calibri" pitchFamily="34" charset="0"/>
                <a:ea typeface="+mj-ea"/>
                <a:cs typeface="+mj-cs"/>
              </a:rPr>
              <a:t>EMPOWERMENT</a:t>
            </a:r>
            <a:endParaRPr kumimoji="0" lang="fr-FR" sz="3600" b="0" i="1" u="none" strike="noStrike" kern="1200" cap="all" spc="0" normalizeH="0" noProof="0" dirty="0">
              <a:ln>
                <a:noFill/>
              </a:ln>
              <a:solidFill>
                <a:schemeClr val="tx1"/>
              </a:solidFill>
              <a:effectLst/>
              <a:uLnTx/>
              <a:uFillTx/>
              <a:latin typeface="Calibri" pitchFamily="34" charset="0"/>
              <a:ea typeface="+mj-ea"/>
              <a:cs typeface="+mj-cs"/>
            </a:endParaRPr>
          </a:p>
        </p:txBody>
      </p:sp>
      <p:graphicFrame>
        <p:nvGraphicFramePr>
          <p:cNvPr id="4" name="Object 3"/>
          <p:cNvGraphicFramePr>
            <a:graphicFrameLocks noChangeAspect="1"/>
          </p:cNvGraphicFramePr>
          <p:nvPr/>
        </p:nvGraphicFramePr>
        <p:xfrm>
          <a:off x="827584" y="3394075"/>
          <a:ext cx="7624762" cy="1025525"/>
        </p:xfrm>
        <a:graphic>
          <a:graphicData uri="http://schemas.openxmlformats.org/presentationml/2006/ole">
            <mc:AlternateContent xmlns:mc="http://schemas.openxmlformats.org/markup-compatibility/2006">
              <mc:Choice xmlns:v="urn:schemas-microsoft-com:vml" Requires="v">
                <p:oleObj spid="_x0000_s247819" name="Document" r:id="rId3" imgW="6123867" imgH="837552" progId="Word.Document.8">
                  <p:embed/>
                </p:oleObj>
              </mc:Choice>
              <mc:Fallback>
                <p:oleObj name="Document" r:id="rId3" imgW="6123867" imgH="837552"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394075"/>
                        <a:ext cx="7624762" cy="1025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AutoShape 4"/>
          <p:cNvSpPr>
            <a:spLocks noChangeAspect="1" noChangeArrowheads="1"/>
          </p:cNvSpPr>
          <p:nvPr/>
        </p:nvSpPr>
        <p:spPr bwMode="auto">
          <a:xfrm>
            <a:off x="4685209" y="2438400"/>
            <a:ext cx="2798762" cy="715963"/>
          </a:xfrm>
          <a:prstGeom prst="curvedDownArrow">
            <a:avLst>
              <a:gd name="adj1" fmla="val 78182"/>
              <a:gd name="adj2" fmla="val 156363"/>
              <a:gd name="adj3" fmla="val 33333"/>
            </a:avLst>
          </a:prstGeom>
          <a:solidFill>
            <a:srgbClr val="FFFFFF"/>
          </a:solidFill>
          <a:ln w="9525">
            <a:solidFill>
              <a:srgbClr val="000000"/>
            </a:solidFill>
            <a:miter lim="800000"/>
            <a:headEnd/>
            <a:tailEnd/>
          </a:ln>
        </p:spPr>
        <p:txBody>
          <a:bodyPr/>
          <a:lstStyle/>
          <a:p>
            <a:endParaRPr lang="fr-CA" dirty="0"/>
          </a:p>
        </p:txBody>
      </p:sp>
      <p:sp>
        <p:nvSpPr>
          <p:cNvPr id="6" name="AutoShape 5"/>
          <p:cNvSpPr>
            <a:spLocks noChangeAspect="1" noChangeArrowheads="1"/>
          </p:cNvSpPr>
          <p:nvPr/>
        </p:nvSpPr>
        <p:spPr bwMode="auto">
          <a:xfrm>
            <a:off x="1465759" y="2438400"/>
            <a:ext cx="2798762" cy="715963"/>
          </a:xfrm>
          <a:prstGeom prst="curvedDownArrow">
            <a:avLst>
              <a:gd name="adj1" fmla="val 78182"/>
              <a:gd name="adj2" fmla="val 156363"/>
              <a:gd name="adj3" fmla="val 33333"/>
            </a:avLst>
          </a:prstGeom>
          <a:solidFill>
            <a:srgbClr val="FFFFFF"/>
          </a:solidFill>
          <a:ln w="9525">
            <a:solidFill>
              <a:srgbClr val="000000"/>
            </a:solidFill>
            <a:miter lim="800000"/>
            <a:headEnd/>
            <a:tailEnd/>
          </a:ln>
        </p:spPr>
        <p:txBody>
          <a:bodyPr/>
          <a:lstStyle/>
          <a:p>
            <a:endParaRPr lang="fr-CA" dirty="0"/>
          </a:p>
        </p:txBody>
      </p:sp>
      <p:sp>
        <p:nvSpPr>
          <p:cNvPr id="7" name="AutoShape 6"/>
          <p:cNvSpPr>
            <a:spLocks noChangeAspect="1" noChangeArrowheads="1"/>
          </p:cNvSpPr>
          <p:nvPr/>
        </p:nvSpPr>
        <p:spPr bwMode="auto">
          <a:xfrm rot="10800000">
            <a:off x="1232396" y="4195763"/>
            <a:ext cx="2798763" cy="714375"/>
          </a:xfrm>
          <a:prstGeom prst="curvedDownArrow">
            <a:avLst>
              <a:gd name="adj1" fmla="val 78356"/>
              <a:gd name="adj2" fmla="val 156711"/>
              <a:gd name="adj3" fmla="val 33333"/>
            </a:avLst>
          </a:prstGeom>
          <a:solidFill>
            <a:srgbClr val="FFFFFF"/>
          </a:solidFill>
          <a:ln w="9525">
            <a:solidFill>
              <a:srgbClr val="000000"/>
            </a:solidFill>
            <a:miter lim="800000"/>
            <a:headEnd/>
            <a:tailEnd/>
          </a:ln>
        </p:spPr>
        <p:txBody>
          <a:bodyPr/>
          <a:lstStyle/>
          <a:p>
            <a:endParaRPr lang="fr-CA" dirty="0"/>
          </a:p>
        </p:txBody>
      </p:sp>
      <p:sp>
        <p:nvSpPr>
          <p:cNvPr id="8" name="AutoShape 7"/>
          <p:cNvSpPr>
            <a:spLocks noChangeAspect="1" noChangeArrowheads="1"/>
          </p:cNvSpPr>
          <p:nvPr/>
        </p:nvSpPr>
        <p:spPr bwMode="auto">
          <a:xfrm rot="10800000">
            <a:off x="4569321" y="4195763"/>
            <a:ext cx="2798763" cy="742950"/>
          </a:xfrm>
          <a:prstGeom prst="curvedDownArrow">
            <a:avLst>
              <a:gd name="adj1" fmla="val 75342"/>
              <a:gd name="adj2" fmla="val 150684"/>
              <a:gd name="adj3" fmla="val 33333"/>
            </a:avLst>
          </a:prstGeom>
          <a:solidFill>
            <a:srgbClr val="FFFFFF"/>
          </a:solidFill>
          <a:ln w="9525">
            <a:solidFill>
              <a:srgbClr val="000000"/>
            </a:solidFill>
            <a:miter lim="800000"/>
            <a:headEnd/>
            <a:tailEnd/>
          </a:ln>
        </p:spPr>
        <p:txBody>
          <a:bodyPr/>
          <a:lstStyle/>
          <a:p>
            <a:endParaRPr lang="fr-CA" dirty="0"/>
          </a:p>
        </p:txBody>
      </p:sp>
      <p:sp>
        <p:nvSpPr>
          <p:cNvPr id="10" name="Oval 8"/>
          <p:cNvSpPr>
            <a:spLocks noChangeArrowheads="1"/>
          </p:cNvSpPr>
          <p:nvPr/>
        </p:nvSpPr>
        <p:spPr bwMode="auto">
          <a:xfrm>
            <a:off x="2557636" y="3141588"/>
            <a:ext cx="3238500" cy="1079500"/>
          </a:xfrm>
          <a:prstGeom prst="ellipse">
            <a:avLst/>
          </a:prstGeom>
          <a:noFill/>
          <a:ln w="63500" cap="sq">
            <a:solidFill>
              <a:srgbClr val="FF0000"/>
            </a:solidFill>
            <a:round/>
            <a:headEnd type="none" w="sm" len="sm"/>
            <a:tailEnd type="none" w="sm" len="sm"/>
          </a:ln>
        </p:spPr>
        <p:txBody>
          <a:bodyPr wrap="none" anchor="ctr"/>
          <a:lstStyle/>
          <a:p>
            <a:endParaRPr lang="fr-CA" dirty="0"/>
          </a:p>
        </p:txBody>
      </p:sp>
      <p:sp>
        <p:nvSpPr>
          <p:cNvPr id="11" name="Espace réservé du numéro de diapositive 10"/>
          <p:cNvSpPr>
            <a:spLocks noGrp="1"/>
          </p:cNvSpPr>
          <p:nvPr>
            <p:ph type="sldNum" sz="quarter" idx="12"/>
          </p:nvPr>
        </p:nvSpPr>
        <p:spPr/>
        <p:txBody>
          <a:bodyPr/>
          <a:lstStyle/>
          <a:p>
            <a:fld id="{16415055-94EF-4DDD-8DB2-06DD37CFD80E}" type="slidenum">
              <a:rPr lang="fr-CA" smtClean="0"/>
              <a:pPr/>
              <a:t>57</a:t>
            </a:fld>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CA" dirty="0"/>
              <a:t>© Coopérative La Clé, Victoriaville - 2013</a:t>
            </a:r>
          </a:p>
        </p:txBody>
      </p:sp>
      <p:sp>
        <p:nvSpPr>
          <p:cNvPr id="4" name="Rectangle 2"/>
          <p:cNvSpPr txBox="1">
            <a:spLocks noChangeArrowheads="1"/>
          </p:cNvSpPr>
          <p:nvPr/>
        </p:nvSpPr>
        <p:spPr>
          <a:xfrm>
            <a:off x="888950" y="1230288"/>
            <a:ext cx="3810000" cy="411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3200" b="0" i="0" u="none" strike="noStrike" kern="1200" cap="none" spc="0" normalizeH="0" baseline="0" noProof="0" dirty="0">
                <a:ln>
                  <a:noFill/>
                </a:ln>
                <a:solidFill>
                  <a:schemeClr val="tx1"/>
                </a:solidFill>
                <a:effectLst/>
                <a:uLnTx/>
                <a:uFillTx/>
                <a:latin typeface="+mn-lt"/>
                <a:ea typeface="+mn-ea"/>
                <a:cs typeface="+mn-cs"/>
              </a:rPr>
              <a:t> </a:t>
            </a:r>
          </a:p>
        </p:txBody>
      </p:sp>
      <p:graphicFrame>
        <p:nvGraphicFramePr>
          <p:cNvPr id="5" name="Group 3"/>
          <p:cNvGraphicFramePr>
            <a:graphicFrameLocks noGrp="1"/>
          </p:cNvGraphicFramePr>
          <p:nvPr/>
        </p:nvGraphicFramePr>
        <p:xfrm>
          <a:off x="1163587" y="1535088"/>
          <a:ext cx="3429000" cy="3697288"/>
        </p:xfrm>
        <a:graphic>
          <a:graphicData uri="http://schemas.openxmlformats.org/drawingml/2006/table">
            <a:tbl>
              <a:tblPr/>
              <a:tblGrid>
                <a:gridCol w="3429000">
                  <a:extLst>
                    <a:ext uri="{9D8B030D-6E8A-4147-A177-3AD203B41FA5}">
                      <a16:colId xmlns:a16="http://schemas.microsoft.com/office/drawing/2014/main" val="20000"/>
                    </a:ext>
                  </a:extLst>
                </a:gridCol>
              </a:tblGrid>
              <a:tr h="679450">
                <a:tc>
                  <a:txBody>
                    <a:bodyPr/>
                    <a:lstStyle/>
                    <a:p>
                      <a:pPr marL="0" marR="0" lvl="0" indent="0" algn="ctr" defTabSz="914400" rtl="0" eaLnBrk="1" fontAlgn="base" latinLnBrk="0" hangingPunct="1">
                        <a:lnSpc>
                          <a:spcPct val="115000"/>
                        </a:lnSpc>
                        <a:spcBef>
                          <a:spcPct val="20000"/>
                        </a:spcBef>
                        <a:spcAft>
                          <a:spcPct val="0"/>
                        </a:spcAft>
                        <a:buClr>
                          <a:schemeClr val="accent1"/>
                        </a:buClr>
                        <a:buSzPct val="80000"/>
                        <a:buFont typeface="Wingdings" pitchFamily="2" charset="2"/>
                        <a:buNone/>
                        <a:tabLst/>
                      </a:pPr>
                      <a:r>
                        <a:rPr kumimoji="0" lang="fr-FR" sz="3200" b="1" i="0" u="none" strike="noStrike" cap="none" normalizeH="0" baseline="0" dirty="0">
                          <a:ln>
                            <a:noFill/>
                          </a:ln>
                          <a:solidFill>
                            <a:schemeClr val="tx1"/>
                          </a:solidFill>
                          <a:effectLst/>
                          <a:latin typeface="Arial" charset="0"/>
                        </a:rPr>
                        <a:t>ORGANISATION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17838">
                <a:tc>
                  <a:txBody>
                    <a:bodyPr/>
                    <a:lstStyle/>
                    <a:p>
                      <a:pPr marL="0" marR="0" lvl="0" indent="0" algn="ctr" defTabSz="914400" rtl="0" eaLnBrk="1" fontAlgn="base" latinLnBrk="0" hangingPunct="1">
                        <a:lnSpc>
                          <a:spcPct val="125000"/>
                        </a:lnSpc>
                        <a:spcBef>
                          <a:spcPct val="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participation</a:t>
                      </a:r>
                    </a:p>
                    <a:p>
                      <a:pPr marL="0" marR="0" lvl="0" indent="0" algn="ctr" defTabSz="914400" rtl="0" eaLnBrk="1" fontAlgn="base" latinLnBrk="0" hangingPunct="1">
                        <a:lnSpc>
                          <a:spcPct val="100000"/>
                        </a:lnSpc>
                        <a:spcBef>
                          <a:spcPct val="37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compétences</a:t>
                      </a:r>
                    </a:p>
                    <a:p>
                      <a:pPr marL="0" marR="0" lvl="0" indent="0" algn="ctr" defTabSz="914400" rtl="0" eaLnBrk="1" fontAlgn="base" latinLnBrk="0" hangingPunct="1">
                        <a:lnSpc>
                          <a:spcPct val="100000"/>
                        </a:lnSpc>
                        <a:spcBef>
                          <a:spcPct val="37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reconnaissance</a:t>
                      </a:r>
                    </a:p>
                    <a:p>
                      <a:pPr marL="0" marR="0" lvl="0" indent="0" algn="ctr" defTabSz="914400" rtl="0" eaLnBrk="1" fontAlgn="base" latinLnBrk="0" hangingPunct="1">
                        <a:lnSpc>
                          <a:spcPct val="100000"/>
                        </a:lnSpc>
                        <a:spcBef>
                          <a:spcPct val="37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conscience </a:t>
                      </a:r>
                      <a:br>
                        <a:rPr kumimoji="0" lang="fr-FR" sz="2800" b="0" i="0" u="none" strike="noStrike" cap="none" normalizeH="0" baseline="0" dirty="0">
                          <a:ln>
                            <a:noFill/>
                          </a:ln>
                          <a:solidFill>
                            <a:schemeClr val="tx1"/>
                          </a:solidFill>
                          <a:effectLst/>
                          <a:latin typeface="Arial" charset="0"/>
                        </a:rPr>
                      </a:br>
                      <a:r>
                        <a:rPr kumimoji="0" lang="fr-FR" sz="2800" b="0" i="0" u="none" strike="noStrike" cap="none" normalizeH="0" baseline="0" dirty="0">
                          <a:ln>
                            <a:noFill/>
                          </a:ln>
                          <a:solidFill>
                            <a:schemeClr val="tx1"/>
                          </a:solidFill>
                          <a:effectLst/>
                          <a:latin typeface="Arial" charset="0"/>
                        </a:rPr>
                        <a:t>critique</a:t>
                      </a:r>
                      <a:endParaRPr kumimoji="0" lang="fr-FR" sz="32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Group 11"/>
          <p:cNvGraphicFramePr>
            <a:graphicFrameLocks noGrp="1"/>
          </p:cNvGraphicFramePr>
          <p:nvPr/>
        </p:nvGraphicFramePr>
        <p:xfrm>
          <a:off x="4743400" y="1533501"/>
          <a:ext cx="3429000" cy="3727451"/>
        </p:xfrm>
        <a:graphic>
          <a:graphicData uri="http://schemas.openxmlformats.org/drawingml/2006/table">
            <a:tbl>
              <a:tblPr/>
              <a:tblGrid>
                <a:gridCol w="3429000">
                  <a:extLst>
                    <a:ext uri="{9D8B030D-6E8A-4147-A177-3AD203B41FA5}">
                      <a16:colId xmlns:a16="http://schemas.microsoft.com/office/drawing/2014/main" val="20000"/>
                    </a:ext>
                  </a:extLst>
                </a:gridCol>
              </a:tblGrid>
              <a:tr h="671513">
                <a:tc>
                  <a:txBody>
                    <a:bodyPr/>
                    <a:lstStyle/>
                    <a:p>
                      <a:pPr marL="0" marR="0" lvl="0" indent="0" algn="ctr" defTabSz="914400" rtl="0" eaLnBrk="1" fontAlgn="base" latinLnBrk="0" hangingPunct="1">
                        <a:lnSpc>
                          <a:spcPct val="115000"/>
                        </a:lnSpc>
                        <a:spcBef>
                          <a:spcPct val="20000"/>
                        </a:spcBef>
                        <a:spcAft>
                          <a:spcPct val="0"/>
                        </a:spcAft>
                        <a:buClr>
                          <a:schemeClr val="accent1"/>
                        </a:buClr>
                        <a:buSzPct val="80000"/>
                        <a:buFont typeface="Wingdings" pitchFamily="2" charset="2"/>
                        <a:buNone/>
                        <a:tabLst/>
                      </a:pPr>
                      <a:r>
                        <a:rPr kumimoji="0" lang="fr-FR" sz="3200" b="1" i="0" u="none" strike="noStrike" cap="none" normalizeH="0" baseline="0" dirty="0">
                          <a:ln>
                            <a:noFill/>
                          </a:ln>
                          <a:solidFill>
                            <a:schemeClr val="tx1"/>
                          </a:solidFill>
                          <a:effectLst/>
                          <a:latin typeface="Arial" charset="0"/>
                        </a:rPr>
                        <a:t>COMMUNAUTÉ</a:t>
                      </a:r>
                      <a:endParaRPr kumimoji="0" lang="fr-FR"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55938">
                <a:tc>
                  <a:txBody>
                    <a:bodyPr/>
                    <a:lstStyle/>
                    <a:p>
                      <a:pPr marL="0" marR="0" lvl="0" indent="0" algn="ctr" defTabSz="914400" rtl="0" eaLnBrk="1" fontAlgn="base" latinLnBrk="0" hangingPunct="1">
                        <a:lnSpc>
                          <a:spcPct val="125000"/>
                        </a:lnSpc>
                        <a:spcBef>
                          <a:spcPct val="20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participation</a:t>
                      </a:r>
                    </a:p>
                    <a:p>
                      <a:pPr marL="0" marR="0" lvl="0" indent="0" algn="ctr" defTabSz="914400" rtl="0" eaLnBrk="1" fontAlgn="base" latinLnBrk="0" hangingPunct="1">
                        <a:lnSpc>
                          <a:spcPct val="100000"/>
                        </a:lnSpc>
                        <a:spcBef>
                          <a:spcPct val="37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compétences</a:t>
                      </a:r>
                    </a:p>
                    <a:p>
                      <a:pPr marL="0" marR="0" lvl="0" indent="0" algn="ctr" defTabSz="914400" rtl="0" eaLnBrk="1" fontAlgn="base" latinLnBrk="0" hangingPunct="1">
                        <a:lnSpc>
                          <a:spcPct val="100000"/>
                        </a:lnSpc>
                        <a:spcBef>
                          <a:spcPct val="37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communications</a:t>
                      </a:r>
                    </a:p>
                    <a:p>
                      <a:pPr marL="0" marR="0" lvl="0" indent="0" algn="ctr" defTabSz="914400" rtl="0" eaLnBrk="1" fontAlgn="base" latinLnBrk="0" hangingPunct="1">
                        <a:lnSpc>
                          <a:spcPct val="100000"/>
                        </a:lnSpc>
                        <a:spcBef>
                          <a:spcPct val="37000"/>
                        </a:spcBef>
                        <a:spcAft>
                          <a:spcPct val="0"/>
                        </a:spcAft>
                        <a:buClr>
                          <a:schemeClr val="accent1"/>
                        </a:buClr>
                        <a:buSzPct val="80000"/>
                        <a:buFont typeface="Wingdings" pitchFamily="2" charset="2"/>
                        <a:buNone/>
                        <a:tabLst/>
                      </a:pPr>
                      <a:r>
                        <a:rPr kumimoji="0" lang="fr-FR" sz="2800" b="0" i="0" u="none" strike="noStrike" cap="none" normalizeH="0" baseline="0" dirty="0">
                          <a:ln>
                            <a:noFill/>
                          </a:ln>
                          <a:solidFill>
                            <a:schemeClr val="tx1"/>
                          </a:solidFill>
                          <a:effectLst/>
                          <a:latin typeface="Arial" charset="0"/>
                        </a:rPr>
                        <a:t>capital communautaire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7" name="Group 19"/>
          <p:cNvGrpSpPr>
            <a:grpSpLocks/>
          </p:cNvGrpSpPr>
          <p:nvPr/>
        </p:nvGrpSpPr>
        <p:grpSpPr bwMode="auto">
          <a:xfrm>
            <a:off x="2306587" y="620688"/>
            <a:ext cx="4572000" cy="5486400"/>
            <a:chOff x="1728" y="672"/>
            <a:chExt cx="2304" cy="3120"/>
          </a:xfrm>
        </p:grpSpPr>
        <p:sp>
          <p:nvSpPr>
            <p:cNvPr id="8" name="AutoShape 20"/>
            <p:cNvSpPr>
              <a:spLocks noChangeArrowheads="1"/>
            </p:cNvSpPr>
            <p:nvPr/>
          </p:nvSpPr>
          <p:spPr bwMode="auto">
            <a:xfrm>
              <a:off x="1728" y="672"/>
              <a:ext cx="2304" cy="346"/>
            </a:xfrm>
            <a:prstGeom prst="curvedDownArrow">
              <a:avLst>
                <a:gd name="adj1" fmla="val 133179"/>
                <a:gd name="adj2" fmla="val 266358"/>
                <a:gd name="adj3" fmla="val 33333"/>
              </a:avLst>
            </a:prstGeom>
            <a:solidFill>
              <a:srgbClr val="FFFFFF"/>
            </a:solidFill>
            <a:ln w="9525">
              <a:solidFill>
                <a:srgbClr val="000000"/>
              </a:solidFill>
              <a:miter lim="800000"/>
              <a:headEnd/>
              <a:tailEnd/>
            </a:ln>
          </p:spPr>
          <p:txBody>
            <a:bodyPr/>
            <a:lstStyle/>
            <a:p>
              <a:endParaRPr lang="fr-CA" dirty="0"/>
            </a:p>
          </p:txBody>
        </p:sp>
        <p:sp>
          <p:nvSpPr>
            <p:cNvPr id="9" name="AutoShape 21"/>
            <p:cNvSpPr>
              <a:spLocks noChangeArrowheads="1"/>
            </p:cNvSpPr>
            <p:nvPr/>
          </p:nvSpPr>
          <p:spPr bwMode="auto">
            <a:xfrm rot="10800000">
              <a:off x="1728" y="3447"/>
              <a:ext cx="2304" cy="345"/>
            </a:xfrm>
            <a:prstGeom prst="curvedDownArrow">
              <a:avLst>
                <a:gd name="adj1" fmla="val 133565"/>
                <a:gd name="adj2" fmla="val 267130"/>
                <a:gd name="adj3" fmla="val 33333"/>
              </a:avLst>
            </a:prstGeom>
            <a:solidFill>
              <a:srgbClr val="FFFFFF"/>
            </a:solidFill>
            <a:ln w="9525">
              <a:solidFill>
                <a:srgbClr val="000000"/>
              </a:solidFill>
              <a:miter lim="800000"/>
              <a:headEnd/>
              <a:tailEnd/>
            </a:ln>
          </p:spPr>
          <p:txBody>
            <a:bodyPr/>
            <a:lstStyle/>
            <a:p>
              <a:endParaRPr lang="fr-CA" dirty="0"/>
            </a:p>
          </p:txBody>
        </p:sp>
      </p:grpSp>
      <p:sp>
        <p:nvSpPr>
          <p:cNvPr id="10" name="Oval 23"/>
          <p:cNvSpPr>
            <a:spLocks noChangeArrowheads="1"/>
          </p:cNvSpPr>
          <p:nvPr/>
        </p:nvSpPr>
        <p:spPr bwMode="auto">
          <a:xfrm>
            <a:off x="706387" y="696888"/>
            <a:ext cx="4267200" cy="5334000"/>
          </a:xfrm>
          <a:prstGeom prst="ellipse">
            <a:avLst/>
          </a:prstGeom>
          <a:noFill/>
          <a:ln w="63500">
            <a:solidFill>
              <a:srgbClr val="FF0000"/>
            </a:solidFill>
            <a:round/>
            <a:headEnd/>
            <a:tailEnd/>
          </a:ln>
        </p:spPr>
        <p:txBody>
          <a:bodyPr wrap="none" anchor="ctr"/>
          <a:lstStyle/>
          <a:p>
            <a:endParaRPr lang="fr-CA" dirty="0"/>
          </a:p>
        </p:txBody>
      </p:sp>
      <p:sp>
        <p:nvSpPr>
          <p:cNvPr id="11" name="Espace réservé du numéro de diapositive 10"/>
          <p:cNvSpPr>
            <a:spLocks noGrp="1"/>
          </p:cNvSpPr>
          <p:nvPr>
            <p:ph type="sldNum" sz="quarter" idx="12"/>
          </p:nvPr>
        </p:nvSpPr>
        <p:spPr/>
        <p:txBody>
          <a:bodyPr/>
          <a:lstStyle/>
          <a:p>
            <a:fld id="{16415055-94EF-4DDD-8DB2-06DD37CFD80E}" type="slidenum">
              <a:rPr lang="fr-CA" smtClean="0"/>
              <a:pPr/>
              <a:t>58</a:t>
            </a:fld>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CA" dirty="0"/>
              <a:t>© Coopérative La Clé, Victoriaville - 2013</a:t>
            </a:r>
          </a:p>
        </p:txBody>
      </p:sp>
      <p:sp>
        <p:nvSpPr>
          <p:cNvPr id="4" name="Rectangle 18"/>
          <p:cNvSpPr txBox="1">
            <a:spLocks noChangeArrowheads="1"/>
          </p:cNvSpPr>
          <p:nvPr/>
        </p:nvSpPr>
        <p:spPr>
          <a:xfrm>
            <a:off x="251520" y="332784"/>
            <a:ext cx="8640000" cy="1152000"/>
          </a:xfrm>
          <a:prstGeom prst="rect">
            <a:avLst/>
          </a:prstGeom>
          <a:noFill/>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all" spc="0" normalizeH="0" noProof="0" dirty="0">
                <a:ln>
                  <a:noFill/>
                </a:ln>
                <a:solidFill>
                  <a:schemeClr val="tx1"/>
                </a:solidFill>
                <a:effectLst/>
                <a:uLnTx/>
                <a:uFillTx/>
                <a:latin typeface="Calibri" pitchFamily="34" charset="0"/>
                <a:ea typeface="+mj-ea"/>
                <a:cs typeface="+mj-cs"/>
              </a:rPr>
              <a:t>L’</a:t>
            </a:r>
            <a:r>
              <a:rPr kumimoji="0" lang="fr-CA" sz="3600" b="1" i="1" u="none" strike="noStrike" kern="1200" cap="all" spc="0" normalizeH="0" noProof="0" dirty="0">
                <a:ln>
                  <a:noFill/>
                </a:ln>
                <a:solidFill>
                  <a:schemeClr val="tx1"/>
                </a:solidFill>
                <a:effectLst/>
                <a:uLnTx/>
                <a:uFillTx/>
                <a:latin typeface="Calibri" pitchFamily="34" charset="0"/>
                <a:ea typeface="+mj-ea"/>
                <a:cs typeface="+mj-cs"/>
              </a:rPr>
              <a:t>EMPOWERMENT</a:t>
            </a:r>
            <a:r>
              <a:rPr kumimoji="0" lang="fr-CA" sz="3600" b="1" u="none" strike="noStrike" kern="1200" cap="all" spc="0" normalizeH="0" noProof="0" dirty="0">
                <a:ln>
                  <a:noFill/>
                </a:ln>
                <a:solidFill>
                  <a:schemeClr val="tx1"/>
                </a:solidFill>
                <a:effectLst/>
                <a:uLnTx/>
                <a:uFillTx/>
                <a:latin typeface="Calibri" pitchFamily="34" charset="0"/>
                <a:ea typeface="+mj-ea"/>
                <a:cs typeface="+mj-cs"/>
              </a:rPr>
              <a:t> ORGANISATIONNEL</a:t>
            </a:r>
            <a:endParaRPr kumimoji="0" lang="fr-FR" sz="3600" b="1" i="0" u="none" strike="noStrike" kern="1200" cap="all" spc="0" normalizeH="0" noProof="0" dirty="0">
              <a:ln>
                <a:noFill/>
              </a:ln>
              <a:solidFill>
                <a:schemeClr val="tx1"/>
              </a:solidFill>
              <a:effectLst/>
              <a:uLnTx/>
              <a:uFillTx/>
              <a:latin typeface="Calibri" pitchFamily="34" charset="0"/>
              <a:ea typeface="+mj-ea"/>
              <a:cs typeface="+mj-cs"/>
            </a:endParaRPr>
          </a:p>
        </p:txBody>
      </p:sp>
      <p:sp>
        <p:nvSpPr>
          <p:cNvPr id="5" name="Rectangle 3"/>
          <p:cNvSpPr txBox="1">
            <a:spLocks noChangeArrowheads="1"/>
          </p:cNvSpPr>
          <p:nvPr/>
        </p:nvSpPr>
        <p:spPr>
          <a:xfrm>
            <a:off x="827584" y="1628800"/>
            <a:ext cx="7812000" cy="504000"/>
          </a:xfrm>
          <a:prstGeom prst="rect">
            <a:avLst/>
          </a:prstGeom>
          <a:noFill/>
        </p:spPr>
        <p:txBody>
          <a:bodyPr/>
          <a:lstStyle/>
          <a:p>
            <a:pPr marL="342900" marR="0" lvl="0" indent="-342900" algn="l" defTabSz="914400" rtl="0" eaLnBrk="1" fontAlgn="auto" latinLnBrk="0" hangingPunct="1">
              <a:spcBef>
                <a:spcPts val="1200"/>
              </a:spcBef>
              <a:spcAft>
                <a:spcPts val="0"/>
              </a:spcAft>
              <a:buClrTx/>
              <a:buSzTx/>
              <a:buFont typeface="Arial" pitchFamily="34" charset="0"/>
              <a:buChar char="•"/>
              <a:tabLst/>
              <a:defRPr/>
            </a:pPr>
            <a:r>
              <a:rPr kumimoji="0" lang="fr-CA" sz="2800" i="0" u="sng" strike="noStrike" kern="1200" cap="none" spc="0" normalizeH="0" baseline="0" noProof="0" dirty="0">
                <a:ln>
                  <a:noFill/>
                </a:ln>
                <a:solidFill>
                  <a:schemeClr val="tx1"/>
                </a:solidFill>
                <a:effectLst/>
                <a:uLnTx/>
                <a:uFillTx/>
                <a:latin typeface="+mj-lt"/>
                <a:ea typeface="+mn-ea"/>
                <a:cs typeface="+mn-cs"/>
              </a:rPr>
              <a:t>participation</a:t>
            </a:r>
            <a:r>
              <a:rPr kumimoji="0" lang="fr-CA" sz="2800" b="0" i="0" u="none" strike="noStrike" kern="1200" cap="none" spc="0" normalizeH="0" baseline="0" noProof="0" dirty="0">
                <a:ln>
                  <a:noFill/>
                </a:ln>
                <a:solidFill>
                  <a:schemeClr val="tx1"/>
                </a:solidFill>
                <a:effectLst/>
                <a:uLnTx/>
                <a:uFillTx/>
                <a:latin typeface="+mj-lt"/>
                <a:ea typeface="+mn-ea"/>
                <a:cs typeface="+mn-cs"/>
              </a:rPr>
              <a:t> : même processus que l’individuel</a:t>
            </a:r>
          </a:p>
        </p:txBody>
      </p:sp>
      <p:sp>
        <p:nvSpPr>
          <p:cNvPr id="6" name="Rectangle 3"/>
          <p:cNvSpPr txBox="1">
            <a:spLocks noChangeArrowheads="1"/>
          </p:cNvSpPr>
          <p:nvPr/>
        </p:nvSpPr>
        <p:spPr>
          <a:xfrm>
            <a:off x="827584" y="2205024"/>
            <a:ext cx="7812000" cy="1440000"/>
          </a:xfrm>
          <a:prstGeom prst="rect">
            <a:avLst/>
          </a:prstGeom>
          <a:noFill/>
        </p:spPr>
        <p:txBody>
          <a:bodyPr/>
          <a:lstStyle/>
          <a:p>
            <a:pPr marL="342900" marR="0" lvl="0" indent="-342900" algn="l" defTabSz="914400" rtl="0" eaLnBrk="1" fontAlgn="auto" latinLnBrk="0" hangingPunct="1">
              <a:spcBef>
                <a:spcPts val="1200"/>
              </a:spcBef>
              <a:spcAft>
                <a:spcPts val="0"/>
              </a:spcAft>
              <a:buClrTx/>
              <a:buSzTx/>
              <a:buFont typeface="Arial" pitchFamily="34" charset="0"/>
              <a:buChar char="•"/>
              <a:tabLst/>
              <a:defRPr/>
            </a:pPr>
            <a:r>
              <a:rPr kumimoji="0" lang="fr-CA" sz="2800" b="0" i="0" u="sng" strike="noStrike" kern="1200" cap="none" spc="0" normalizeH="0" baseline="0" noProof="0" dirty="0">
                <a:ln>
                  <a:noFill/>
                </a:ln>
                <a:solidFill>
                  <a:schemeClr val="tx1"/>
                </a:solidFill>
                <a:effectLst/>
                <a:uLnTx/>
                <a:uFillTx/>
                <a:latin typeface="+mj-lt"/>
                <a:ea typeface="+mn-ea"/>
                <a:cs typeface="+mn-cs"/>
              </a:rPr>
              <a:t>compétences</a:t>
            </a:r>
            <a:r>
              <a:rPr kumimoji="0" lang="fr-CA" sz="2800" b="0" i="0" u="none" strike="noStrike" kern="1200" cap="none" spc="0" normalizeH="0" baseline="0" noProof="0" dirty="0">
                <a:ln>
                  <a:noFill/>
                </a:ln>
                <a:solidFill>
                  <a:schemeClr val="tx1"/>
                </a:solidFill>
                <a:effectLst/>
                <a:uLnTx/>
                <a:uFillTx/>
                <a:latin typeface="+mj-lt"/>
                <a:ea typeface="+mn-ea"/>
                <a:cs typeface="+mn-cs"/>
              </a:rPr>
              <a:t> : </a:t>
            </a:r>
            <a:r>
              <a:rPr kumimoji="0" lang="fr-FR" sz="2800" b="0" i="0" u="none" strike="noStrike" kern="1200" cap="none" spc="0" normalizeH="0" baseline="0" noProof="0" dirty="0">
                <a:ln>
                  <a:noFill/>
                </a:ln>
                <a:solidFill>
                  <a:schemeClr val="tx1"/>
                </a:solidFill>
                <a:effectLst/>
                <a:uLnTx/>
                <a:uFillTx/>
                <a:latin typeface="+mj-lt"/>
                <a:ea typeface="+mn-ea"/>
                <a:cs typeface="+mn-cs"/>
              </a:rPr>
              <a:t>connaissances et habiletés mises à contribution par les membres + transfert de savoirs entre ces personnes et à la communauté</a:t>
            </a:r>
          </a:p>
          <a:p>
            <a:pPr marL="342900" marR="0" lvl="0" indent="-342900" algn="l" defTabSz="914400" rtl="0" eaLnBrk="1" fontAlgn="auto" latinLnBrk="0" hangingPunct="1">
              <a:spcBef>
                <a:spcPts val="1200"/>
              </a:spcBef>
              <a:spcAft>
                <a:spcPts val="0"/>
              </a:spcAft>
              <a:buClrTx/>
              <a:buSzTx/>
              <a:buFont typeface="Arial" pitchFamily="34" charset="0"/>
              <a:buChar char="•"/>
              <a:tabLst/>
              <a:defRPr/>
            </a:pPr>
            <a:endParaRPr kumimoji="0" lang="fr-CA" sz="28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Rectangle 3"/>
          <p:cNvSpPr txBox="1">
            <a:spLocks noChangeArrowheads="1"/>
          </p:cNvSpPr>
          <p:nvPr/>
        </p:nvSpPr>
        <p:spPr>
          <a:xfrm>
            <a:off x="827584" y="3681128"/>
            <a:ext cx="7812000" cy="1440000"/>
          </a:xfrm>
          <a:prstGeom prst="rect">
            <a:avLst/>
          </a:prstGeom>
          <a:noFill/>
        </p:spPr>
        <p:txBody>
          <a:bodyPr/>
          <a:lstStyle/>
          <a:p>
            <a:pPr marL="342900" lvl="0" indent="-342900">
              <a:spcBef>
                <a:spcPts val="1200"/>
              </a:spcBef>
              <a:buFont typeface="Arial" pitchFamily="34" charset="0"/>
              <a:buChar char="•"/>
            </a:pPr>
            <a:r>
              <a:rPr kumimoji="0" lang="fr-CA" sz="2800" b="0" i="0" u="sng" strike="noStrike" kern="1200" cap="none" spc="0" normalizeH="0" baseline="0" noProof="0" dirty="0">
                <a:ln>
                  <a:noFill/>
                </a:ln>
                <a:solidFill>
                  <a:schemeClr val="tx1"/>
                </a:solidFill>
                <a:effectLst/>
                <a:uLnTx/>
                <a:uFillTx/>
                <a:latin typeface="+mj-lt"/>
                <a:ea typeface="+mn-ea"/>
                <a:cs typeface="+mn-cs"/>
              </a:rPr>
              <a:t>reconnaissance</a:t>
            </a:r>
            <a:r>
              <a:rPr kumimoji="0" lang="fr-CA" sz="2800" b="0" i="0" u="none" strike="noStrike" kern="1200" cap="none" spc="0" normalizeH="0" baseline="0" noProof="0" dirty="0">
                <a:ln>
                  <a:noFill/>
                </a:ln>
                <a:solidFill>
                  <a:schemeClr val="tx1"/>
                </a:solidFill>
                <a:effectLst/>
                <a:uLnTx/>
                <a:uFillTx/>
                <a:latin typeface="+mj-lt"/>
                <a:ea typeface="+mn-ea"/>
                <a:cs typeface="+mn-cs"/>
              </a:rPr>
              <a:t> : perception de la part des membres </a:t>
            </a:r>
            <a:r>
              <a:rPr kumimoji="0" lang="fr-CA" sz="2800" b="0" i="0" u="none" strike="noStrike" kern="1200" cap="none" spc="0" normalizeH="0" baseline="0" noProof="0" dirty="0">
                <a:ln>
                  <a:noFill/>
                </a:ln>
                <a:solidFill>
                  <a:schemeClr val="tx1"/>
                </a:solidFill>
                <a:effectLst/>
                <a:uLnTx/>
                <a:uFillTx/>
                <a:latin typeface="+mj-lt"/>
                <a:ea typeface="+mn-ea"/>
                <a:cs typeface="+mn-cs"/>
                <a:sym typeface="Symbol" pitchFamily="18" charset="2"/>
              </a:rPr>
              <a:t> soutien </a:t>
            </a:r>
            <a:r>
              <a:rPr kumimoji="0" lang="fr-CA" sz="2800" b="0" i="0" u="none" strike="noStrike" kern="1200" cap="none" spc="0" normalizeH="0" baseline="0" noProof="0" dirty="0">
                <a:ln>
                  <a:noFill/>
                </a:ln>
                <a:solidFill>
                  <a:schemeClr val="tx1"/>
                </a:solidFill>
                <a:effectLst/>
                <a:uLnTx/>
                <a:uFillTx/>
                <a:latin typeface="+mj-lt"/>
                <a:ea typeface="+mn-ea"/>
                <a:cs typeface="+mn-cs"/>
              </a:rPr>
              <a:t>de la part </a:t>
            </a:r>
            <a:r>
              <a:rPr lang="fr-CA" sz="2800" dirty="0">
                <a:latin typeface="+mj-lt"/>
              </a:rPr>
              <a:t>du milieu </a:t>
            </a:r>
            <a:r>
              <a:rPr lang="fr-CA" sz="2800" dirty="0">
                <a:latin typeface="+mj-lt"/>
                <a:sym typeface="Symbol" pitchFamily="18" charset="2"/>
              </a:rPr>
              <a:t> financement</a:t>
            </a:r>
            <a:r>
              <a:rPr lang="fr-CA" sz="2800" dirty="0">
                <a:latin typeface="+mj-lt"/>
              </a:rPr>
              <a:t> </a:t>
            </a:r>
            <a:r>
              <a:rPr lang="fr-CA" sz="2800" dirty="0">
                <a:latin typeface="+mj-lt"/>
                <a:sym typeface="Symbol" pitchFamily="18" charset="2"/>
              </a:rPr>
              <a:t> participation aux décisions</a:t>
            </a:r>
            <a:endParaRPr kumimoji="0" lang="fr-CA" sz="28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Rectangle 3"/>
          <p:cNvSpPr txBox="1">
            <a:spLocks noChangeArrowheads="1"/>
          </p:cNvSpPr>
          <p:nvPr/>
        </p:nvSpPr>
        <p:spPr>
          <a:xfrm>
            <a:off x="827584" y="5121288"/>
            <a:ext cx="7812000" cy="900000"/>
          </a:xfrm>
          <a:prstGeom prst="rect">
            <a:avLst/>
          </a:prstGeom>
          <a:noFill/>
        </p:spPr>
        <p:txBody>
          <a:bodyPr/>
          <a:lstStyle/>
          <a:p>
            <a:pPr marL="342900" marR="0" lvl="0" indent="-342900" algn="l" defTabSz="914400" rtl="0" eaLnBrk="1" fontAlgn="auto" latinLnBrk="0" hangingPunct="1">
              <a:spcBef>
                <a:spcPts val="1200"/>
              </a:spcBef>
              <a:spcAft>
                <a:spcPts val="0"/>
              </a:spcAft>
              <a:buClrTx/>
              <a:buSzTx/>
              <a:buFont typeface="Arial" pitchFamily="34" charset="0"/>
              <a:buChar char="•"/>
              <a:tabLst/>
              <a:defRPr/>
            </a:pPr>
            <a:r>
              <a:rPr kumimoji="0" lang="fr-CA" sz="2800" b="0" i="0" u="sng" strike="noStrike" kern="1200" cap="none" spc="0" normalizeH="0" baseline="0" noProof="0" dirty="0">
                <a:ln>
                  <a:noFill/>
                </a:ln>
                <a:solidFill>
                  <a:schemeClr val="tx1"/>
                </a:solidFill>
                <a:effectLst/>
                <a:uLnTx/>
                <a:uFillTx/>
                <a:latin typeface="+mj-lt"/>
                <a:ea typeface="+mn-ea"/>
                <a:cs typeface="+mn-cs"/>
              </a:rPr>
              <a:t>conscience critique</a:t>
            </a:r>
            <a:r>
              <a:rPr kumimoji="0" lang="fr-CA" sz="2800" b="0" i="0" u="none" strike="noStrike" kern="1200" cap="none" spc="0" normalizeH="0" baseline="0" noProof="0" dirty="0">
                <a:ln>
                  <a:noFill/>
                </a:ln>
                <a:solidFill>
                  <a:schemeClr val="tx1"/>
                </a:solidFill>
                <a:effectLst/>
                <a:uLnTx/>
                <a:uFillTx/>
                <a:latin typeface="+mj-lt"/>
                <a:ea typeface="+mn-ea"/>
                <a:cs typeface="+mn-cs"/>
              </a:rPr>
              <a:t> : capacité d’analyse et de clarification des enjeux</a:t>
            </a:r>
          </a:p>
        </p:txBody>
      </p:sp>
      <p:sp>
        <p:nvSpPr>
          <p:cNvPr id="9" name="Espace réservé du numéro de diapositive 8"/>
          <p:cNvSpPr>
            <a:spLocks noGrp="1"/>
          </p:cNvSpPr>
          <p:nvPr>
            <p:ph type="sldNum" sz="quarter" idx="12"/>
          </p:nvPr>
        </p:nvSpPr>
        <p:spPr/>
        <p:txBody>
          <a:bodyPr/>
          <a:lstStyle/>
          <a:p>
            <a:fld id="{16415055-94EF-4DDD-8DB2-06DD37CFD80E}" type="slidenum">
              <a:rPr lang="fr-CA" smtClean="0"/>
              <a:pPr/>
              <a:t>59</a:t>
            </a:fld>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415055-94EF-4DDD-8DB2-06DD37CFD80E}" type="slidenum">
              <a:rPr lang="fr-CA" smtClean="0"/>
              <a:pPr/>
              <a:t>6</a:t>
            </a:fld>
            <a:endParaRPr lang="fr-CA" dirty="0"/>
          </a:p>
        </p:txBody>
      </p:sp>
      <p:sp>
        <p:nvSpPr>
          <p:cNvPr id="3" name="Espace réservé du pied de page 2"/>
          <p:cNvSpPr>
            <a:spLocks noGrp="1"/>
          </p:cNvSpPr>
          <p:nvPr>
            <p:ph type="ftr" sz="quarter" idx="11"/>
          </p:nvPr>
        </p:nvSpPr>
        <p:spPr/>
        <p:txBody>
          <a:bodyPr/>
          <a:lstStyle/>
          <a:p>
            <a:r>
              <a:rPr lang="fr-CA" dirty="0"/>
              <a:t>© Coopérative La Clé, Victoriaville - 2013</a:t>
            </a:r>
          </a:p>
        </p:txBody>
      </p:sp>
      <p:sp>
        <p:nvSpPr>
          <p:cNvPr id="4" name="Rectangle 2"/>
          <p:cNvSpPr txBox="1">
            <a:spLocks noChangeArrowheads="1"/>
          </p:cNvSpPr>
          <p:nvPr/>
        </p:nvSpPr>
        <p:spPr>
          <a:xfrm>
            <a:off x="457200" y="332656"/>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none" spc="0" normalizeH="0" baseline="0" noProof="0" dirty="0">
                <a:ln>
                  <a:noFill/>
                </a:ln>
                <a:solidFill>
                  <a:schemeClr val="tx1"/>
                </a:solidFill>
                <a:effectLst/>
                <a:uLnTx/>
                <a:uFillTx/>
                <a:latin typeface="+mn-lt"/>
                <a:ea typeface="+mj-ea"/>
                <a:cs typeface="+mj-cs"/>
              </a:rPr>
              <a:t>UNE COMMUNAUTÉ</a:t>
            </a:r>
            <a:endParaRPr kumimoji="0" lang="fr-FR" sz="3600" b="1" i="0" u="none" strike="noStrike" kern="1200" cap="none" spc="0" normalizeH="0" baseline="0" noProof="0" dirty="0">
              <a:ln>
                <a:noFill/>
              </a:ln>
              <a:solidFill>
                <a:schemeClr val="accent2"/>
              </a:solidFill>
              <a:effectLst/>
              <a:uLnTx/>
              <a:uFillTx/>
              <a:latin typeface="+mn-lt"/>
              <a:ea typeface="+mj-ea"/>
              <a:cs typeface="+mj-cs"/>
            </a:endParaRPr>
          </a:p>
        </p:txBody>
      </p:sp>
      <p:sp>
        <p:nvSpPr>
          <p:cNvPr id="5" name="Rectangle 3"/>
          <p:cNvSpPr txBox="1">
            <a:spLocks noChangeArrowheads="1"/>
          </p:cNvSpPr>
          <p:nvPr/>
        </p:nvSpPr>
        <p:spPr>
          <a:xfrm>
            <a:off x="342000" y="1556792"/>
            <a:ext cx="8460000" cy="972000"/>
          </a:xfrm>
          <a:prstGeom prst="rect">
            <a:avLst/>
          </a:prstGeom>
          <a:noFill/>
        </p:spPr>
        <p:txBody>
          <a:bodyPr>
            <a:noAutofit/>
          </a:bodyPr>
          <a:lstStyle/>
          <a:p>
            <a:pPr marL="342900" lvl="0" indent="-342900">
              <a:spcBef>
                <a:spcPct val="50000"/>
              </a:spcBef>
              <a:buFont typeface="Arial" pitchFamily="34" charset="0"/>
              <a:buChar char="•"/>
            </a:pPr>
            <a:r>
              <a:rPr kumimoji="0" lang="fr-CA" sz="2800" b="0" i="0" u="none" strike="noStrike" kern="1200" cap="none" spc="0" normalizeH="0" baseline="0" noProof="0" dirty="0">
                <a:ln>
                  <a:noFill/>
                </a:ln>
                <a:solidFill>
                  <a:schemeClr val="tx1"/>
                </a:solidFill>
                <a:effectLst/>
                <a:uLnTx/>
                <a:uFillTx/>
                <a:latin typeface="+mn-lt"/>
                <a:ea typeface="+mn-ea"/>
                <a:cs typeface="+mn-cs"/>
              </a:rPr>
              <a:t>un </a:t>
            </a:r>
            <a:r>
              <a:rPr lang="fr-FR" sz="2800" dirty="0"/>
              <a:t>ensemble composé de </a:t>
            </a:r>
            <a:r>
              <a:rPr lang="fr-FR" sz="2800" b="1" dirty="0"/>
              <a:t>personnes</a:t>
            </a:r>
            <a:r>
              <a:rPr lang="fr-FR" sz="2800" dirty="0"/>
              <a:t> (physiques et morales)</a:t>
            </a:r>
            <a:r>
              <a:rPr kumimoji="0" lang="fr-CA" sz="2800" b="0" i="0" u="none" strike="noStrike" kern="1200" cap="none" spc="0" normalizeH="0" baseline="0" noProof="0" dirty="0">
                <a:ln>
                  <a:noFill/>
                </a:ln>
                <a:solidFill>
                  <a:schemeClr val="tx1"/>
                </a:solidFill>
                <a:effectLst/>
                <a:uLnTx/>
                <a:uFillTx/>
                <a:latin typeface="+mn-lt"/>
                <a:ea typeface="+mn-ea"/>
                <a:cs typeface="+mn-cs"/>
              </a:rPr>
              <a:t> :</a:t>
            </a:r>
            <a:endParaRPr kumimoji="0" lang="fr-CA"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3"/>
          <p:cNvSpPr txBox="1">
            <a:spLocks noChangeArrowheads="1"/>
          </p:cNvSpPr>
          <p:nvPr/>
        </p:nvSpPr>
        <p:spPr>
          <a:xfrm>
            <a:off x="360472" y="3068960"/>
            <a:ext cx="8460000" cy="972000"/>
          </a:xfrm>
          <a:prstGeom prst="rect">
            <a:avLst/>
          </a:prstGeom>
          <a:noFill/>
        </p:spPr>
        <p:txBody>
          <a:bodyPr vert="horz" lIns="91440" tIns="45720" rIns="91440" bIns="45720" rtlCol="0">
            <a:noAutofit/>
          </a:bodyPr>
          <a:lstStyle/>
          <a:p>
            <a:pPr marL="742950" lvl="1" indent="-285750">
              <a:spcBef>
                <a:spcPts val="900"/>
              </a:spcBef>
              <a:buFont typeface="Courier New" pitchFamily="49" charset="0"/>
              <a:buChar char="o"/>
              <a:defRPr/>
            </a:pPr>
            <a:r>
              <a:rPr lang="fr-CA" sz="2800" dirty="0"/>
              <a:t>ayant une </a:t>
            </a:r>
            <a:r>
              <a:rPr lang="fr-CA" sz="2800" b="1" dirty="0"/>
              <a:t>interaction sociale</a:t>
            </a:r>
            <a:r>
              <a:rPr lang="fr-CA" sz="2800" dirty="0"/>
              <a:t> : espaces publics partagés + dispositifs d’entraide et de participation</a:t>
            </a:r>
            <a:endParaRPr kumimoji="0" lang="fr-CA"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3"/>
          <p:cNvSpPr txBox="1">
            <a:spLocks noChangeArrowheads="1"/>
          </p:cNvSpPr>
          <p:nvPr/>
        </p:nvSpPr>
        <p:spPr>
          <a:xfrm>
            <a:off x="360472" y="5013176"/>
            <a:ext cx="8460000" cy="1044000"/>
          </a:xfrm>
          <a:prstGeom prst="rect">
            <a:avLst/>
          </a:prstGeom>
          <a:noFill/>
        </p:spPr>
        <p:txBody>
          <a:bodyPr vert="horz" lIns="91440" tIns="45720" rIns="91440" bIns="45720" rtlCol="0">
            <a:noAutofit/>
          </a:bodyPr>
          <a:lstStyle/>
          <a:p>
            <a:pPr marL="742950" lvl="1" indent="-285750">
              <a:spcBef>
                <a:spcPts val="900"/>
              </a:spcBef>
              <a:buFont typeface="Courier New" pitchFamily="49" charset="0"/>
              <a:buChar char="o"/>
            </a:pPr>
            <a:r>
              <a:rPr lang="fr-CA" sz="2800" dirty="0"/>
              <a:t>partageant un </a:t>
            </a:r>
            <a:r>
              <a:rPr lang="fr-CA" sz="2800" b="1" dirty="0"/>
              <a:t>destin</a:t>
            </a:r>
            <a:r>
              <a:rPr lang="fr-CA" sz="2800" dirty="0"/>
              <a:t> : dispositifs communs d’orientation et de protection</a:t>
            </a:r>
            <a:endParaRPr kumimoji="0" lang="fr-CA"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3"/>
          <p:cNvSpPr txBox="1">
            <a:spLocks noChangeArrowheads="1"/>
          </p:cNvSpPr>
          <p:nvPr/>
        </p:nvSpPr>
        <p:spPr>
          <a:xfrm>
            <a:off x="342000" y="2529160"/>
            <a:ext cx="8460000" cy="540000"/>
          </a:xfrm>
          <a:prstGeom prst="rect">
            <a:avLst/>
          </a:prstGeom>
          <a:noFill/>
        </p:spPr>
        <p:txBody>
          <a:bodyPr>
            <a:noAutofit/>
          </a:bodyPr>
          <a:lstStyle/>
          <a:p>
            <a:pPr marL="742950" lvl="1" indent="-285750">
              <a:spcBef>
                <a:spcPts val="900"/>
              </a:spcBef>
              <a:buFont typeface="Courier New" pitchFamily="49" charset="0"/>
              <a:buChar char="o"/>
            </a:pPr>
            <a:r>
              <a:rPr lang="fr-FR" sz="2800" dirty="0"/>
              <a:t>vivant à l’intérieur d’un espace </a:t>
            </a:r>
            <a:r>
              <a:rPr lang="fr-FR" sz="2800" b="1" dirty="0"/>
              <a:t>géographique</a:t>
            </a:r>
            <a:r>
              <a:rPr lang="fr-FR" sz="2800" dirty="0"/>
              <a:t> précis</a:t>
            </a:r>
            <a:endParaRPr kumimoji="0" lang="fr-CA"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3"/>
          <p:cNvSpPr txBox="1">
            <a:spLocks noChangeArrowheads="1"/>
          </p:cNvSpPr>
          <p:nvPr/>
        </p:nvSpPr>
        <p:spPr>
          <a:xfrm>
            <a:off x="360472" y="4041176"/>
            <a:ext cx="8460000" cy="972000"/>
          </a:xfrm>
          <a:prstGeom prst="rect">
            <a:avLst/>
          </a:prstGeom>
          <a:noFill/>
        </p:spPr>
        <p:txBody>
          <a:bodyPr vert="horz" lIns="91440" tIns="45720" rIns="91440" bIns="45720" rtlCol="0">
            <a:noAutofit/>
          </a:bodyPr>
          <a:lstStyle/>
          <a:p>
            <a:pPr marL="742950" lvl="1" indent="-285750">
              <a:spcBef>
                <a:spcPts val="900"/>
              </a:spcBef>
              <a:buFont typeface="Courier New" pitchFamily="49" charset="0"/>
              <a:buChar char="o"/>
              <a:defRPr/>
            </a:pPr>
            <a:r>
              <a:rPr lang="fr-CA" sz="2800" dirty="0"/>
              <a:t>possédant des liens </a:t>
            </a:r>
            <a:r>
              <a:rPr lang="fr-CA" sz="2800" b="1" dirty="0"/>
              <a:t>psychologiques</a:t>
            </a:r>
            <a:r>
              <a:rPr lang="fr-CA" sz="2800" dirty="0"/>
              <a:t>, des valeurs partagées, une identité construite par les membres</a:t>
            </a:r>
            <a:endParaRPr kumimoji="0" lang="fr-CA"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8" grpId="0"/>
      <p:bldP spid="9" grpId="0" build="p"/>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txBox="1">
            <a:spLocks noChangeArrowheads="1"/>
          </p:cNvSpPr>
          <p:nvPr/>
        </p:nvSpPr>
        <p:spPr>
          <a:xfrm>
            <a:off x="251520" y="440736"/>
            <a:ext cx="8640000" cy="612000"/>
          </a:xfrm>
          <a:prstGeom prst="rect">
            <a:avLst/>
          </a:prstGeom>
          <a:noFill/>
        </p:spPr>
        <p:txBody>
          <a:bodyPr/>
          <a:lstStyle/>
          <a:p>
            <a:pPr lvl="0" algn="ctr">
              <a:spcBef>
                <a:spcPct val="0"/>
              </a:spcBef>
              <a:defRPr/>
            </a:pPr>
            <a:r>
              <a:rPr lang="fr-FR" sz="3600" b="1" cap="all" dirty="0">
                <a:latin typeface="Calibri" pitchFamily="34" charset="0"/>
              </a:rPr>
              <a:t>Vue d’ensemble de l’</a:t>
            </a:r>
            <a:r>
              <a:rPr lang="fr-FR" sz="3600" b="1" i="1" cap="all" dirty="0">
                <a:latin typeface="Calibri" pitchFamily="34" charset="0"/>
              </a:rPr>
              <a:t>empowerment</a:t>
            </a:r>
            <a:endParaRPr kumimoji="0" lang="fr-FR" sz="3600" b="1" i="0" u="none" strike="noStrike" kern="1200" cap="all" spc="0" normalizeH="0" noProof="0" dirty="0">
              <a:ln>
                <a:noFill/>
              </a:ln>
              <a:solidFill>
                <a:schemeClr val="tx1"/>
              </a:solidFill>
              <a:effectLst/>
              <a:uLnTx/>
              <a:uFillTx/>
              <a:latin typeface="Calibri" pitchFamily="34" charset="0"/>
              <a:ea typeface="+mj-ea"/>
              <a:cs typeface="+mj-cs"/>
            </a:endParaRPr>
          </a:p>
        </p:txBody>
      </p:sp>
      <p:sp>
        <p:nvSpPr>
          <p:cNvPr id="5" name="Espace réservé du pied de page 4"/>
          <p:cNvSpPr>
            <a:spLocks noGrp="1"/>
          </p:cNvSpPr>
          <p:nvPr>
            <p:ph type="ftr" sz="quarter" idx="11"/>
          </p:nvPr>
        </p:nvSpPr>
        <p:spPr/>
        <p:txBody>
          <a:bodyPr/>
          <a:lstStyle/>
          <a:p>
            <a:r>
              <a:rPr lang="fr-CA" dirty="0"/>
              <a:t>© Coopérative La Clé, Victoriaville - 2013</a:t>
            </a:r>
          </a:p>
        </p:txBody>
      </p:sp>
      <p:sp>
        <p:nvSpPr>
          <p:cNvPr id="6" name="Rectangle 3"/>
          <p:cNvSpPr txBox="1">
            <a:spLocks noChangeArrowheads="1"/>
          </p:cNvSpPr>
          <p:nvPr/>
        </p:nvSpPr>
        <p:spPr>
          <a:xfrm>
            <a:off x="817241" y="1717576"/>
            <a:ext cx="7772400" cy="411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3200" b="0" i="0" u="none" strike="noStrike" kern="1200" cap="none" spc="0" normalizeH="0" baseline="0" noProof="0" dirty="0">
                <a:ln>
                  <a:noFill/>
                </a:ln>
                <a:solidFill>
                  <a:schemeClr val="tx1"/>
                </a:solidFill>
                <a:effectLst/>
                <a:uLnTx/>
                <a:uFillTx/>
                <a:latin typeface="+mn-lt"/>
                <a:ea typeface="+mn-ea"/>
                <a:cs typeface="+mn-cs"/>
              </a:rPr>
              <a:t> </a:t>
            </a:r>
          </a:p>
        </p:txBody>
      </p:sp>
      <p:graphicFrame>
        <p:nvGraphicFramePr>
          <p:cNvPr id="7" name="Group 4"/>
          <p:cNvGraphicFramePr>
            <a:graphicFrameLocks noGrp="1"/>
          </p:cNvGraphicFramePr>
          <p:nvPr/>
        </p:nvGraphicFramePr>
        <p:xfrm>
          <a:off x="482278" y="2174776"/>
          <a:ext cx="1752600" cy="3429000"/>
        </p:xfrm>
        <a:graphic>
          <a:graphicData uri="http://schemas.openxmlformats.org/drawingml/2006/table">
            <a:tbl>
              <a:tblPr/>
              <a:tblGrid>
                <a:gridCol w="1752600">
                  <a:extLst>
                    <a:ext uri="{9D8B030D-6E8A-4147-A177-3AD203B41FA5}">
                      <a16:colId xmlns:a16="http://schemas.microsoft.com/office/drawing/2014/main" val="20000"/>
                    </a:ext>
                  </a:extLst>
                </a:gridCol>
              </a:tblGrid>
              <a:tr h="457200">
                <a:tc>
                  <a:txBody>
                    <a:bodyPr/>
                    <a:lstStyle/>
                    <a:p>
                      <a:pPr marL="0" marR="0" lvl="0" indent="0" algn="ctr" defTabSz="914400" rtl="0" eaLnBrk="0" fontAlgn="base" latinLnBrk="0" hangingPunct="0">
                        <a:lnSpc>
                          <a:spcPct val="105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Verdana" pitchFamily="34" charset="0"/>
                        </a:rPr>
                        <a:t>INDIVIDU</a:t>
                      </a:r>
                      <a:endParaRPr kumimoji="0" lang="fr-FR" sz="2400" b="0" i="0" u="none" strike="noStrike" cap="none" normalizeH="0" baseline="0" dirty="0">
                        <a:ln>
                          <a:noFill/>
                        </a:ln>
                        <a:solidFill>
                          <a:schemeClr val="tx1"/>
                        </a:solidFill>
                        <a:effectLst/>
                        <a:latin typeface="Verdana"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ctr" defTabSz="914400" rtl="0" eaLnBrk="0" fontAlgn="base" latinLnBrk="0" hangingPunct="0">
                        <a:lnSpc>
                          <a:spcPct val="120000"/>
                        </a:lnSpc>
                        <a:spcBef>
                          <a:spcPct val="0"/>
                        </a:spcBef>
                        <a:spcAft>
                          <a:spcPct val="0"/>
                        </a:spcAft>
                        <a:buClrTx/>
                        <a:buSzTx/>
                        <a:buFontTx/>
                        <a:buNone/>
                        <a:tabLst/>
                      </a:pPr>
                      <a:r>
                        <a:rPr kumimoji="0" lang="fr-FR" sz="1600" b="0" i="1" u="none" strike="noStrike" cap="none" normalizeH="0" baseline="0" dirty="0">
                          <a:ln>
                            <a:noFill/>
                          </a:ln>
                          <a:solidFill>
                            <a:schemeClr val="tx1"/>
                          </a:solidFill>
                          <a:effectLst/>
                          <a:latin typeface="Verdana" pitchFamily="34" charset="0"/>
                        </a:rPr>
                        <a:t>empowerment</a:t>
                      </a:r>
                      <a:endParaRPr kumimoji="0" lang="fr-FR" sz="1600" b="0" i="0" u="none" strike="noStrike" cap="none" normalizeH="0" baseline="0" dirty="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individuel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6000">
                <a:tc>
                  <a:txBody>
                    <a:bodyPr/>
                    <a:lstStyle/>
                    <a:p>
                      <a:pPr marL="0" marR="0" lvl="0" indent="0" algn="ctr" defTabSz="914400" rtl="0" eaLnBrk="0" fontAlgn="base" latinLnBrk="0" hangingPunct="0">
                        <a:lnSpc>
                          <a:spcPct val="175000"/>
                        </a:lnSpc>
                        <a:spcBef>
                          <a:spcPct val="5000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participation</a:t>
                      </a:r>
                    </a:p>
                    <a:p>
                      <a:pPr marL="0" marR="0" lvl="0" indent="0" algn="ctr" defTabSz="914400" rtl="0" eaLnBrk="0" fontAlgn="base" latinLnBrk="0" hangingPunct="0">
                        <a:lnSpc>
                          <a:spcPct val="100000"/>
                        </a:lnSpc>
                        <a:spcBef>
                          <a:spcPct val="6000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compétences</a:t>
                      </a:r>
                    </a:p>
                    <a:p>
                      <a:pPr marL="0" marR="0" lvl="0" indent="0" algn="ctr" defTabSz="914400" rtl="0" eaLnBrk="0" fontAlgn="base" latinLnBrk="0" hangingPunct="0">
                        <a:lnSpc>
                          <a:spcPct val="100000"/>
                        </a:lnSpc>
                        <a:spcBef>
                          <a:spcPct val="6000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estime de soi</a:t>
                      </a:r>
                    </a:p>
                    <a:p>
                      <a:pPr marL="0" marR="0" lvl="0" indent="0" algn="ctr" defTabSz="914400" rtl="0" eaLnBrk="0" fontAlgn="base" latinLnBrk="0" hangingPunct="0">
                        <a:lnSpc>
                          <a:spcPct val="100000"/>
                        </a:lnSpc>
                        <a:spcBef>
                          <a:spcPct val="6000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conscience critique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 name="Group 16"/>
          <p:cNvGraphicFramePr>
            <a:graphicFrameLocks noGrp="1"/>
          </p:cNvGraphicFramePr>
          <p:nvPr/>
        </p:nvGraphicFramePr>
        <p:xfrm>
          <a:off x="6349678" y="2204864"/>
          <a:ext cx="2286000" cy="3400425"/>
        </p:xfrm>
        <a:graphic>
          <a:graphicData uri="http://schemas.openxmlformats.org/drawingml/2006/table">
            <a:tbl>
              <a:tblPr/>
              <a:tblGrid>
                <a:gridCol w="2286000">
                  <a:extLst>
                    <a:ext uri="{9D8B030D-6E8A-4147-A177-3AD203B41FA5}">
                      <a16:colId xmlns:a16="http://schemas.microsoft.com/office/drawing/2014/main" val="20000"/>
                    </a:ext>
                  </a:extLst>
                </a:gridCol>
              </a:tblGrid>
              <a:tr h="457200">
                <a:tc>
                  <a:txBody>
                    <a:bodyPr/>
                    <a:lstStyle/>
                    <a:p>
                      <a:pPr marL="0" marR="0" lvl="0" indent="0" algn="ctr" defTabSz="914400" rtl="0" eaLnBrk="0" fontAlgn="base" latinLnBrk="0" hangingPunct="0">
                        <a:lnSpc>
                          <a:spcPct val="105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Verdana" pitchFamily="34" charset="0"/>
                        </a:rPr>
                        <a:t>COMMUNAUTÉ</a:t>
                      </a:r>
                      <a:endParaRPr kumimoji="0" lang="fr-FR" sz="2400" b="0" i="0" u="none" strike="noStrike" cap="none" normalizeH="0" baseline="0" dirty="0">
                        <a:ln>
                          <a:noFill/>
                        </a:ln>
                        <a:solidFill>
                          <a:schemeClr val="tx1"/>
                        </a:solidFill>
                        <a:effectLst/>
                        <a:latin typeface="Verdana"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ctr" defTabSz="914400" rtl="0" eaLnBrk="0" fontAlgn="base" latinLnBrk="0" hangingPunct="0">
                        <a:lnSpc>
                          <a:spcPct val="120000"/>
                        </a:lnSpc>
                        <a:spcBef>
                          <a:spcPct val="0"/>
                        </a:spcBef>
                        <a:spcAft>
                          <a:spcPct val="0"/>
                        </a:spcAft>
                        <a:buClrTx/>
                        <a:buSzTx/>
                        <a:buFontTx/>
                        <a:buNone/>
                        <a:tabLst/>
                      </a:pPr>
                      <a:r>
                        <a:rPr kumimoji="0" lang="fr-FR" sz="1600" b="0" i="1" u="none" strike="noStrike" cap="none" normalizeH="0" baseline="0" dirty="0">
                          <a:ln>
                            <a:noFill/>
                          </a:ln>
                          <a:solidFill>
                            <a:schemeClr val="tx1"/>
                          </a:solidFill>
                          <a:effectLst/>
                          <a:latin typeface="Verdana" pitchFamily="34" charset="0"/>
                        </a:rPr>
                        <a:t>empowerment</a:t>
                      </a:r>
                      <a:endParaRPr kumimoji="0" lang="fr-FR" sz="1600" b="0" i="0" u="none" strike="noStrike" cap="none" normalizeH="0" baseline="0" dirty="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communautaire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57425">
                <a:tc>
                  <a:txBody>
                    <a:bodyPr/>
                    <a:lstStyle/>
                    <a:p>
                      <a:pPr marL="0" marR="0" lvl="0" indent="0" algn="ctr" defTabSz="914400" rtl="0" eaLnBrk="0" fontAlgn="base" latinLnBrk="0" hangingPunct="0">
                        <a:lnSpc>
                          <a:spcPct val="175000"/>
                        </a:lnSpc>
                        <a:spcBef>
                          <a:spcPct val="6000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participation</a:t>
                      </a:r>
                    </a:p>
                    <a:p>
                      <a:pPr marL="0" marR="0" lvl="0" indent="0" algn="ctr" defTabSz="914400" rtl="0" eaLnBrk="0" fontAlgn="base" latinLnBrk="0" hangingPunct="0">
                        <a:lnSpc>
                          <a:spcPct val="100000"/>
                        </a:lnSpc>
                        <a:spcBef>
                          <a:spcPct val="6000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compétences</a:t>
                      </a:r>
                    </a:p>
                    <a:p>
                      <a:pPr marL="0" marR="0" lvl="0" indent="0" algn="ctr" defTabSz="914400" rtl="0" eaLnBrk="0" fontAlgn="base" latinLnBrk="0" hangingPunct="0">
                        <a:lnSpc>
                          <a:spcPct val="100000"/>
                        </a:lnSpc>
                        <a:spcBef>
                          <a:spcPct val="6000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communications</a:t>
                      </a:r>
                    </a:p>
                    <a:p>
                      <a:pPr marL="0" marR="0" lvl="0" indent="0" algn="ctr" defTabSz="914400" rtl="0" eaLnBrk="0" fontAlgn="base" latinLnBrk="0" hangingPunct="0">
                        <a:lnSpc>
                          <a:spcPct val="100000"/>
                        </a:lnSpc>
                        <a:spcBef>
                          <a:spcPct val="6000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capital communautaire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9" name="Group 28"/>
          <p:cNvGraphicFramePr>
            <a:graphicFrameLocks noGrp="1"/>
          </p:cNvGraphicFramePr>
          <p:nvPr/>
        </p:nvGraphicFramePr>
        <p:xfrm>
          <a:off x="2463478" y="2631976"/>
          <a:ext cx="3657600" cy="2970000"/>
        </p:xfrm>
        <a:graphic>
          <a:graphicData uri="http://schemas.openxmlformats.org/drawingml/2006/table">
            <a:tbl>
              <a:tblPr/>
              <a:tblGrid>
                <a:gridCol w="1905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718343">
                <a:tc>
                  <a:txBody>
                    <a:bodyPr/>
                    <a:lstStyle/>
                    <a:p>
                      <a:pPr marL="0" marR="0" lvl="0" indent="0" algn="ctr" defTabSz="914400" rtl="0" eaLnBrk="0" fontAlgn="base" latinLnBrk="0" hangingPunct="0">
                        <a:lnSpc>
                          <a:spcPct val="120000"/>
                        </a:lnSpc>
                        <a:spcBef>
                          <a:spcPct val="0"/>
                        </a:spcBef>
                        <a:spcAft>
                          <a:spcPct val="0"/>
                        </a:spcAft>
                        <a:buClrTx/>
                        <a:buSzTx/>
                        <a:buFontTx/>
                        <a:buNone/>
                        <a:tabLst/>
                      </a:pPr>
                      <a:r>
                        <a:rPr kumimoji="0" lang="fr-FR" sz="1600" b="0" i="1" u="none" strike="noStrike" cap="none" normalizeH="0" baseline="0" dirty="0">
                          <a:ln>
                            <a:noFill/>
                          </a:ln>
                          <a:solidFill>
                            <a:schemeClr val="tx1"/>
                          </a:solidFill>
                          <a:effectLst/>
                          <a:latin typeface="Verdana" pitchFamily="34" charset="0"/>
                        </a:rPr>
                        <a:t>empowerment</a:t>
                      </a:r>
                      <a:endParaRPr kumimoji="0" lang="fr-FR" sz="1600" b="0" i="0" u="none" strike="noStrike" cap="none" normalizeH="0" baseline="0" dirty="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communautaire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0"/>
                        </a:spcBef>
                        <a:spcAft>
                          <a:spcPct val="0"/>
                        </a:spcAft>
                        <a:buClrTx/>
                        <a:buSzTx/>
                        <a:buFontTx/>
                        <a:buNone/>
                        <a:tabLst/>
                      </a:pPr>
                      <a:r>
                        <a:rPr kumimoji="0" lang="fr-FR" sz="1600" b="0" i="1" u="none" strike="noStrike" cap="none" normalizeH="0" baseline="0" dirty="0">
                          <a:ln>
                            <a:noFill/>
                          </a:ln>
                          <a:solidFill>
                            <a:schemeClr val="tx1"/>
                          </a:solidFill>
                          <a:effectLst/>
                          <a:latin typeface="Verdana" pitchFamily="34" charset="0"/>
                        </a:rPr>
                        <a:t>empowerment</a:t>
                      </a:r>
                      <a:endParaRPr kumimoji="0" lang="fr-FR" sz="1600" b="0" i="0" u="none" strike="noStrike" cap="none" normalizeH="0" baseline="0" dirty="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organisationnel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1657">
                <a:tc>
                  <a:txBody>
                    <a:bodyPr/>
                    <a:lstStyle/>
                    <a:p>
                      <a:pPr marL="0" marR="0" lvl="0" indent="0" algn="ctr" defTabSz="914400" rtl="0" eaLnBrk="0" fontAlgn="base" latinLnBrk="0" hangingPunct="0">
                        <a:lnSpc>
                          <a:spcPct val="175000"/>
                        </a:lnSpc>
                        <a:spcBef>
                          <a:spcPct val="6000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participation</a:t>
                      </a:r>
                    </a:p>
                    <a:p>
                      <a:pPr marL="0" marR="0" lvl="0" indent="0" algn="ctr" defTabSz="914400" rtl="0" eaLnBrk="0" fontAlgn="base" latinLnBrk="0" hangingPunct="0">
                        <a:lnSpc>
                          <a:spcPct val="100000"/>
                        </a:lnSpc>
                        <a:spcBef>
                          <a:spcPct val="6000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compétences</a:t>
                      </a:r>
                    </a:p>
                    <a:p>
                      <a:pPr marL="0" marR="0" lvl="0" indent="0" algn="ctr" defTabSz="914400" rtl="0" eaLnBrk="0" fontAlgn="base" latinLnBrk="0" hangingPunct="0">
                        <a:lnSpc>
                          <a:spcPct val="100000"/>
                        </a:lnSpc>
                        <a:spcBef>
                          <a:spcPct val="6000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communications</a:t>
                      </a:r>
                    </a:p>
                    <a:p>
                      <a:pPr marL="0" marR="0" lvl="0" indent="0" algn="ctr" defTabSz="914400" rtl="0" eaLnBrk="0" fontAlgn="base" latinLnBrk="0" hangingPunct="0">
                        <a:lnSpc>
                          <a:spcPct val="100000"/>
                        </a:lnSpc>
                        <a:spcBef>
                          <a:spcPct val="6000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capital communautaire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75000"/>
                        </a:lnSpc>
                        <a:spcBef>
                          <a:spcPct val="6000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participation</a:t>
                      </a:r>
                    </a:p>
                    <a:p>
                      <a:pPr marL="0" marR="0" lvl="0" indent="0" algn="ctr" defTabSz="914400" rtl="0" eaLnBrk="0" fontAlgn="base" latinLnBrk="0" hangingPunct="0">
                        <a:lnSpc>
                          <a:spcPct val="100000"/>
                        </a:lnSpc>
                        <a:spcBef>
                          <a:spcPct val="6000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compétences</a:t>
                      </a:r>
                    </a:p>
                    <a:p>
                      <a:pPr marL="0" marR="0" lvl="0" indent="0" algn="ctr" defTabSz="914400" rtl="0" eaLnBrk="0" fontAlgn="base" latinLnBrk="0" hangingPunct="0">
                        <a:lnSpc>
                          <a:spcPct val="100000"/>
                        </a:lnSpc>
                        <a:spcBef>
                          <a:spcPct val="6000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reconnaissance</a:t>
                      </a:r>
                    </a:p>
                    <a:p>
                      <a:pPr marL="0" marR="0" lvl="0" indent="0" algn="ctr" defTabSz="914400" rtl="0" eaLnBrk="0" fontAlgn="base" latinLnBrk="0" hangingPunct="0">
                        <a:lnSpc>
                          <a:spcPct val="100000"/>
                        </a:lnSpc>
                        <a:spcBef>
                          <a:spcPct val="60000"/>
                        </a:spcBef>
                        <a:spcAft>
                          <a:spcPct val="0"/>
                        </a:spcAft>
                        <a:buClrTx/>
                        <a:buSzTx/>
                        <a:buFontTx/>
                        <a:buNone/>
                        <a:tabLst/>
                      </a:pPr>
                      <a:r>
                        <a:rPr kumimoji="0" lang="fr-FR" sz="1600" b="0" i="0" u="none" strike="noStrike" cap="none" normalizeH="0" baseline="0" dirty="0">
                          <a:ln>
                            <a:noFill/>
                          </a:ln>
                          <a:solidFill>
                            <a:schemeClr val="tx1"/>
                          </a:solidFill>
                          <a:effectLst/>
                          <a:latin typeface="Verdana" pitchFamily="34" charset="0"/>
                        </a:rPr>
                        <a:t>conscience critique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0" name="Group 64"/>
          <p:cNvGraphicFramePr>
            <a:graphicFrameLocks noGrp="1"/>
          </p:cNvGraphicFramePr>
          <p:nvPr/>
        </p:nvGraphicFramePr>
        <p:xfrm>
          <a:off x="2463478" y="2214637"/>
          <a:ext cx="3657600" cy="422275"/>
        </p:xfrm>
        <a:graphic>
          <a:graphicData uri="http://schemas.openxmlformats.org/drawingml/2006/table">
            <a:tbl>
              <a:tblPr/>
              <a:tblGrid>
                <a:gridCol w="3657600">
                  <a:extLst>
                    <a:ext uri="{9D8B030D-6E8A-4147-A177-3AD203B41FA5}">
                      <a16:colId xmlns:a16="http://schemas.microsoft.com/office/drawing/2014/main" val="20000"/>
                    </a:ext>
                  </a:extLst>
                </a:gridCol>
              </a:tblGrid>
              <a:tr h="422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Verdana" pitchFamily="34" charset="0"/>
                        </a:rPr>
                        <a:t>ORGANISATION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11" name="Group 45"/>
          <p:cNvGrpSpPr>
            <a:grpSpLocks/>
          </p:cNvGrpSpPr>
          <p:nvPr/>
        </p:nvGrpSpPr>
        <p:grpSpPr bwMode="auto">
          <a:xfrm>
            <a:off x="6121078" y="3698776"/>
            <a:ext cx="228600" cy="1524000"/>
            <a:chOff x="4128" y="2400"/>
            <a:chExt cx="144" cy="960"/>
          </a:xfrm>
        </p:grpSpPr>
        <p:sp>
          <p:nvSpPr>
            <p:cNvPr id="12" name="Line 46"/>
            <p:cNvSpPr>
              <a:spLocks noChangeShapeType="1"/>
            </p:cNvSpPr>
            <p:nvPr/>
          </p:nvSpPr>
          <p:spPr bwMode="auto">
            <a:xfrm>
              <a:off x="4176" y="2400"/>
              <a:ext cx="96" cy="0"/>
            </a:xfrm>
            <a:prstGeom prst="line">
              <a:avLst/>
            </a:prstGeom>
            <a:noFill/>
            <a:ln w="9525">
              <a:solidFill>
                <a:schemeClr val="tx1"/>
              </a:solidFill>
              <a:round/>
              <a:headEnd/>
              <a:tailEnd type="triangle" w="med" len="med"/>
            </a:ln>
          </p:spPr>
          <p:txBody>
            <a:bodyPr wrap="none" anchor="ctr"/>
            <a:lstStyle/>
            <a:p>
              <a:endParaRPr lang="fr-CA" dirty="0"/>
            </a:p>
          </p:txBody>
        </p:sp>
        <p:sp>
          <p:nvSpPr>
            <p:cNvPr id="13" name="Line 47"/>
            <p:cNvSpPr>
              <a:spLocks noChangeShapeType="1"/>
            </p:cNvSpPr>
            <p:nvPr/>
          </p:nvSpPr>
          <p:spPr bwMode="auto">
            <a:xfrm flipH="1">
              <a:off x="4128" y="2592"/>
              <a:ext cx="96" cy="0"/>
            </a:xfrm>
            <a:prstGeom prst="line">
              <a:avLst/>
            </a:prstGeom>
            <a:noFill/>
            <a:ln w="9525">
              <a:solidFill>
                <a:schemeClr val="tx1"/>
              </a:solidFill>
              <a:round/>
              <a:headEnd/>
              <a:tailEnd type="triangle" w="med" len="med"/>
            </a:ln>
          </p:spPr>
          <p:txBody>
            <a:bodyPr wrap="none" anchor="ctr"/>
            <a:lstStyle/>
            <a:p>
              <a:endParaRPr lang="fr-CA" dirty="0"/>
            </a:p>
          </p:txBody>
        </p:sp>
        <p:sp>
          <p:nvSpPr>
            <p:cNvPr id="14" name="Line 48"/>
            <p:cNvSpPr>
              <a:spLocks noChangeShapeType="1"/>
            </p:cNvSpPr>
            <p:nvPr/>
          </p:nvSpPr>
          <p:spPr bwMode="auto">
            <a:xfrm>
              <a:off x="4176" y="2784"/>
              <a:ext cx="96" cy="0"/>
            </a:xfrm>
            <a:prstGeom prst="line">
              <a:avLst/>
            </a:prstGeom>
            <a:noFill/>
            <a:ln w="9525">
              <a:solidFill>
                <a:schemeClr val="tx1"/>
              </a:solidFill>
              <a:round/>
              <a:headEnd/>
              <a:tailEnd type="triangle" w="med" len="med"/>
            </a:ln>
          </p:spPr>
          <p:txBody>
            <a:bodyPr wrap="none" anchor="ctr"/>
            <a:lstStyle/>
            <a:p>
              <a:endParaRPr lang="fr-CA" dirty="0"/>
            </a:p>
          </p:txBody>
        </p:sp>
        <p:sp>
          <p:nvSpPr>
            <p:cNvPr id="15" name="Line 49"/>
            <p:cNvSpPr>
              <a:spLocks noChangeShapeType="1"/>
            </p:cNvSpPr>
            <p:nvPr/>
          </p:nvSpPr>
          <p:spPr bwMode="auto">
            <a:xfrm flipH="1">
              <a:off x="4128" y="2976"/>
              <a:ext cx="96" cy="0"/>
            </a:xfrm>
            <a:prstGeom prst="line">
              <a:avLst/>
            </a:prstGeom>
            <a:noFill/>
            <a:ln w="9525">
              <a:solidFill>
                <a:schemeClr val="tx1"/>
              </a:solidFill>
              <a:round/>
              <a:headEnd/>
              <a:tailEnd type="triangle" w="med" len="med"/>
            </a:ln>
          </p:spPr>
          <p:txBody>
            <a:bodyPr wrap="none" anchor="ctr"/>
            <a:lstStyle/>
            <a:p>
              <a:endParaRPr lang="fr-CA" dirty="0"/>
            </a:p>
          </p:txBody>
        </p:sp>
        <p:sp>
          <p:nvSpPr>
            <p:cNvPr id="16" name="Line 50"/>
            <p:cNvSpPr>
              <a:spLocks noChangeShapeType="1"/>
            </p:cNvSpPr>
            <p:nvPr/>
          </p:nvSpPr>
          <p:spPr bwMode="auto">
            <a:xfrm>
              <a:off x="4176" y="3168"/>
              <a:ext cx="96" cy="0"/>
            </a:xfrm>
            <a:prstGeom prst="line">
              <a:avLst/>
            </a:prstGeom>
            <a:noFill/>
            <a:ln w="9525">
              <a:solidFill>
                <a:schemeClr val="tx1"/>
              </a:solidFill>
              <a:round/>
              <a:headEnd/>
              <a:tailEnd type="triangle" w="med" len="med"/>
            </a:ln>
          </p:spPr>
          <p:txBody>
            <a:bodyPr wrap="none" anchor="ctr"/>
            <a:lstStyle/>
            <a:p>
              <a:endParaRPr lang="fr-CA" dirty="0"/>
            </a:p>
          </p:txBody>
        </p:sp>
        <p:sp>
          <p:nvSpPr>
            <p:cNvPr id="17" name="Line 51"/>
            <p:cNvSpPr>
              <a:spLocks noChangeShapeType="1"/>
            </p:cNvSpPr>
            <p:nvPr/>
          </p:nvSpPr>
          <p:spPr bwMode="auto">
            <a:xfrm flipH="1">
              <a:off x="4128" y="3360"/>
              <a:ext cx="96" cy="0"/>
            </a:xfrm>
            <a:prstGeom prst="line">
              <a:avLst/>
            </a:prstGeom>
            <a:noFill/>
            <a:ln w="9525">
              <a:solidFill>
                <a:schemeClr val="tx1"/>
              </a:solidFill>
              <a:round/>
              <a:headEnd/>
              <a:tailEnd type="triangle" w="med" len="med"/>
            </a:ln>
          </p:spPr>
          <p:txBody>
            <a:bodyPr wrap="none" anchor="ctr"/>
            <a:lstStyle/>
            <a:p>
              <a:endParaRPr lang="fr-CA" dirty="0"/>
            </a:p>
          </p:txBody>
        </p:sp>
      </p:grpSp>
      <p:grpSp>
        <p:nvGrpSpPr>
          <p:cNvPr id="18" name="Group 52"/>
          <p:cNvGrpSpPr>
            <a:grpSpLocks/>
          </p:cNvGrpSpPr>
          <p:nvPr/>
        </p:nvGrpSpPr>
        <p:grpSpPr bwMode="auto">
          <a:xfrm>
            <a:off x="2234878" y="3698776"/>
            <a:ext cx="228600" cy="1524000"/>
            <a:chOff x="4128" y="2400"/>
            <a:chExt cx="144" cy="960"/>
          </a:xfrm>
        </p:grpSpPr>
        <p:sp>
          <p:nvSpPr>
            <p:cNvPr id="19" name="Line 53"/>
            <p:cNvSpPr>
              <a:spLocks noChangeShapeType="1"/>
            </p:cNvSpPr>
            <p:nvPr/>
          </p:nvSpPr>
          <p:spPr bwMode="auto">
            <a:xfrm>
              <a:off x="4176" y="2400"/>
              <a:ext cx="96" cy="0"/>
            </a:xfrm>
            <a:prstGeom prst="line">
              <a:avLst/>
            </a:prstGeom>
            <a:noFill/>
            <a:ln w="9525">
              <a:solidFill>
                <a:schemeClr val="tx1"/>
              </a:solidFill>
              <a:round/>
              <a:headEnd/>
              <a:tailEnd type="triangle" w="med" len="med"/>
            </a:ln>
          </p:spPr>
          <p:txBody>
            <a:bodyPr wrap="none" anchor="ctr"/>
            <a:lstStyle/>
            <a:p>
              <a:endParaRPr lang="fr-CA" dirty="0"/>
            </a:p>
          </p:txBody>
        </p:sp>
        <p:sp>
          <p:nvSpPr>
            <p:cNvPr id="20" name="Line 54"/>
            <p:cNvSpPr>
              <a:spLocks noChangeShapeType="1"/>
            </p:cNvSpPr>
            <p:nvPr/>
          </p:nvSpPr>
          <p:spPr bwMode="auto">
            <a:xfrm flipH="1">
              <a:off x="4128" y="2592"/>
              <a:ext cx="96" cy="0"/>
            </a:xfrm>
            <a:prstGeom prst="line">
              <a:avLst/>
            </a:prstGeom>
            <a:noFill/>
            <a:ln w="9525">
              <a:solidFill>
                <a:schemeClr val="tx1"/>
              </a:solidFill>
              <a:round/>
              <a:headEnd/>
              <a:tailEnd type="triangle" w="med" len="med"/>
            </a:ln>
          </p:spPr>
          <p:txBody>
            <a:bodyPr wrap="none" anchor="ctr"/>
            <a:lstStyle/>
            <a:p>
              <a:endParaRPr lang="fr-CA" dirty="0"/>
            </a:p>
          </p:txBody>
        </p:sp>
        <p:sp>
          <p:nvSpPr>
            <p:cNvPr id="21" name="Line 55"/>
            <p:cNvSpPr>
              <a:spLocks noChangeShapeType="1"/>
            </p:cNvSpPr>
            <p:nvPr/>
          </p:nvSpPr>
          <p:spPr bwMode="auto">
            <a:xfrm>
              <a:off x="4176" y="2784"/>
              <a:ext cx="96" cy="0"/>
            </a:xfrm>
            <a:prstGeom prst="line">
              <a:avLst/>
            </a:prstGeom>
            <a:noFill/>
            <a:ln w="9525">
              <a:solidFill>
                <a:schemeClr val="tx1"/>
              </a:solidFill>
              <a:round/>
              <a:headEnd/>
              <a:tailEnd type="triangle" w="med" len="med"/>
            </a:ln>
          </p:spPr>
          <p:txBody>
            <a:bodyPr wrap="none" anchor="ctr"/>
            <a:lstStyle/>
            <a:p>
              <a:endParaRPr lang="fr-CA" dirty="0"/>
            </a:p>
          </p:txBody>
        </p:sp>
        <p:sp>
          <p:nvSpPr>
            <p:cNvPr id="22" name="Line 56"/>
            <p:cNvSpPr>
              <a:spLocks noChangeShapeType="1"/>
            </p:cNvSpPr>
            <p:nvPr/>
          </p:nvSpPr>
          <p:spPr bwMode="auto">
            <a:xfrm flipH="1">
              <a:off x="4128" y="2976"/>
              <a:ext cx="96" cy="0"/>
            </a:xfrm>
            <a:prstGeom prst="line">
              <a:avLst/>
            </a:prstGeom>
            <a:noFill/>
            <a:ln w="9525">
              <a:solidFill>
                <a:schemeClr val="tx1"/>
              </a:solidFill>
              <a:round/>
              <a:headEnd/>
              <a:tailEnd type="triangle" w="med" len="med"/>
            </a:ln>
          </p:spPr>
          <p:txBody>
            <a:bodyPr wrap="none" anchor="ctr"/>
            <a:lstStyle/>
            <a:p>
              <a:endParaRPr lang="fr-CA" dirty="0"/>
            </a:p>
          </p:txBody>
        </p:sp>
        <p:sp>
          <p:nvSpPr>
            <p:cNvPr id="23" name="Line 57"/>
            <p:cNvSpPr>
              <a:spLocks noChangeShapeType="1"/>
            </p:cNvSpPr>
            <p:nvPr/>
          </p:nvSpPr>
          <p:spPr bwMode="auto">
            <a:xfrm>
              <a:off x="4176" y="3168"/>
              <a:ext cx="96" cy="0"/>
            </a:xfrm>
            <a:prstGeom prst="line">
              <a:avLst/>
            </a:prstGeom>
            <a:noFill/>
            <a:ln w="9525">
              <a:solidFill>
                <a:schemeClr val="tx1"/>
              </a:solidFill>
              <a:round/>
              <a:headEnd/>
              <a:tailEnd type="triangle" w="med" len="med"/>
            </a:ln>
          </p:spPr>
          <p:txBody>
            <a:bodyPr wrap="none" anchor="ctr"/>
            <a:lstStyle/>
            <a:p>
              <a:endParaRPr lang="fr-CA" dirty="0"/>
            </a:p>
          </p:txBody>
        </p:sp>
        <p:sp>
          <p:nvSpPr>
            <p:cNvPr id="24" name="Line 58"/>
            <p:cNvSpPr>
              <a:spLocks noChangeShapeType="1"/>
            </p:cNvSpPr>
            <p:nvPr/>
          </p:nvSpPr>
          <p:spPr bwMode="auto">
            <a:xfrm flipH="1">
              <a:off x="4128" y="3360"/>
              <a:ext cx="96" cy="0"/>
            </a:xfrm>
            <a:prstGeom prst="line">
              <a:avLst/>
            </a:prstGeom>
            <a:noFill/>
            <a:ln w="9525">
              <a:solidFill>
                <a:schemeClr val="tx1"/>
              </a:solidFill>
              <a:round/>
              <a:headEnd/>
              <a:tailEnd type="triangle" w="med" len="med"/>
            </a:ln>
          </p:spPr>
          <p:txBody>
            <a:bodyPr wrap="none" anchor="ctr"/>
            <a:lstStyle/>
            <a:p>
              <a:endParaRPr lang="fr-CA" dirty="0"/>
            </a:p>
          </p:txBody>
        </p:sp>
      </p:grpSp>
      <p:sp>
        <p:nvSpPr>
          <p:cNvPr id="25" name="AutoShape 59"/>
          <p:cNvSpPr>
            <a:spLocks noChangeAspect="1" noChangeArrowheads="1"/>
          </p:cNvSpPr>
          <p:nvPr/>
        </p:nvSpPr>
        <p:spPr bwMode="auto">
          <a:xfrm>
            <a:off x="1091878" y="1412776"/>
            <a:ext cx="2798763" cy="715963"/>
          </a:xfrm>
          <a:prstGeom prst="curvedDownArrow">
            <a:avLst>
              <a:gd name="adj1" fmla="val 78182"/>
              <a:gd name="adj2" fmla="val 156364"/>
              <a:gd name="adj3" fmla="val 33333"/>
            </a:avLst>
          </a:prstGeom>
          <a:solidFill>
            <a:srgbClr val="FFFFFF"/>
          </a:solidFill>
          <a:ln w="9525">
            <a:solidFill>
              <a:srgbClr val="000000"/>
            </a:solidFill>
            <a:miter lim="800000"/>
            <a:headEnd/>
            <a:tailEnd/>
          </a:ln>
        </p:spPr>
        <p:txBody>
          <a:bodyPr/>
          <a:lstStyle/>
          <a:p>
            <a:endParaRPr lang="fr-CA" dirty="0"/>
          </a:p>
        </p:txBody>
      </p:sp>
      <p:sp>
        <p:nvSpPr>
          <p:cNvPr id="26" name="AutoShape 60"/>
          <p:cNvSpPr>
            <a:spLocks noChangeAspect="1" noChangeArrowheads="1"/>
          </p:cNvSpPr>
          <p:nvPr/>
        </p:nvSpPr>
        <p:spPr bwMode="auto">
          <a:xfrm>
            <a:off x="4998716" y="1412776"/>
            <a:ext cx="2798762" cy="715963"/>
          </a:xfrm>
          <a:prstGeom prst="curvedDownArrow">
            <a:avLst>
              <a:gd name="adj1" fmla="val 78182"/>
              <a:gd name="adj2" fmla="val 156363"/>
              <a:gd name="adj3" fmla="val 33333"/>
            </a:avLst>
          </a:prstGeom>
          <a:solidFill>
            <a:srgbClr val="FFFFFF"/>
          </a:solidFill>
          <a:ln w="9525">
            <a:solidFill>
              <a:srgbClr val="000000"/>
            </a:solidFill>
            <a:miter lim="800000"/>
            <a:headEnd/>
            <a:tailEnd/>
          </a:ln>
        </p:spPr>
        <p:txBody>
          <a:bodyPr/>
          <a:lstStyle/>
          <a:p>
            <a:endParaRPr lang="fr-CA" dirty="0"/>
          </a:p>
        </p:txBody>
      </p:sp>
      <p:sp>
        <p:nvSpPr>
          <p:cNvPr id="27" name="AutoShape 61"/>
          <p:cNvSpPr>
            <a:spLocks noChangeAspect="1" noChangeArrowheads="1"/>
          </p:cNvSpPr>
          <p:nvPr/>
        </p:nvSpPr>
        <p:spPr bwMode="auto">
          <a:xfrm rot="10800000">
            <a:off x="1015678" y="5603776"/>
            <a:ext cx="2798763" cy="715963"/>
          </a:xfrm>
          <a:prstGeom prst="curvedDownArrow">
            <a:avLst>
              <a:gd name="adj1" fmla="val 78182"/>
              <a:gd name="adj2" fmla="val 156364"/>
              <a:gd name="adj3" fmla="val 33333"/>
            </a:avLst>
          </a:prstGeom>
          <a:solidFill>
            <a:srgbClr val="FFFFFF"/>
          </a:solidFill>
          <a:ln w="9525">
            <a:solidFill>
              <a:srgbClr val="000000"/>
            </a:solidFill>
            <a:miter lim="800000"/>
            <a:headEnd/>
            <a:tailEnd/>
          </a:ln>
        </p:spPr>
        <p:txBody>
          <a:bodyPr/>
          <a:lstStyle/>
          <a:p>
            <a:endParaRPr lang="fr-CA" dirty="0"/>
          </a:p>
        </p:txBody>
      </p:sp>
      <p:sp>
        <p:nvSpPr>
          <p:cNvPr id="28" name="AutoShape 62"/>
          <p:cNvSpPr>
            <a:spLocks noChangeAspect="1" noChangeArrowheads="1"/>
          </p:cNvSpPr>
          <p:nvPr/>
        </p:nvSpPr>
        <p:spPr bwMode="auto">
          <a:xfrm rot="10800000">
            <a:off x="4846316" y="5603776"/>
            <a:ext cx="2798762" cy="715963"/>
          </a:xfrm>
          <a:prstGeom prst="curvedDownArrow">
            <a:avLst>
              <a:gd name="adj1" fmla="val 78182"/>
              <a:gd name="adj2" fmla="val 156363"/>
              <a:gd name="adj3" fmla="val 33333"/>
            </a:avLst>
          </a:prstGeom>
          <a:solidFill>
            <a:srgbClr val="FFFFFF"/>
          </a:solidFill>
          <a:ln w="9525">
            <a:solidFill>
              <a:srgbClr val="000000"/>
            </a:solidFill>
            <a:miter lim="800000"/>
            <a:headEnd/>
            <a:tailEnd/>
          </a:ln>
        </p:spPr>
        <p:txBody>
          <a:bodyPr/>
          <a:lstStyle/>
          <a:p>
            <a:endParaRPr lang="fr-CA" dirty="0"/>
          </a:p>
        </p:txBody>
      </p:sp>
      <p:sp>
        <p:nvSpPr>
          <p:cNvPr id="29" name="Oval 63"/>
          <p:cNvSpPr>
            <a:spLocks noChangeArrowheads="1"/>
          </p:cNvSpPr>
          <p:nvPr/>
        </p:nvSpPr>
        <p:spPr bwMode="auto">
          <a:xfrm>
            <a:off x="323528" y="1662014"/>
            <a:ext cx="4343400" cy="4419600"/>
          </a:xfrm>
          <a:prstGeom prst="ellipse">
            <a:avLst/>
          </a:prstGeom>
          <a:noFill/>
          <a:ln w="63500">
            <a:solidFill>
              <a:srgbClr val="FF0000"/>
            </a:solidFill>
            <a:round/>
            <a:headEnd/>
            <a:tailEnd/>
          </a:ln>
        </p:spPr>
        <p:txBody>
          <a:bodyPr wrap="none" anchor="ctr"/>
          <a:lstStyle/>
          <a:p>
            <a:endParaRPr lang="fr-CA" dirty="0"/>
          </a:p>
        </p:txBody>
      </p:sp>
      <p:sp>
        <p:nvSpPr>
          <p:cNvPr id="30" name="Oval 65"/>
          <p:cNvSpPr>
            <a:spLocks noChangeArrowheads="1"/>
          </p:cNvSpPr>
          <p:nvPr/>
        </p:nvSpPr>
        <p:spPr bwMode="auto">
          <a:xfrm>
            <a:off x="4216078" y="1641376"/>
            <a:ext cx="4495800" cy="4419600"/>
          </a:xfrm>
          <a:prstGeom prst="ellipse">
            <a:avLst/>
          </a:prstGeom>
          <a:noFill/>
          <a:ln w="63500">
            <a:solidFill>
              <a:srgbClr val="FF0000"/>
            </a:solidFill>
            <a:round/>
            <a:headEnd/>
            <a:tailEnd/>
          </a:ln>
        </p:spPr>
        <p:txBody>
          <a:bodyPr wrap="none" anchor="ctr"/>
          <a:lstStyle/>
          <a:p>
            <a:endParaRPr lang="fr-CA" dirty="0"/>
          </a:p>
        </p:txBody>
      </p:sp>
      <p:sp>
        <p:nvSpPr>
          <p:cNvPr id="31" name="Espace réservé du numéro de diapositive 30"/>
          <p:cNvSpPr>
            <a:spLocks noGrp="1"/>
          </p:cNvSpPr>
          <p:nvPr>
            <p:ph type="sldNum" sz="quarter" idx="12"/>
          </p:nvPr>
        </p:nvSpPr>
        <p:spPr/>
        <p:txBody>
          <a:bodyPr/>
          <a:lstStyle/>
          <a:p>
            <a:fld id="{16415055-94EF-4DDD-8DB2-06DD37CFD80E}" type="slidenum">
              <a:rPr lang="fr-CA" smtClean="0"/>
              <a:pPr/>
              <a:t>60</a:t>
            </a:fld>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Effect transition="in" filter="fade">
                                      <p:cBhvr>
                                        <p:cTn id="9" dur="10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29"/>
                                        </p:tgtEl>
                                        <p:attrNameLst>
                                          <p:attrName>style.visibility</p:attrName>
                                        </p:attrNameLst>
                                      </p:cBhvr>
                                      <p:to>
                                        <p:strVal val="hidden"/>
                                      </p:to>
                                    </p:set>
                                  </p:childTnLst>
                                </p:cTn>
                              </p:par>
                              <p:par>
                                <p:cTn id="14" presetID="53"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1000" fill="hold"/>
                                        <p:tgtEl>
                                          <p:spTgt spid="30"/>
                                        </p:tgtEl>
                                        <p:attrNameLst>
                                          <p:attrName>ppt_w</p:attrName>
                                        </p:attrNameLst>
                                      </p:cBhvr>
                                      <p:tavLst>
                                        <p:tav tm="0">
                                          <p:val>
                                            <p:fltVal val="0"/>
                                          </p:val>
                                        </p:tav>
                                        <p:tav tm="100000">
                                          <p:val>
                                            <p:strVal val="#ppt_w"/>
                                          </p:val>
                                        </p:tav>
                                      </p:tavLst>
                                    </p:anim>
                                    <p:anim calcmode="lin" valueType="num">
                                      <p:cBhvr>
                                        <p:cTn id="17" dur="1000" fill="hold"/>
                                        <p:tgtEl>
                                          <p:spTgt spid="30"/>
                                        </p:tgtEl>
                                        <p:attrNameLst>
                                          <p:attrName>ppt_h</p:attrName>
                                        </p:attrNameLst>
                                      </p:cBhvr>
                                      <p:tavLst>
                                        <p:tav tm="0">
                                          <p:val>
                                            <p:fltVal val="0"/>
                                          </p:val>
                                        </p:tav>
                                        <p:tav tm="100000">
                                          <p:val>
                                            <p:strVal val="#ppt_h"/>
                                          </p:val>
                                        </p:tav>
                                      </p:tavLst>
                                    </p:anim>
                                    <p:animEffect transition="in" filter="fade">
                                      <p:cBhvr>
                                        <p:cTn id="1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415055-94EF-4DDD-8DB2-06DD37CFD80E}" type="slidenum">
              <a:rPr lang="fr-CA" smtClean="0"/>
              <a:pPr/>
              <a:t>61</a:t>
            </a:fld>
            <a:endParaRPr lang="fr-CA" dirty="0"/>
          </a:p>
        </p:txBody>
      </p:sp>
      <p:sp>
        <p:nvSpPr>
          <p:cNvPr id="3" name="Espace réservé du pied de page 2"/>
          <p:cNvSpPr>
            <a:spLocks noGrp="1"/>
          </p:cNvSpPr>
          <p:nvPr>
            <p:ph type="ftr" sz="quarter" idx="11"/>
          </p:nvPr>
        </p:nvSpPr>
        <p:spPr/>
        <p:txBody>
          <a:bodyPr/>
          <a:lstStyle/>
          <a:p>
            <a:r>
              <a:rPr lang="fr-CA"/>
              <a:t>© Coopérative La Clé, Victoriaville - 2013</a:t>
            </a:r>
            <a:endParaRPr lang="fr-CA" dirty="0"/>
          </a:p>
        </p:txBody>
      </p:sp>
      <p:pic>
        <p:nvPicPr>
          <p:cNvPr id="257027" name="Picture 3" descr="C:\Users\Sonia\AppData\Local\Microsoft\Windows\Temporary Internet Files\Content.IE5\26E89AOG\MC90043393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6710" y="3068960"/>
            <a:ext cx="2808312" cy="2808312"/>
          </a:xfrm>
          <a:prstGeom prst="rect">
            <a:avLst/>
          </a:prstGeom>
          <a:noFill/>
          <a:extLst>
            <a:ext uri="{909E8E84-426E-40DD-AFC4-6F175D3DCCD1}">
              <a14:hiddenFill xmlns:a14="http://schemas.microsoft.com/office/drawing/2010/main">
                <a:solidFill>
                  <a:srgbClr val="FFFFFF"/>
                </a:solidFill>
              </a14:hiddenFill>
            </a:ext>
          </a:extLst>
        </p:spPr>
      </p:pic>
      <p:pic>
        <p:nvPicPr>
          <p:cNvPr id="257028" name="Picture 4" descr="C:\Users\Sonia\AppData\Local\Microsoft\Windows\Temporary Internet Files\Content.IE5\UCD9XZPK\MP9003988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782960"/>
            <a:ext cx="3704456" cy="264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6506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844824"/>
            <a:ext cx="7560000" cy="2952328"/>
          </a:xfrm>
        </p:spPr>
        <p:txBody>
          <a:bodyPr>
            <a:normAutofit fontScale="90000"/>
          </a:bodyPr>
          <a:lstStyle/>
          <a:p>
            <a:pPr algn="ctr"/>
            <a:r>
              <a:rPr lang="fr-CA" dirty="0">
                <a:solidFill>
                  <a:srgbClr val="FF0000"/>
                </a:solidFill>
              </a:rPr>
              <a:t>BLOC 5</a:t>
            </a:r>
            <a:br>
              <a:rPr lang="fr-CA" dirty="0"/>
            </a:br>
            <a:r>
              <a:rPr lang="fr-CA" dirty="0"/>
              <a:t>EXEMPLE DE mise en route d’une intervention d’intégration au travail axée sur l’</a:t>
            </a:r>
            <a:r>
              <a:rPr lang="fr-CA" i="1" dirty="0"/>
              <a:t>empowerment</a:t>
            </a:r>
          </a:p>
        </p:txBody>
      </p:sp>
      <p:sp>
        <p:nvSpPr>
          <p:cNvPr id="4" name="Espace réservé du numéro de diapositive 3"/>
          <p:cNvSpPr>
            <a:spLocks noGrp="1"/>
          </p:cNvSpPr>
          <p:nvPr>
            <p:ph type="sldNum" sz="quarter" idx="12"/>
          </p:nvPr>
        </p:nvSpPr>
        <p:spPr/>
        <p:txBody>
          <a:bodyPr/>
          <a:lstStyle/>
          <a:p>
            <a:fld id="{16415055-94EF-4DDD-8DB2-06DD37CFD80E}" type="slidenum">
              <a:rPr lang="fr-CA" smtClean="0"/>
              <a:pPr/>
              <a:t>62</a:t>
            </a:fld>
            <a:endParaRPr lang="fr-CA" dirty="0"/>
          </a:p>
        </p:txBody>
      </p:sp>
      <p:sp>
        <p:nvSpPr>
          <p:cNvPr id="5" name="Espace réservé du pied de page 4"/>
          <p:cNvSpPr>
            <a:spLocks noGrp="1"/>
          </p:cNvSpPr>
          <p:nvPr>
            <p:ph type="ftr" sz="quarter" idx="11"/>
          </p:nvPr>
        </p:nvSpPr>
        <p:spPr/>
        <p:txBody>
          <a:bodyPr/>
          <a:lstStyle/>
          <a:p>
            <a:r>
              <a:rPr lang="fr-CA" dirty="0"/>
              <a:t>© Coopérative La Clé, Victoriaville - 2013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CA" dirty="0"/>
              <a:t>© Coopérative La Clé, Victoriaville - 2013</a:t>
            </a:r>
          </a:p>
        </p:txBody>
      </p:sp>
      <p:graphicFrame>
        <p:nvGraphicFramePr>
          <p:cNvPr id="4" name="Diagramme 3"/>
          <p:cNvGraphicFramePr/>
          <p:nvPr/>
        </p:nvGraphicFramePr>
        <p:xfrm>
          <a:off x="179512" y="3378696"/>
          <a:ext cx="8820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7"/>
          <p:cNvSpPr txBox="1">
            <a:spLocks noChangeArrowheads="1"/>
          </p:cNvSpPr>
          <p:nvPr/>
        </p:nvSpPr>
        <p:spPr>
          <a:xfrm>
            <a:off x="432000" y="260648"/>
            <a:ext cx="8280000" cy="1143000"/>
          </a:xfrm>
          <a:prstGeom prst="rect">
            <a:avLst/>
          </a:prstGeom>
          <a:noFill/>
        </p:spPr>
        <p:txBody>
          <a:bodyPr>
            <a:normAutofit fontScale="92500" lnSpcReduction="10000"/>
          </a:bodyPr>
          <a:lstStyle/>
          <a:p>
            <a:pPr lvl="0" algn="ctr">
              <a:spcBef>
                <a:spcPct val="0"/>
              </a:spcBef>
              <a:defRPr/>
            </a:pPr>
            <a:r>
              <a:rPr kumimoji="0" lang="fr-CA" sz="4000" b="1" i="0" u="none" strike="noStrike" kern="1200" cap="all" spc="0" normalizeH="0" baseline="0" noProof="0" dirty="0">
                <a:ln>
                  <a:noFill/>
                </a:ln>
                <a:solidFill>
                  <a:schemeClr val="tx1"/>
                </a:solidFill>
                <a:effectLst/>
                <a:uLnTx/>
                <a:uFillTx/>
                <a:latin typeface="Calibri" pitchFamily="34" charset="0"/>
                <a:ea typeface="+mj-ea"/>
                <a:cs typeface="+mj-cs"/>
              </a:rPr>
              <a:t>Intervention De </a:t>
            </a:r>
            <a:r>
              <a:rPr lang="fr-CA" sz="4000" b="1" dirty="0"/>
              <a:t>RÉINSERTION </a:t>
            </a:r>
            <a:br>
              <a:rPr lang="fr-CA" sz="4000" b="1" dirty="0"/>
            </a:br>
            <a:r>
              <a:rPr lang="fr-CA" sz="4000" b="1" dirty="0"/>
              <a:t>SOCIALE ET PROFESSIONNELLE</a:t>
            </a:r>
            <a:endParaRPr kumimoji="0" lang="fr-FR" sz="4000" b="1" i="0" u="none" strike="noStrike" kern="1200" cap="all" spc="0" normalizeH="0" baseline="0" noProof="0" dirty="0">
              <a:ln>
                <a:noFill/>
              </a:ln>
              <a:solidFill>
                <a:schemeClr val="tx1"/>
              </a:solidFill>
              <a:effectLst/>
              <a:uLnTx/>
              <a:uFillTx/>
              <a:latin typeface="Calibri" pitchFamily="34" charset="0"/>
              <a:ea typeface="+mj-ea"/>
              <a:cs typeface="+mj-cs"/>
            </a:endParaRPr>
          </a:p>
        </p:txBody>
      </p:sp>
      <p:sp>
        <p:nvSpPr>
          <p:cNvPr id="7" name="Rectangle 3"/>
          <p:cNvSpPr txBox="1">
            <a:spLocks noChangeArrowheads="1"/>
          </p:cNvSpPr>
          <p:nvPr/>
        </p:nvSpPr>
        <p:spPr>
          <a:xfrm>
            <a:off x="467544" y="4653352"/>
            <a:ext cx="8172000" cy="1944000"/>
          </a:xfrm>
          <a:prstGeom prst="rect">
            <a:avLst/>
          </a:prstGeom>
          <a:noFill/>
        </p:spPr>
        <p:txBody>
          <a:bodyPr>
            <a:normAutofit/>
          </a:bodyPr>
          <a:lstStyle/>
          <a:p>
            <a:pPr marL="342900" indent="-342900" algn="ctr">
              <a:lnSpc>
                <a:spcPct val="112000"/>
              </a:lnSpc>
              <a:spcBef>
                <a:spcPts val="1200"/>
              </a:spcBef>
              <a:defRPr/>
            </a:pPr>
            <a:r>
              <a:rPr lang="fr-CA" sz="2400" b="1" dirty="0">
                <a:latin typeface="+mj-lt"/>
              </a:rPr>
              <a:t>Logiques mises à contribution</a:t>
            </a:r>
            <a:r>
              <a:rPr kumimoji="0" lang="fr-CA" sz="2400" b="1" i="0" u="none" strike="noStrike" kern="1200" cap="none" spc="0" normalizeH="0" baseline="0" noProof="0" dirty="0">
                <a:ln>
                  <a:noFill/>
                </a:ln>
                <a:solidFill>
                  <a:schemeClr val="tx1"/>
                </a:solidFill>
                <a:effectLst/>
                <a:uLnTx/>
                <a:uFillTx/>
                <a:latin typeface="+mj-lt"/>
                <a:ea typeface="+mn-ea"/>
                <a:cs typeface="+mn-cs"/>
              </a:rPr>
              <a:t> :</a:t>
            </a:r>
          </a:p>
          <a:p>
            <a:pPr marL="342900" indent="-342900" algn="ctr">
              <a:lnSpc>
                <a:spcPct val="112000"/>
              </a:lnSpc>
              <a:spcBef>
                <a:spcPts val="300"/>
              </a:spcBef>
              <a:defRPr/>
            </a:pPr>
            <a:r>
              <a:rPr lang="fr-CA" sz="2400" dirty="0"/>
              <a:t>accompagnement — engagement dans la création de liens connaissance et changement de soi — </a:t>
            </a:r>
            <a:r>
              <a:rPr lang="fr-CA" sz="2400" i="1" dirty="0"/>
              <a:t>empowerment</a:t>
            </a:r>
            <a:br>
              <a:rPr lang="fr-CA" sz="2400" dirty="0"/>
            </a:br>
            <a:r>
              <a:rPr lang="fr-CA" sz="2400" dirty="0"/>
              <a:t> féminisme — travail en partenariat — continuum de services</a:t>
            </a:r>
            <a:endParaRPr lang="fr-FR" sz="2400" dirty="0">
              <a:latin typeface="Calibri" pitchFamily="34" charset="0"/>
            </a:endParaRPr>
          </a:p>
          <a:p>
            <a:pPr marL="342900" marR="0" lvl="0" indent="-342900" algn="ctr" defTabSz="914400" rtl="0" eaLnBrk="1" fontAlgn="auto" latinLnBrk="0" hangingPunct="1">
              <a:lnSpc>
                <a:spcPct val="112000"/>
              </a:lnSpc>
              <a:spcBef>
                <a:spcPts val="1200"/>
              </a:spcBef>
              <a:spcAft>
                <a:spcPts val="0"/>
              </a:spcAft>
              <a:buClrTx/>
              <a:buSzTx/>
              <a:buFont typeface="Arial" pitchFamily="34" charset="0"/>
              <a:buNone/>
              <a:tabLst/>
              <a:defRPr/>
            </a:pPr>
            <a:endParaRPr kumimoji="0" lang="fr-CA" sz="2400" b="1" i="0" u="none" strike="noStrike" kern="1200" cap="none" spc="0" normalizeH="0" baseline="0" noProof="0" dirty="0">
              <a:ln>
                <a:noFill/>
              </a:ln>
              <a:solidFill>
                <a:schemeClr val="tx1"/>
              </a:solidFill>
              <a:effectLst/>
              <a:uLnTx/>
              <a:uFillTx/>
              <a:latin typeface="+mj-lt"/>
              <a:ea typeface="+mn-ea"/>
              <a:cs typeface="+mn-cs"/>
            </a:endParaRPr>
          </a:p>
        </p:txBody>
      </p:sp>
      <p:sp>
        <p:nvSpPr>
          <p:cNvPr id="8" name="Espace réservé du numéro de diapositive 7"/>
          <p:cNvSpPr>
            <a:spLocks noGrp="1"/>
          </p:cNvSpPr>
          <p:nvPr>
            <p:ph type="sldNum" sz="quarter" idx="12"/>
          </p:nvPr>
        </p:nvSpPr>
        <p:spPr/>
        <p:txBody>
          <a:bodyPr/>
          <a:lstStyle/>
          <a:p>
            <a:fld id="{16415055-94EF-4DDD-8DB2-06DD37CFD80E}" type="slidenum">
              <a:rPr lang="fr-CA" smtClean="0"/>
              <a:pPr/>
              <a:t>63</a:t>
            </a:fld>
            <a:endParaRPr lang="fr-CA" dirty="0"/>
          </a:p>
        </p:txBody>
      </p:sp>
      <p:sp>
        <p:nvSpPr>
          <p:cNvPr id="9" name="Rectangle 3"/>
          <p:cNvSpPr txBox="1">
            <a:spLocks noChangeArrowheads="1"/>
          </p:cNvSpPr>
          <p:nvPr/>
        </p:nvSpPr>
        <p:spPr>
          <a:xfrm>
            <a:off x="287560" y="2276968"/>
            <a:ext cx="8640000" cy="864000"/>
          </a:xfrm>
          <a:prstGeom prst="rect">
            <a:avLst/>
          </a:prstGeom>
          <a:noFill/>
        </p:spPr>
        <p:txBody>
          <a:bodyPr>
            <a:noAutofit/>
          </a:bodyPr>
          <a:lstStyle/>
          <a:p>
            <a:pPr marL="342900" marR="0" lvl="0" indent="-342900" algn="ctr" defTabSz="914400" rtl="0" eaLnBrk="1" fontAlgn="auto" latinLnBrk="0" hangingPunct="1">
              <a:spcBef>
                <a:spcPts val="1200"/>
              </a:spcBef>
              <a:spcAft>
                <a:spcPts val="0"/>
              </a:spcAft>
              <a:buClrTx/>
              <a:buSzTx/>
              <a:buFont typeface="Arial" pitchFamily="34" charset="0"/>
              <a:buNone/>
              <a:tabLst/>
              <a:defRPr/>
            </a:pPr>
            <a:r>
              <a:rPr kumimoji="0" lang="fr-CA" sz="2400" b="0" i="0" u="none" strike="noStrike" kern="1200" cap="none" spc="0" normalizeH="0" baseline="0" noProof="0" dirty="0">
                <a:ln>
                  <a:noFill/>
                </a:ln>
                <a:solidFill>
                  <a:schemeClr val="tx1"/>
                </a:solidFill>
                <a:effectLst/>
                <a:uLnTx/>
                <a:uFillTx/>
                <a:latin typeface="Calibri" pitchFamily="34" charset="0"/>
                <a:ea typeface="+mn-ea"/>
                <a:cs typeface="+mn-cs"/>
              </a:rPr>
              <a:t>Processus : </a:t>
            </a:r>
            <a:r>
              <a:rPr lang="fr-CA" sz="2400" dirty="0"/>
              <a:t>mise en mouvement, intégration sociale, amélioration de l’employabilité, bilan des compétences, plan d’action</a:t>
            </a: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0" name="Rectangle 3"/>
          <p:cNvSpPr txBox="1">
            <a:spLocks noChangeArrowheads="1"/>
          </p:cNvSpPr>
          <p:nvPr/>
        </p:nvSpPr>
        <p:spPr>
          <a:xfrm>
            <a:off x="287560" y="1412776"/>
            <a:ext cx="8640000" cy="864000"/>
          </a:xfrm>
          <a:prstGeom prst="rect">
            <a:avLst/>
          </a:prstGeom>
          <a:noFill/>
        </p:spPr>
        <p:txBody>
          <a:bodyPr>
            <a:noAutofit/>
          </a:bodyPr>
          <a:lstStyle/>
          <a:p>
            <a:pPr marL="342900" marR="0" lvl="0" indent="-342900" algn="ctr" defTabSz="914400" rtl="0" eaLnBrk="1" fontAlgn="auto" latinLnBrk="0" hangingPunct="1">
              <a:spcBef>
                <a:spcPts val="1200"/>
              </a:spcBef>
              <a:spcAft>
                <a:spcPts val="0"/>
              </a:spcAft>
              <a:buClrTx/>
              <a:buSzTx/>
              <a:buFont typeface="Arial" pitchFamily="34" charset="0"/>
              <a:buNone/>
              <a:tabLst/>
              <a:defRPr/>
            </a:pPr>
            <a:r>
              <a:rPr kumimoji="0" lang="fr-FR" sz="2400" b="0" i="0" u="none" strike="noStrike" kern="1200" cap="none" spc="0" normalizeH="0" baseline="0" noProof="0" dirty="0">
                <a:ln>
                  <a:noFill/>
                </a:ln>
                <a:solidFill>
                  <a:schemeClr val="tx1"/>
                </a:solidFill>
                <a:effectLst/>
                <a:uLnTx/>
                <a:uFillTx/>
                <a:latin typeface="Calibri" pitchFamily="34" charset="0"/>
                <a:ea typeface="+mn-ea"/>
                <a:cs typeface="+mn-cs"/>
              </a:rPr>
              <a:t>20 personnes, 25 ans+, éloignées du marché du travail,</a:t>
            </a:r>
            <a:br>
              <a:rPr kumimoji="0" lang="fr-FR" sz="2400" b="0" i="0" u="none" strike="noStrike" kern="1200" cap="none" spc="0" normalizeH="0" baseline="0" noProof="0" dirty="0">
                <a:ln>
                  <a:noFill/>
                </a:ln>
                <a:solidFill>
                  <a:schemeClr val="tx1"/>
                </a:solidFill>
                <a:effectLst/>
                <a:uLnTx/>
                <a:uFillTx/>
                <a:latin typeface="Calibri" pitchFamily="34" charset="0"/>
                <a:ea typeface="+mn-ea"/>
                <a:cs typeface="+mn-cs"/>
              </a:rPr>
            </a:br>
            <a:r>
              <a:rPr kumimoji="0" lang="fr-FR" sz="2400" b="0" i="0" u="none" strike="noStrike" kern="1200" cap="none" spc="0" normalizeH="0" baseline="0" noProof="0" dirty="0">
                <a:ln>
                  <a:noFill/>
                </a:ln>
                <a:solidFill>
                  <a:schemeClr val="tx1"/>
                </a:solidFill>
                <a:effectLst/>
                <a:uLnTx/>
                <a:uFillTx/>
                <a:latin typeface="Calibri" pitchFamily="34" charset="0"/>
                <a:ea typeface="+mn-ea"/>
                <a:cs typeface="+mn-cs"/>
              </a:rPr>
              <a:t>vivant l’exclusion socioprofessionnelle</a:t>
            </a:r>
          </a:p>
        </p:txBody>
      </p:sp>
      <p:sp>
        <p:nvSpPr>
          <p:cNvPr id="11" name="Oval 5"/>
          <p:cNvSpPr>
            <a:spLocks noChangeArrowheads="1"/>
          </p:cNvSpPr>
          <p:nvPr/>
        </p:nvSpPr>
        <p:spPr bwMode="auto">
          <a:xfrm>
            <a:off x="5904408" y="5481368"/>
            <a:ext cx="2340000" cy="630000"/>
          </a:xfrm>
          <a:prstGeom prst="ellipse">
            <a:avLst/>
          </a:prstGeom>
          <a:noFill/>
          <a:ln w="63500">
            <a:solidFill>
              <a:srgbClr val="FF0000"/>
            </a:solidFill>
            <a:round/>
            <a:headEnd/>
            <a:tailEnd/>
          </a:ln>
        </p:spPr>
        <p:txBody>
          <a:bodyPr wrap="none" anchor="ctr"/>
          <a:lstStyle/>
          <a:p>
            <a:endParaRPr lang="fr-CA" dirty="0"/>
          </a:p>
        </p:txBody>
      </p:sp>
      <p:sp>
        <p:nvSpPr>
          <p:cNvPr id="12" name="Oval 5"/>
          <p:cNvSpPr>
            <a:spLocks noChangeArrowheads="1"/>
          </p:cNvSpPr>
          <p:nvPr/>
        </p:nvSpPr>
        <p:spPr bwMode="auto">
          <a:xfrm>
            <a:off x="3275856" y="5877272"/>
            <a:ext cx="2340000" cy="630000"/>
          </a:xfrm>
          <a:prstGeom prst="ellipse">
            <a:avLst/>
          </a:prstGeom>
          <a:noFill/>
          <a:ln w="63500">
            <a:solidFill>
              <a:srgbClr val="FF0000"/>
            </a:solidFill>
            <a:round/>
            <a:headEnd/>
            <a:tailEnd/>
          </a:ln>
        </p:spPr>
        <p:txBody>
          <a:bodyPr wrap="none" anchor="ctr"/>
          <a:lstStyle/>
          <a:p>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20888"/>
            <a:ext cx="7772400" cy="1944216"/>
          </a:xfrm>
        </p:spPr>
        <p:txBody>
          <a:bodyPr>
            <a:normAutofit/>
          </a:bodyPr>
          <a:lstStyle/>
          <a:p>
            <a:pPr algn="ctr"/>
            <a:r>
              <a:rPr lang="fr-CA" dirty="0">
                <a:solidFill>
                  <a:srgbClr val="FF0000"/>
                </a:solidFill>
              </a:rPr>
              <a:t>BLOC 6</a:t>
            </a:r>
            <a:br>
              <a:rPr lang="fr-CA" dirty="0"/>
            </a:br>
            <a:r>
              <a:rPr lang="fr-CA" dirty="0"/>
              <a:t>QUELQUES ENJEUX </a:t>
            </a:r>
            <a:br>
              <a:rPr lang="fr-CA" dirty="0"/>
            </a:br>
            <a:r>
              <a:rPr lang="fr-CA" dirty="0"/>
              <a:t>ET DÉFIS</a:t>
            </a:r>
          </a:p>
        </p:txBody>
      </p:sp>
      <p:sp>
        <p:nvSpPr>
          <p:cNvPr id="5" name="Espace réservé du pied de page 4"/>
          <p:cNvSpPr>
            <a:spLocks noGrp="1"/>
          </p:cNvSpPr>
          <p:nvPr>
            <p:ph type="ftr" sz="quarter" idx="11"/>
          </p:nvPr>
        </p:nvSpPr>
        <p:spPr/>
        <p:txBody>
          <a:bodyPr/>
          <a:lstStyle/>
          <a:p>
            <a:r>
              <a:rPr lang="fr-CA" dirty="0"/>
              <a:t>© Coopérative La Clé, Victoriaville - 2013</a:t>
            </a: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64</a:t>
            </a:fld>
            <a:endParaRPr lang="fr-CA"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CA" dirty="0"/>
              <a:t>© Coopérative La Clé, Victoriaville - 2013</a:t>
            </a:r>
          </a:p>
        </p:txBody>
      </p:sp>
      <p:sp>
        <p:nvSpPr>
          <p:cNvPr id="4" name="Rectangle 2"/>
          <p:cNvSpPr txBox="1">
            <a:spLocks noChangeArrowheads="1"/>
          </p:cNvSpPr>
          <p:nvPr/>
        </p:nvSpPr>
        <p:spPr>
          <a:xfrm>
            <a:off x="469652" y="332656"/>
            <a:ext cx="8278812"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DÉFIS DES ACTEURS LOCAUX</a:t>
            </a:r>
          </a:p>
        </p:txBody>
      </p:sp>
      <p:sp>
        <p:nvSpPr>
          <p:cNvPr id="5" name="Rectangle 3"/>
          <p:cNvSpPr txBox="1">
            <a:spLocks noChangeArrowheads="1"/>
          </p:cNvSpPr>
          <p:nvPr/>
        </p:nvSpPr>
        <p:spPr>
          <a:xfrm>
            <a:off x="683568" y="1593296"/>
            <a:ext cx="8064000" cy="4500000"/>
          </a:xfrm>
          <a:prstGeom prst="rect">
            <a:avLst/>
          </a:prstGeom>
        </p:spPr>
        <p:txBody>
          <a:bodyPr>
            <a:noAutofit/>
          </a:bodyPr>
          <a:lstStyle/>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Le </a:t>
            </a:r>
            <a:r>
              <a:rPr kumimoji="0" lang="fr-CA" sz="2800" b="1" i="0" u="none" strike="noStrike" kern="1200" cap="none" spc="0" normalizeH="0" baseline="0" noProof="0" dirty="0">
                <a:ln>
                  <a:noFill/>
                </a:ln>
                <a:solidFill>
                  <a:schemeClr val="tx1"/>
                </a:solidFill>
                <a:effectLst/>
                <a:uLnTx/>
                <a:uFillTx/>
                <a:latin typeface="Calibri" pitchFamily="34" charset="0"/>
                <a:ea typeface="+mn-ea"/>
                <a:cs typeface="+mn-cs"/>
              </a:rPr>
              <a:t>changement de perspective</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 : </a:t>
            </a:r>
          </a:p>
          <a:p>
            <a:pPr marL="684000" lvl="0" indent="-342900">
              <a:spcBef>
                <a:spcPts val="1200"/>
              </a:spcBef>
              <a:buFont typeface="Wingdings" pitchFamily="2" charset="2"/>
              <a:buChar char="Ø"/>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approche multisectorielle et citoyenne </a:t>
            </a:r>
            <a:r>
              <a:rPr kumimoji="0" lang="fr-CA" sz="2800" b="0" i="1" u="none" strike="noStrike" kern="1200" cap="none" spc="0" normalizeH="0" baseline="0" noProof="0" dirty="0">
                <a:ln>
                  <a:noFill/>
                </a:ln>
                <a:solidFill>
                  <a:schemeClr val="tx1"/>
                </a:solidFill>
                <a:effectLst/>
                <a:uLnTx/>
                <a:uFillTx/>
                <a:latin typeface="Calibri" pitchFamily="34" charset="0"/>
                <a:ea typeface="+mn-ea"/>
                <a:cs typeface="+mn-cs"/>
              </a:rPr>
              <a:t>malgré </a:t>
            </a:r>
            <a:r>
              <a:rPr kumimoji="0" lang="fr-CA" sz="2800" b="0" u="none" strike="noStrike" kern="1200" cap="none" spc="0" normalizeH="0" baseline="0" noProof="0" dirty="0">
                <a:ln>
                  <a:noFill/>
                </a:ln>
                <a:solidFill>
                  <a:schemeClr val="tx1"/>
                </a:solidFill>
                <a:effectLst/>
                <a:uLnTx/>
                <a:uFillTx/>
                <a:latin typeface="Calibri" pitchFamily="34" charset="0"/>
                <a:ea typeface="+mn-ea"/>
                <a:cs typeface="+mn-cs"/>
              </a:rPr>
              <a:t>une responsabilité </a:t>
            </a:r>
            <a:r>
              <a:rPr lang="fr-CA" sz="2800" dirty="0">
                <a:latin typeface="Calibri" pitchFamily="34" charset="0"/>
              </a:rPr>
              <a:t>sectorielle </a:t>
            </a:r>
            <a:endPar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La </a:t>
            </a:r>
            <a:r>
              <a:rPr kumimoji="0" lang="fr-CA" sz="2800" b="1" i="0" u="none" strike="noStrike" kern="1200" cap="none" spc="0" normalizeH="0" baseline="0" noProof="0" dirty="0">
                <a:ln>
                  <a:noFill/>
                </a:ln>
                <a:solidFill>
                  <a:schemeClr val="tx1"/>
                </a:solidFill>
                <a:effectLst/>
                <a:uLnTx/>
                <a:uFillTx/>
                <a:latin typeface="Calibri" pitchFamily="34" charset="0"/>
                <a:ea typeface="+mn-ea"/>
                <a:cs typeface="+mn-cs"/>
              </a:rPr>
              <a:t>cohérence dans le déploiement</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 : </a:t>
            </a:r>
          </a:p>
          <a:p>
            <a:pPr marL="684000" marR="0" lvl="0" indent="-342900" algn="l" defTabSz="914400" rtl="0" eaLnBrk="1" fontAlgn="auto" latinLnBrk="0" hangingPunct="1">
              <a:lnSpc>
                <a:spcPct val="100000"/>
              </a:lnSpc>
              <a:spcBef>
                <a:spcPts val="1200"/>
              </a:spcBef>
              <a:spcAft>
                <a:spcPts val="0"/>
              </a:spcAft>
              <a:buClrTx/>
              <a:buSzTx/>
              <a:buFont typeface="Wingdings" pitchFamily="2" charset="2"/>
              <a:buChar char="Ø"/>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action intégrée </a:t>
            </a:r>
            <a:r>
              <a:rPr kumimoji="0" lang="fr-CA" sz="2800" b="0" i="1" u="none" strike="noStrike" kern="1200" cap="none" spc="0" normalizeH="0" baseline="0" noProof="0" dirty="0">
                <a:ln>
                  <a:noFill/>
                </a:ln>
                <a:solidFill>
                  <a:schemeClr val="tx1"/>
                </a:solidFill>
                <a:effectLst/>
                <a:uLnTx/>
                <a:uFillTx/>
                <a:latin typeface="Calibri" pitchFamily="34" charset="0"/>
                <a:ea typeface="+mn-ea"/>
                <a:cs typeface="+mn-cs"/>
              </a:rPr>
              <a:t>malgré</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 </a:t>
            </a:r>
            <a:r>
              <a:rPr lang="fr-CA" sz="2800" dirty="0">
                <a:latin typeface="Calibri" pitchFamily="34" charset="0"/>
              </a:rPr>
              <a:t>une reconnaissance et une évaluation liées à un champ spécifique</a:t>
            </a:r>
            <a:endPar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Le </a:t>
            </a:r>
            <a:r>
              <a:rPr kumimoji="0" lang="fr-CA" sz="2800" b="1" i="0" u="none" strike="noStrike" kern="1200" cap="none" spc="0" normalizeH="0" baseline="0" noProof="0" dirty="0">
                <a:ln>
                  <a:noFill/>
                </a:ln>
                <a:solidFill>
                  <a:schemeClr val="tx1"/>
                </a:solidFill>
                <a:effectLst/>
                <a:uLnTx/>
                <a:uFillTx/>
                <a:latin typeface="Calibri" pitchFamily="34" charset="0"/>
                <a:ea typeface="+mn-ea"/>
                <a:cs typeface="+mn-cs"/>
              </a:rPr>
              <a:t>soutien</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 : </a:t>
            </a:r>
          </a:p>
          <a:p>
            <a:pPr marL="684000" marR="0" lvl="0" indent="-342900" algn="l" defTabSz="914400" rtl="0" eaLnBrk="1" fontAlgn="auto" latinLnBrk="0" hangingPunct="1">
              <a:lnSpc>
                <a:spcPct val="100000"/>
              </a:lnSpc>
              <a:spcBef>
                <a:spcPts val="1200"/>
              </a:spcBef>
              <a:spcAft>
                <a:spcPts val="0"/>
              </a:spcAft>
              <a:buClrTx/>
              <a:buSzTx/>
              <a:buFont typeface="Wingdings" pitchFamily="2" charset="2"/>
              <a:buChar char="Ø"/>
              <a:tabLst/>
              <a:defRPr/>
            </a:pP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accès équitable aux ressources </a:t>
            </a:r>
            <a:r>
              <a:rPr kumimoji="0" lang="fr-CA" sz="2800" b="0" i="1" u="none" strike="noStrike" kern="1200" cap="none" spc="0" normalizeH="0" baseline="0" noProof="0" dirty="0">
                <a:ln>
                  <a:noFill/>
                </a:ln>
                <a:solidFill>
                  <a:schemeClr val="tx1"/>
                </a:solidFill>
                <a:effectLst/>
                <a:uLnTx/>
                <a:uFillTx/>
                <a:latin typeface="Calibri" pitchFamily="34" charset="0"/>
                <a:ea typeface="+mn-ea"/>
                <a:cs typeface="+mn-cs"/>
              </a:rPr>
              <a:t>malgré</a:t>
            </a:r>
            <a:r>
              <a:rPr kumimoji="0" lang="fr-CA" sz="2800" b="0" i="0" u="none" strike="noStrike" kern="1200" cap="none" spc="0" normalizeH="0" baseline="0" noProof="0" dirty="0">
                <a:ln>
                  <a:noFill/>
                </a:ln>
                <a:solidFill>
                  <a:schemeClr val="tx1"/>
                </a:solidFill>
                <a:effectLst/>
                <a:uLnTx/>
                <a:uFillTx/>
                <a:latin typeface="Calibri" pitchFamily="34" charset="0"/>
                <a:ea typeface="+mn-ea"/>
                <a:cs typeface="+mn-cs"/>
              </a:rPr>
              <a:t> diversités</a:t>
            </a: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65</a:t>
            </a:fld>
            <a:endParaRPr lang="fr-CA"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CA" dirty="0"/>
              <a:t>© Coopérative La Clé, Victoriaville - 2013</a:t>
            </a:r>
          </a:p>
        </p:txBody>
      </p:sp>
      <p:sp>
        <p:nvSpPr>
          <p:cNvPr id="4" name="Rectangle 2"/>
          <p:cNvSpPr txBox="1">
            <a:spLocks noChangeArrowheads="1"/>
          </p:cNvSpPr>
          <p:nvPr/>
        </p:nvSpPr>
        <p:spPr>
          <a:xfrm>
            <a:off x="469652" y="332656"/>
            <a:ext cx="8278812"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DILEMMES</a:t>
            </a: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66</a:t>
            </a:fld>
            <a:endParaRPr lang="fr-CA" dirty="0"/>
          </a:p>
        </p:txBody>
      </p:sp>
      <p:sp>
        <p:nvSpPr>
          <p:cNvPr id="7" name="Rectangle 3"/>
          <p:cNvSpPr txBox="1">
            <a:spLocks noChangeArrowheads="1"/>
          </p:cNvSpPr>
          <p:nvPr/>
        </p:nvSpPr>
        <p:spPr>
          <a:xfrm>
            <a:off x="899592" y="1844824"/>
            <a:ext cx="7519988" cy="1008000"/>
          </a:xfrm>
          <a:prstGeom prst="rect">
            <a:avLst/>
          </a:prstGeom>
        </p:spPr>
        <p:txBody>
          <a:bodyPr/>
          <a:lstStyle/>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fr-CA" sz="2800" b="0" i="0" u="none" strike="noStrike" kern="1200" cap="none" spc="0" normalizeH="0" noProof="0" dirty="0">
                <a:ln>
                  <a:noFill/>
                </a:ln>
                <a:solidFill>
                  <a:schemeClr val="tx1"/>
                </a:solidFill>
                <a:effectLst/>
                <a:uLnTx/>
                <a:uFillTx/>
                <a:latin typeface="Calibri" pitchFamily="34" charset="0"/>
                <a:ea typeface="+mn-ea"/>
                <a:cs typeface="+mn-cs"/>
              </a:rPr>
              <a:t>La participation des personnes appauvries et exclues</a:t>
            </a:r>
          </a:p>
        </p:txBody>
      </p:sp>
      <p:sp>
        <p:nvSpPr>
          <p:cNvPr id="8" name="Rectangle 3"/>
          <p:cNvSpPr txBox="1">
            <a:spLocks noChangeArrowheads="1"/>
          </p:cNvSpPr>
          <p:nvPr/>
        </p:nvSpPr>
        <p:spPr bwMode="auto">
          <a:xfrm>
            <a:off x="899592" y="2924944"/>
            <a:ext cx="7519988" cy="612000"/>
          </a:xfrm>
          <a:prstGeom prst="rect">
            <a:avLst/>
          </a:prstGeom>
          <a:noFill/>
          <a:ln w="9525">
            <a:noFill/>
            <a:miter lim="800000"/>
            <a:headEnd/>
            <a:tailEnd/>
          </a:ln>
        </p:spPr>
        <p:txBody>
          <a:bodyPr/>
          <a:lstStyle/>
          <a:p>
            <a:pPr marL="342900" indent="-342900" eaLnBrk="1" hangingPunct="1">
              <a:spcBef>
                <a:spcPts val="1800"/>
              </a:spcBef>
              <a:buClr>
                <a:schemeClr val="tx1"/>
              </a:buClr>
              <a:buSzPct val="100000"/>
              <a:buFont typeface="Arial" pitchFamily="34" charset="0"/>
              <a:buChar char="•"/>
              <a:defRPr/>
            </a:pPr>
            <a:r>
              <a:rPr lang="fr-CA" sz="2800" kern="0" dirty="0">
                <a:latin typeface="Calibri" pitchFamily="34" charset="0"/>
              </a:rPr>
              <a:t>La participation des entreprises du secteur privé</a:t>
            </a:r>
          </a:p>
        </p:txBody>
      </p:sp>
      <p:sp>
        <p:nvSpPr>
          <p:cNvPr id="9" name="Rectangle 3"/>
          <p:cNvSpPr txBox="1">
            <a:spLocks noChangeArrowheads="1"/>
          </p:cNvSpPr>
          <p:nvPr/>
        </p:nvSpPr>
        <p:spPr bwMode="auto">
          <a:xfrm>
            <a:off x="899592" y="3717104"/>
            <a:ext cx="7920038" cy="648000"/>
          </a:xfrm>
          <a:prstGeom prst="rect">
            <a:avLst/>
          </a:prstGeom>
          <a:noFill/>
          <a:ln w="9525">
            <a:noFill/>
            <a:miter lim="800000"/>
            <a:headEnd/>
            <a:tailEnd/>
          </a:ln>
        </p:spPr>
        <p:txBody>
          <a:bodyPr/>
          <a:lstStyle/>
          <a:p>
            <a:pPr marL="342900" indent="-342900" eaLnBrk="1" hangingPunct="1">
              <a:spcBef>
                <a:spcPts val="1800"/>
              </a:spcBef>
              <a:buClr>
                <a:schemeClr val="tx1"/>
              </a:buClr>
              <a:buSzPct val="100000"/>
              <a:buFont typeface="Arial" pitchFamily="34" charset="0"/>
              <a:buChar char="•"/>
              <a:defRPr/>
            </a:pPr>
            <a:r>
              <a:rPr lang="fr-CA" sz="2800" kern="0" dirty="0">
                <a:latin typeface="Calibri" pitchFamily="34" charset="0"/>
              </a:rPr>
              <a:t>La participation des organisations intermédiaires</a:t>
            </a:r>
          </a:p>
        </p:txBody>
      </p:sp>
      <p:sp>
        <p:nvSpPr>
          <p:cNvPr id="10" name="Rectangle 3"/>
          <p:cNvSpPr txBox="1">
            <a:spLocks noChangeArrowheads="1"/>
          </p:cNvSpPr>
          <p:nvPr/>
        </p:nvSpPr>
        <p:spPr bwMode="auto">
          <a:xfrm>
            <a:off x="899592" y="4509192"/>
            <a:ext cx="7920038" cy="648000"/>
          </a:xfrm>
          <a:prstGeom prst="rect">
            <a:avLst/>
          </a:prstGeom>
          <a:noFill/>
          <a:ln w="9525">
            <a:noFill/>
            <a:miter lim="800000"/>
            <a:headEnd/>
            <a:tailEnd/>
          </a:ln>
        </p:spPr>
        <p:txBody>
          <a:bodyPr/>
          <a:lstStyle/>
          <a:p>
            <a:pPr marL="342900" indent="-342900" eaLnBrk="1" hangingPunct="1">
              <a:spcBef>
                <a:spcPts val="1800"/>
              </a:spcBef>
              <a:buClr>
                <a:schemeClr val="tx1"/>
              </a:buClr>
              <a:buSzPct val="100000"/>
              <a:buFont typeface="Arial" pitchFamily="34" charset="0"/>
              <a:buChar char="•"/>
              <a:defRPr/>
            </a:pPr>
            <a:r>
              <a:rPr lang="fr-CA" sz="2800" kern="0" dirty="0">
                <a:latin typeface="Calibri" pitchFamily="34" charset="0"/>
              </a:rPr>
              <a:t>La participation des élus municipaux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prstGeom prst="rect">
            <a:avLst/>
          </a:prstGeom>
        </p:spPr>
        <p:txBody>
          <a:bodyPr/>
          <a:lstStyle/>
          <a:p>
            <a:r>
              <a:rPr lang="fr-CA" dirty="0">
                <a:latin typeface="+mj-lt"/>
              </a:rPr>
              <a:t>© Coopérative La Clé, Victoriaville - 2013</a:t>
            </a:r>
            <a:endParaRPr lang="fr-FR" dirty="0">
              <a:latin typeface="+mj-lt"/>
            </a:endParaRPr>
          </a:p>
        </p:txBody>
      </p:sp>
      <p:sp>
        <p:nvSpPr>
          <p:cNvPr id="233474" name="Rectangle 2"/>
          <p:cNvSpPr>
            <a:spLocks noGrp="1" noChangeArrowheads="1"/>
          </p:cNvSpPr>
          <p:nvPr>
            <p:ph type="title" idx="4294967295"/>
          </p:nvPr>
        </p:nvSpPr>
        <p:spPr>
          <a:xfrm>
            <a:off x="683568" y="404813"/>
            <a:ext cx="7772400" cy="685800"/>
          </a:xfrm>
          <a:noFill/>
        </p:spPr>
        <p:txBody>
          <a:bodyPr>
            <a:noAutofit/>
          </a:bodyPr>
          <a:lstStyle/>
          <a:p>
            <a:r>
              <a:rPr lang="en-CA" sz="3600" b="1" cap="all" dirty="0">
                <a:latin typeface="Calibri" pitchFamily="34" charset="0"/>
              </a:rPr>
              <a:t>ENJEU DE L’AUTONOMIE LOCALE</a:t>
            </a:r>
          </a:p>
        </p:txBody>
      </p:sp>
      <p:sp>
        <p:nvSpPr>
          <p:cNvPr id="7" name="Rectangle 3"/>
          <p:cNvSpPr txBox="1">
            <a:spLocks noChangeArrowheads="1"/>
          </p:cNvSpPr>
          <p:nvPr/>
        </p:nvSpPr>
        <p:spPr>
          <a:xfrm>
            <a:off x="755576" y="1484784"/>
            <a:ext cx="7524000" cy="4611687"/>
          </a:xfrm>
          <a:prstGeom prst="rect">
            <a:avLst/>
          </a:prstGeom>
        </p:spPr>
        <p:txBody>
          <a:bodyPr vert="horz" lIns="91440" tIns="45720" rIns="91440" bIns="45720" rtlCol="0">
            <a:normAutofit/>
          </a:bodyPr>
          <a:lstStyle/>
          <a:p>
            <a:pPr marL="342900" marR="0" lvl="0" indent="-342900" algn="l" defTabSz="914400" rtl="0" eaLnBrk="1" fontAlgn="auto" latinLnBrk="0" hangingPunct="1">
              <a:spcBef>
                <a:spcPts val="1800"/>
              </a:spcBef>
              <a:spcAft>
                <a:spcPts val="0"/>
              </a:spcAft>
              <a:buClrTx/>
              <a:buSzTx/>
              <a:buFont typeface="Arial" pitchFamily="34" charset="0"/>
              <a:buChar char="•"/>
              <a:tabLst/>
              <a:defRPr/>
            </a:pPr>
            <a:r>
              <a:rPr kumimoji="0" lang="fr-FR" sz="2800" b="0" i="0" u="none" strike="noStrike" kern="1200" cap="none" spc="0" normalizeH="0" baseline="0" noProof="0" dirty="0">
                <a:ln>
                  <a:noFill/>
                </a:ln>
                <a:solidFill>
                  <a:schemeClr val="tx1"/>
                </a:solidFill>
                <a:effectLst/>
                <a:uLnTx/>
                <a:uFillTx/>
                <a:latin typeface="+mn-lt"/>
                <a:ea typeface="+mn-ea"/>
                <a:cs typeface="+mn-cs"/>
              </a:rPr>
              <a:t>communautés doivent pouvoir agir de façon autonome afin d'assurer l'effort soutenu à long terme (</a:t>
            </a:r>
            <a:r>
              <a:rPr kumimoji="0" lang="fr-FR" sz="2800" b="1" i="0" u="none" strike="noStrike" kern="1200" cap="none" spc="0" normalizeH="0" baseline="0" noProof="0" dirty="0">
                <a:ln>
                  <a:noFill/>
                </a:ln>
                <a:solidFill>
                  <a:schemeClr val="tx1"/>
                </a:solidFill>
                <a:effectLst/>
                <a:uLnTx/>
                <a:uFillTx/>
                <a:latin typeface="+mn-lt"/>
                <a:ea typeface="+mn-ea"/>
                <a:cs typeface="+mn-cs"/>
              </a:rPr>
              <a:t>pérennité</a:t>
            </a:r>
            <a:r>
              <a:rPr kumimoji="0" lang="fr-FR" sz="28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spcBef>
                <a:spcPts val="1800"/>
              </a:spcBef>
              <a:spcAft>
                <a:spcPts val="0"/>
              </a:spcAft>
              <a:buClrTx/>
              <a:buSzTx/>
              <a:buFont typeface="Arial" pitchFamily="34" charset="0"/>
              <a:buChar char="•"/>
              <a:tabLst/>
              <a:defRPr/>
            </a:pPr>
            <a:r>
              <a:rPr kumimoji="0" lang="fr-FR" sz="2800" b="1" i="0" u="none" strike="noStrike" kern="1200" cap="none" spc="0" normalizeH="0" baseline="0" noProof="0" dirty="0">
                <a:ln>
                  <a:noFill/>
                </a:ln>
                <a:solidFill>
                  <a:schemeClr val="tx1"/>
                </a:solidFill>
                <a:effectLst/>
                <a:uLnTx/>
                <a:uFillTx/>
                <a:latin typeface="+mn-lt"/>
                <a:ea typeface="+mn-ea"/>
                <a:cs typeface="+mn-cs"/>
              </a:rPr>
              <a:t>mais</a:t>
            </a:r>
            <a:r>
              <a:rPr kumimoji="0" lang="fr-FR" sz="2800" b="0" i="0" u="none" strike="noStrike" kern="1200" cap="none" spc="0" normalizeH="0" baseline="0" noProof="0" dirty="0">
                <a:ln>
                  <a:noFill/>
                </a:ln>
                <a:solidFill>
                  <a:schemeClr val="tx1"/>
                </a:solidFill>
                <a:effectLst/>
                <a:uLnTx/>
                <a:uFillTx/>
                <a:latin typeface="+mn-lt"/>
                <a:ea typeface="+mn-ea"/>
                <a:cs typeface="+mn-cs"/>
              </a:rPr>
              <a:t>, les communautés doivent agir dans les paramètres imposés par les bailleurs de fonds </a:t>
            </a:r>
            <a:r>
              <a:rPr kumimoji="0" lang="fr-FR" sz="2800" b="0" i="0" u="none" strike="noStrike" kern="1200" cap="none" spc="0" normalizeH="0" baseline="0" noProof="0" dirty="0">
                <a:ln>
                  <a:noFill/>
                </a:ln>
                <a:solidFill>
                  <a:schemeClr val="tx1"/>
                </a:solidFill>
                <a:effectLst/>
                <a:uLnTx/>
                <a:uFillTx/>
                <a:latin typeface="+mn-lt"/>
                <a:ea typeface="+mn-ea"/>
                <a:cs typeface="Arial" charset="0"/>
              </a:rPr>
              <a:t>→ </a:t>
            </a:r>
            <a:r>
              <a:rPr kumimoji="0" lang="fr-FR" sz="2800" b="1" i="0" u="none" strike="noStrike" kern="1200" cap="none" spc="0" normalizeH="0" baseline="0" noProof="0" dirty="0">
                <a:ln>
                  <a:noFill/>
                </a:ln>
                <a:solidFill>
                  <a:schemeClr val="tx1"/>
                </a:solidFill>
                <a:effectLst/>
                <a:uLnTx/>
                <a:uFillTx/>
                <a:latin typeface="+mn-lt"/>
                <a:ea typeface="+mn-ea"/>
                <a:cs typeface="+mn-cs"/>
              </a:rPr>
              <a:t>limites </a:t>
            </a:r>
            <a:r>
              <a:rPr kumimoji="0" lang="fr-FR" sz="2800" b="0" i="0" u="none" strike="noStrike" kern="1200" cap="none" spc="0" normalizeH="0" baseline="0" noProof="0" dirty="0">
                <a:ln>
                  <a:noFill/>
                </a:ln>
                <a:solidFill>
                  <a:schemeClr val="tx1"/>
                </a:solidFill>
                <a:effectLst/>
                <a:uLnTx/>
                <a:uFillTx/>
                <a:latin typeface="+mn-lt"/>
                <a:ea typeface="+mn-ea"/>
                <a:cs typeface="+mn-cs"/>
              </a:rPr>
              <a:t>à l'autonomie locale</a:t>
            </a:r>
          </a:p>
          <a:p>
            <a:pPr marL="342900" lvl="0" indent="-342900">
              <a:spcBef>
                <a:spcPts val="1800"/>
              </a:spcBef>
              <a:buFont typeface="Arial" pitchFamily="34" charset="0"/>
              <a:buChar char="•"/>
            </a:pPr>
            <a:r>
              <a:rPr lang="fr-FR" sz="2800" b="1" dirty="0"/>
              <a:t>et</a:t>
            </a:r>
            <a:r>
              <a:rPr lang="fr-FR" sz="2800" dirty="0"/>
              <a:t>, les bailleurs de fonds agissent souvent en </a:t>
            </a:r>
            <a:r>
              <a:rPr lang="fr-FR" sz="2800" b="1" dirty="0"/>
              <a:t>silos</a:t>
            </a:r>
            <a:r>
              <a:rPr lang="fr-FR" sz="2800" dirty="0"/>
              <a:t> de façon non coordonnées</a:t>
            </a:r>
            <a:endParaRPr kumimoji="0" lang="fr-FR"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67</a:t>
            </a:fld>
            <a:endParaRPr lang="fr-CA"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CA" dirty="0"/>
              <a:t>© Coopérative La Clé, Victoriaville - 2013</a:t>
            </a:r>
          </a:p>
        </p:txBody>
      </p:sp>
      <p:sp>
        <p:nvSpPr>
          <p:cNvPr id="4" name="Rectangle 2"/>
          <p:cNvSpPr txBox="1">
            <a:spLocks noChangeArrowheads="1"/>
          </p:cNvSpPr>
          <p:nvPr/>
        </p:nvSpPr>
        <p:spPr>
          <a:xfrm>
            <a:off x="395536" y="341784"/>
            <a:ext cx="8278812"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all" spc="0" normalizeH="0" baseline="0" noProof="0" dirty="0">
                <a:ln>
                  <a:noFill/>
                </a:ln>
                <a:solidFill>
                  <a:schemeClr val="tx1"/>
                </a:solidFill>
                <a:effectLst/>
                <a:uLnTx/>
                <a:uFillTx/>
                <a:latin typeface="Calibri" pitchFamily="34" charset="0"/>
                <a:ea typeface="+mj-ea"/>
                <a:cs typeface="+mj-cs"/>
              </a:rPr>
              <a:t>CONSÉQUENCES ACTUELLES</a:t>
            </a:r>
          </a:p>
        </p:txBody>
      </p:sp>
      <p:sp>
        <p:nvSpPr>
          <p:cNvPr id="5" name="Rectangle 3"/>
          <p:cNvSpPr txBox="1">
            <a:spLocks noChangeArrowheads="1"/>
          </p:cNvSpPr>
          <p:nvPr/>
        </p:nvSpPr>
        <p:spPr>
          <a:xfrm>
            <a:off x="1187624" y="1844675"/>
            <a:ext cx="7519988" cy="1439863"/>
          </a:xfrm>
          <a:prstGeom prst="rect">
            <a:avLst/>
          </a:prstGeom>
        </p:spPr>
        <p:txBody>
          <a:bodyPr/>
          <a:lstStyle/>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fr-CA" sz="2800" b="0" i="0" u="none" strike="noStrike" kern="1200" cap="none" spc="0" normalizeH="0" noProof="0" dirty="0">
                <a:ln>
                  <a:noFill/>
                </a:ln>
                <a:solidFill>
                  <a:schemeClr val="tx1"/>
                </a:solidFill>
                <a:effectLst/>
                <a:uLnTx/>
                <a:uFillTx/>
                <a:latin typeface="Calibri" pitchFamily="34" charset="0"/>
                <a:ea typeface="+mn-ea"/>
                <a:cs typeface="+mn-cs"/>
              </a:rPr>
              <a:t>Efficacité et innovation réduites</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fr-CA" sz="2800" b="0" i="0" u="none" strike="noStrike" kern="1200" cap="none" spc="0" normalizeH="0" noProof="0" dirty="0">
                <a:ln>
                  <a:noFill/>
                </a:ln>
                <a:solidFill>
                  <a:schemeClr val="tx1"/>
                </a:solidFill>
                <a:effectLst/>
                <a:uLnTx/>
                <a:uFillTx/>
                <a:latin typeface="Calibri" pitchFamily="34" charset="0"/>
                <a:ea typeface="+mn-ea"/>
                <a:cs typeface="+mn-cs"/>
              </a:rPr>
              <a:t>Désillusionnement et méfiance accrus</a:t>
            </a:r>
          </a:p>
        </p:txBody>
      </p:sp>
      <p:sp>
        <p:nvSpPr>
          <p:cNvPr id="6" name="Rectangle 3"/>
          <p:cNvSpPr txBox="1">
            <a:spLocks noChangeArrowheads="1"/>
          </p:cNvSpPr>
          <p:nvPr/>
        </p:nvSpPr>
        <p:spPr bwMode="auto">
          <a:xfrm>
            <a:off x="1187624" y="3141663"/>
            <a:ext cx="7519988" cy="1439862"/>
          </a:xfrm>
          <a:prstGeom prst="rect">
            <a:avLst/>
          </a:prstGeom>
          <a:noFill/>
          <a:ln w="9525">
            <a:noFill/>
            <a:miter lim="800000"/>
            <a:headEnd/>
            <a:tailEnd/>
          </a:ln>
        </p:spPr>
        <p:txBody>
          <a:bodyPr/>
          <a:lstStyle/>
          <a:p>
            <a:pPr marL="342900" indent="-342900" eaLnBrk="1" hangingPunct="1">
              <a:spcBef>
                <a:spcPts val="1800"/>
              </a:spcBef>
              <a:buClr>
                <a:schemeClr val="tx1"/>
              </a:buClr>
              <a:buSzPct val="100000"/>
              <a:buFont typeface="Arial" pitchFamily="34" charset="0"/>
              <a:buChar char="•"/>
              <a:defRPr/>
            </a:pPr>
            <a:r>
              <a:rPr lang="fr-CA" sz="2800" kern="0" dirty="0">
                <a:latin typeface="Calibri" pitchFamily="34" charset="0"/>
              </a:rPr>
              <a:t>Engagement lié aux ressources</a:t>
            </a:r>
          </a:p>
          <a:p>
            <a:pPr marL="342900" indent="-342900" eaLnBrk="1" hangingPunct="1">
              <a:spcBef>
                <a:spcPts val="1800"/>
              </a:spcBef>
              <a:buClr>
                <a:schemeClr val="tx1"/>
              </a:buClr>
              <a:buSzPct val="100000"/>
              <a:buFont typeface="Arial" pitchFamily="34" charset="0"/>
              <a:buChar char="•"/>
              <a:defRPr/>
            </a:pPr>
            <a:r>
              <a:rPr lang="fr-CA" sz="2800" kern="0" dirty="0">
                <a:latin typeface="Calibri" pitchFamily="34" charset="0"/>
              </a:rPr>
              <a:t>Pérennité compromise</a:t>
            </a:r>
          </a:p>
        </p:txBody>
      </p:sp>
      <p:sp>
        <p:nvSpPr>
          <p:cNvPr id="7" name="Rectangle 3"/>
          <p:cNvSpPr txBox="1">
            <a:spLocks noChangeArrowheads="1"/>
          </p:cNvSpPr>
          <p:nvPr/>
        </p:nvSpPr>
        <p:spPr bwMode="auto">
          <a:xfrm>
            <a:off x="1187624" y="4437063"/>
            <a:ext cx="7920038" cy="1439862"/>
          </a:xfrm>
          <a:prstGeom prst="rect">
            <a:avLst/>
          </a:prstGeom>
          <a:noFill/>
          <a:ln w="9525">
            <a:noFill/>
            <a:miter lim="800000"/>
            <a:headEnd/>
            <a:tailEnd/>
          </a:ln>
        </p:spPr>
        <p:txBody>
          <a:bodyPr/>
          <a:lstStyle/>
          <a:p>
            <a:pPr marL="342900" indent="-342900" eaLnBrk="1" hangingPunct="1">
              <a:spcBef>
                <a:spcPts val="1800"/>
              </a:spcBef>
              <a:buClr>
                <a:schemeClr val="tx1"/>
              </a:buClr>
              <a:buSzPct val="100000"/>
              <a:buFont typeface="Arial" pitchFamily="34" charset="0"/>
              <a:buChar char="•"/>
              <a:defRPr/>
            </a:pPr>
            <a:r>
              <a:rPr lang="fr-CA" sz="2800" kern="0" dirty="0">
                <a:latin typeface="Calibri" pitchFamily="34" charset="0"/>
              </a:rPr>
              <a:t>Iniquités territoriales et sectorielles</a:t>
            </a:r>
          </a:p>
          <a:p>
            <a:pPr marL="342900" indent="-342900" eaLnBrk="1" hangingPunct="1">
              <a:spcBef>
                <a:spcPts val="1800"/>
              </a:spcBef>
              <a:buClr>
                <a:schemeClr val="tx1"/>
              </a:buClr>
              <a:buSzPct val="100000"/>
              <a:buFont typeface="Arial" pitchFamily="34" charset="0"/>
              <a:buChar char="•"/>
              <a:defRPr/>
            </a:pPr>
            <a:r>
              <a:rPr lang="fr-CA" sz="2800" kern="0" dirty="0">
                <a:latin typeface="Calibri" pitchFamily="34" charset="0"/>
              </a:rPr>
              <a:t>Qualité inégale des résultats et des processus</a:t>
            </a:r>
          </a:p>
        </p:txBody>
      </p:sp>
      <p:sp>
        <p:nvSpPr>
          <p:cNvPr id="8" name="Espace réservé du numéro de diapositive 7"/>
          <p:cNvSpPr>
            <a:spLocks noGrp="1"/>
          </p:cNvSpPr>
          <p:nvPr>
            <p:ph type="sldNum" sz="quarter" idx="12"/>
          </p:nvPr>
        </p:nvSpPr>
        <p:spPr/>
        <p:txBody>
          <a:bodyPr/>
          <a:lstStyle/>
          <a:p>
            <a:fld id="{16415055-94EF-4DDD-8DB2-06DD37CFD80E}" type="slidenum">
              <a:rPr lang="fr-CA" smtClean="0"/>
              <a:pPr/>
              <a:t>68</a:t>
            </a:fld>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CA" dirty="0"/>
              <a:t>© Coopérative La Clé, Victoriaville - 2013</a:t>
            </a:r>
          </a:p>
        </p:txBody>
      </p:sp>
      <p:sp>
        <p:nvSpPr>
          <p:cNvPr id="4" name="Rectangle 2"/>
          <p:cNvSpPr txBox="1">
            <a:spLocks noChangeArrowheads="1"/>
          </p:cNvSpPr>
          <p:nvPr/>
        </p:nvSpPr>
        <p:spPr>
          <a:xfrm>
            <a:off x="395536" y="341784"/>
            <a:ext cx="8278812" cy="1143000"/>
          </a:xfrm>
          <a:prstGeom prst="rect">
            <a:avLst/>
          </a:prstGeom>
        </p:spPr>
        <p:txBody>
          <a:bodyPr anchor="ctr">
            <a:normAutofit/>
          </a:bodyPr>
          <a:lstStyle/>
          <a:p>
            <a:pPr lvl="0" algn="ctr">
              <a:spcBef>
                <a:spcPct val="0"/>
              </a:spcBef>
              <a:defRPr/>
            </a:pPr>
            <a:r>
              <a:rPr lang="fr-CA" sz="3600" b="1" cap="all" dirty="0">
                <a:latin typeface="Calibri" pitchFamily="34" charset="0"/>
              </a:rPr>
              <a:t>lignes de fracture (TENSIONS)</a:t>
            </a:r>
            <a:endParaRPr kumimoji="0" lang="fr-CA" sz="3600" b="1" u="none" strike="noStrike" kern="1200" cap="all" spc="0" normalizeH="0" noProof="0" dirty="0">
              <a:ln>
                <a:noFill/>
              </a:ln>
              <a:solidFill>
                <a:schemeClr val="tx1"/>
              </a:solidFill>
              <a:effectLst/>
              <a:uLnTx/>
              <a:uFillTx/>
              <a:latin typeface="Calibri" pitchFamily="34" charset="0"/>
              <a:ea typeface="+mj-ea"/>
              <a:cs typeface="+mj-cs"/>
            </a:endParaRPr>
          </a:p>
        </p:txBody>
      </p:sp>
      <p:sp>
        <p:nvSpPr>
          <p:cNvPr id="10" name="Rectangle 3"/>
          <p:cNvSpPr txBox="1">
            <a:spLocks noChangeArrowheads="1"/>
          </p:cNvSpPr>
          <p:nvPr/>
        </p:nvSpPr>
        <p:spPr>
          <a:xfrm>
            <a:off x="683568" y="1700808"/>
            <a:ext cx="7920000" cy="4751387"/>
          </a:xfrm>
          <a:prstGeom prst="rect">
            <a:avLst/>
          </a:prstGeom>
        </p:spPr>
        <p:txBody>
          <a:bodyPr/>
          <a:lstStyle/>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mn-lt"/>
                <a:ea typeface="+mn-ea"/>
                <a:cs typeface="+mn-cs"/>
              </a:rPr>
              <a:t>Local </a:t>
            </a:r>
            <a:r>
              <a:rPr kumimoji="0" lang="fr-CA" sz="2800" b="0" i="1" u="none" strike="noStrike" kern="1200" cap="none" spc="0" normalizeH="0" baseline="0" noProof="0" dirty="0">
                <a:ln>
                  <a:noFill/>
                </a:ln>
                <a:solidFill>
                  <a:schemeClr val="tx1"/>
                </a:solidFill>
                <a:effectLst/>
                <a:uLnTx/>
                <a:uFillTx/>
                <a:latin typeface="+mn-lt"/>
                <a:ea typeface="+mn-ea"/>
                <a:cs typeface="+mn-cs"/>
              </a:rPr>
              <a:t>versus</a:t>
            </a:r>
            <a:r>
              <a:rPr kumimoji="0" lang="fr-CA" sz="2800" b="0" i="0" u="none" strike="noStrike" kern="1200" cap="none" spc="0" normalizeH="0" baseline="0" noProof="0" dirty="0">
                <a:ln>
                  <a:noFill/>
                </a:ln>
                <a:solidFill>
                  <a:schemeClr val="tx1"/>
                </a:solidFill>
                <a:effectLst/>
                <a:uLnTx/>
                <a:uFillTx/>
                <a:latin typeface="+mn-lt"/>
                <a:ea typeface="+mn-ea"/>
                <a:cs typeface="+mn-cs"/>
              </a:rPr>
              <a:t> global :</a:t>
            </a:r>
          </a:p>
          <a:p>
            <a:pPr marL="342900" marR="0" lvl="0" indent="342900" algn="l" defTabSz="914400" rtl="0" eaLnBrk="1" fontAlgn="auto" latinLnBrk="0" hangingPunct="1">
              <a:lnSpc>
                <a:spcPct val="100000"/>
              </a:lnSpc>
              <a:spcBef>
                <a:spcPts val="1200"/>
              </a:spcBef>
              <a:spcAft>
                <a:spcPts val="0"/>
              </a:spcAft>
              <a:buClrTx/>
              <a:buSzTx/>
              <a:buFont typeface="Courier New" pitchFamily="49" charset="0"/>
              <a:buChar char="o"/>
              <a:tabLst/>
              <a:defRPr/>
            </a:pPr>
            <a:r>
              <a:rPr kumimoji="0" lang="fr-CA" sz="2800" b="0" i="0" u="none" strike="noStrike" kern="1200" cap="none" spc="0" normalizeH="0" baseline="0" noProof="0" dirty="0">
                <a:ln>
                  <a:noFill/>
                </a:ln>
                <a:solidFill>
                  <a:schemeClr val="tx1"/>
                </a:solidFill>
                <a:effectLst/>
                <a:uLnTx/>
                <a:uFillTx/>
                <a:latin typeface="+mn-lt"/>
                <a:ea typeface="+mn-ea"/>
                <a:cs typeface="+mn-cs"/>
              </a:rPr>
              <a:t>initiative locale </a:t>
            </a:r>
            <a:r>
              <a:rPr kumimoji="0" lang="fr-CA" sz="2800" b="0" i="1" u="none" strike="noStrike" kern="1200" cap="none" spc="0" normalizeH="0" baseline="0" noProof="0" dirty="0">
                <a:ln>
                  <a:noFill/>
                </a:ln>
                <a:solidFill>
                  <a:schemeClr val="tx1"/>
                </a:solidFill>
                <a:effectLst/>
                <a:uLnTx/>
                <a:uFillTx/>
                <a:latin typeface="+mn-lt"/>
                <a:ea typeface="+mn-ea"/>
                <a:cs typeface="+mn-cs"/>
              </a:rPr>
              <a:t>versus</a:t>
            </a:r>
            <a:r>
              <a:rPr kumimoji="0" lang="fr-CA" sz="2800" b="0" i="0" u="none" strike="noStrike" kern="1200" cap="none" spc="0" normalizeH="0" baseline="0" noProof="0" dirty="0">
                <a:ln>
                  <a:noFill/>
                </a:ln>
                <a:solidFill>
                  <a:schemeClr val="tx1"/>
                </a:solidFill>
                <a:effectLst/>
                <a:uLnTx/>
                <a:uFillTx/>
                <a:latin typeface="+mn-lt"/>
                <a:ea typeface="+mn-ea"/>
                <a:cs typeface="+mn-cs"/>
              </a:rPr>
              <a:t> action de l'État</a:t>
            </a:r>
          </a:p>
          <a:p>
            <a:pPr marL="342000" marR="0" lvl="0" indent="342900" algn="l" defTabSz="914400" rtl="0" eaLnBrk="1" fontAlgn="auto" latinLnBrk="0" hangingPunct="1">
              <a:lnSpc>
                <a:spcPct val="100000"/>
              </a:lnSpc>
              <a:spcBef>
                <a:spcPts val="600"/>
              </a:spcBef>
              <a:spcAft>
                <a:spcPts val="0"/>
              </a:spcAft>
              <a:buClrTx/>
              <a:buSzTx/>
              <a:buFont typeface="Courier New" pitchFamily="49" charset="0"/>
              <a:buChar char="o"/>
              <a:tabLst/>
              <a:defRPr/>
            </a:pPr>
            <a:r>
              <a:rPr kumimoji="0" lang="fr-CA" sz="2800" b="0" i="0" u="none" strike="noStrike" kern="1200" cap="none" spc="0" normalizeH="0" baseline="0" noProof="0" dirty="0">
                <a:ln>
                  <a:noFill/>
                </a:ln>
                <a:solidFill>
                  <a:schemeClr val="tx1"/>
                </a:solidFill>
                <a:effectLst/>
                <a:uLnTx/>
                <a:uFillTx/>
                <a:latin typeface="+mn-lt"/>
                <a:ea typeface="+mn-ea"/>
                <a:cs typeface="+mn-cs"/>
              </a:rPr>
              <a:t>gouvernance endogène </a:t>
            </a:r>
            <a:r>
              <a:rPr kumimoji="0" lang="fr-CA" sz="2800" b="0" i="1" u="none" strike="noStrike" kern="1200" cap="none" spc="0" normalizeH="0" baseline="0" noProof="0" dirty="0">
                <a:ln>
                  <a:noFill/>
                </a:ln>
                <a:solidFill>
                  <a:schemeClr val="tx1"/>
                </a:solidFill>
                <a:effectLst/>
                <a:uLnTx/>
                <a:uFillTx/>
                <a:latin typeface="+mn-lt"/>
                <a:ea typeface="+mn-ea"/>
                <a:cs typeface="+mn-cs"/>
              </a:rPr>
              <a:t>versus</a:t>
            </a:r>
            <a:r>
              <a:rPr kumimoji="0" lang="fr-CA" sz="2800" b="0" i="0" u="none" strike="noStrike" kern="1200" cap="none" spc="0" normalizeH="0" baseline="0" noProof="0" dirty="0">
                <a:ln>
                  <a:noFill/>
                </a:ln>
                <a:solidFill>
                  <a:schemeClr val="tx1"/>
                </a:solidFill>
                <a:effectLst/>
                <a:uLnTx/>
                <a:uFillTx/>
                <a:latin typeface="+mn-lt"/>
                <a:ea typeface="+mn-ea"/>
                <a:cs typeface="+mn-cs"/>
              </a:rPr>
              <a:t> exogène</a:t>
            </a:r>
          </a:p>
          <a:p>
            <a:pPr marL="342900" marR="0" lvl="0" indent="-342900" algn="l" defTabSz="914400" rtl="0" eaLnBrk="1" fontAlgn="auto" latinLnBrk="0" hangingPunct="1">
              <a:lnSpc>
                <a:spcPct val="100000"/>
              </a:lnSpc>
              <a:spcBef>
                <a:spcPts val="2400"/>
              </a:spcBef>
              <a:spcAft>
                <a:spcPts val="0"/>
              </a:spcAft>
              <a:buClrTx/>
              <a:buSzTx/>
              <a:buFont typeface="Arial" pitchFamily="34" charset="0"/>
              <a:buChar char="•"/>
              <a:tabLst/>
              <a:defRPr/>
            </a:pPr>
            <a:r>
              <a:rPr kumimoji="0" lang="fr-CA" sz="2800" b="0" i="0" u="none" strike="noStrike" kern="1200" cap="none" spc="0" normalizeH="0" baseline="0" noProof="0" dirty="0">
                <a:ln>
                  <a:noFill/>
                </a:ln>
                <a:solidFill>
                  <a:schemeClr val="tx1"/>
                </a:solidFill>
                <a:effectLst/>
                <a:uLnTx/>
                <a:uFillTx/>
                <a:latin typeface="+mn-lt"/>
                <a:ea typeface="+mn-ea"/>
                <a:cs typeface="+mn-cs"/>
              </a:rPr>
              <a:t>Démocratie représentative </a:t>
            </a:r>
            <a:r>
              <a:rPr kumimoji="0" lang="fr-CA" sz="2800" b="0" i="1" u="none" strike="noStrike" kern="1200" cap="none" spc="0" normalizeH="0" baseline="0" noProof="0" dirty="0">
                <a:ln>
                  <a:noFill/>
                </a:ln>
                <a:solidFill>
                  <a:schemeClr val="tx1"/>
                </a:solidFill>
                <a:effectLst/>
                <a:uLnTx/>
                <a:uFillTx/>
                <a:latin typeface="+mn-lt"/>
                <a:ea typeface="+mn-ea"/>
                <a:cs typeface="+mn-cs"/>
              </a:rPr>
              <a:t>versus </a:t>
            </a:r>
            <a:r>
              <a:rPr kumimoji="0" lang="fr-CA" sz="2800" b="0" i="0" u="none" strike="noStrike" kern="1200" cap="none" spc="0" normalizeH="0" baseline="0" noProof="0" dirty="0">
                <a:ln>
                  <a:noFill/>
                </a:ln>
                <a:solidFill>
                  <a:schemeClr val="tx1"/>
                </a:solidFill>
                <a:effectLst/>
                <a:uLnTx/>
                <a:uFillTx/>
                <a:latin typeface="+mn-lt"/>
                <a:ea typeface="+mn-ea"/>
                <a:cs typeface="+mn-cs"/>
              </a:rPr>
              <a:t>démocratie participative </a:t>
            </a:r>
          </a:p>
          <a:p>
            <a:pPr marL="342900" marR="0" lvl="0" indent="342900" algn="l" defTabSz="914400" rtl="0" eaLnBrk="1" fontAlgn="auto" latinLnBrk="0" hangingPunct="1">
              <a:lnSpc>
                <a:spcPct val="100000"/>
              </a:lnSpc>
              <a:spcBef>
                <a:spcPts val="1200"/>
              </a:spcBef>
              <a:spcAft>
                <a:spcPts val="0"/>
              </a:spcAft>
              <a:buClrTx/>
              <a:buSzTx/>
              <a:buFont typeface="Courier New" pitchFamily="49" charset="0"/>
              <a:buChar char="o"/>
              <a:tabLst/>
              <a:defRPr/>
            </a:pPr>
            <a:r>
              <a:rPr kumimoji="0" lang="fr-CA" sz="2800" b="0" i="0" u="none" strike="noStrike" kern="1200" cap="none" spc="0" normalizeH="0" baseline="0" noProof="0" dirty="0">
                <a:ln>
                  <a:noFill/>
                </a:ln>
                <a:solidFill>
                  <a:schemeClr val="tx1"/>
                </a:solidFill>
                <a:effectLst/>
                <a:uLnTx/>
                <a:uFillTx/>
                <a:latin typeface="+mn-lt"/>
                <a:ea typeface="+mn-ea"/>
                <a:cs typeface="+mn-cs"/>
              </a:rPr>
              <a:t>initiative des élus </a:t>
            </a:r>
            <a:r>
              <a:rPr kumimoji="0" lang="fr-CA" sz="2800" b="0" i="1" u="none" strike="noStrike" kern="1200" cap="none" spc="0" normalizeH="0" baseline="0" noProof="0" dirty="0">
                <a:ln>
                  <a:noFill/>
                </a:ln>
                <a:solidFill>
                  <a:schemeClr val="tx1"/>
                </a:solidFill>
                <a:effectLst/>
                <a:uLnTx/>
                <a:uFillTx/>
                <a:latin typeface="+mn-lt"/>
                <a:ea typeface="+mn-ea"/>
                <a:cs typeface="+mn-cs"/>
              </a:rPr>
              <a:t>versus </a:t>
            </a:r>
            <a:r>
              <a:rPr kumimoji="0" lang="fr-CA" sz="2800" b="0" i="0" u="none" strike="noStrike" kern="1200" cap="none" spc="0" normalizeH="0" baseline="0" noProof="0" dirty="0">
                <a:ln>
                  <a:noFill/>
                </a:ln>
                <a:solidFill>
                  <a:schemeClr val="tx1"/>
                </a:solidFill>
                <a:effectLst/>
                <a:uLnTx/>
                <a:uFillTx/>
                <a:latin typeface="+mn-lt"/>
                <a:ea typeface="+mn-ea"/>
                <a:cs typeface="+mn-cs"/>
              </a:rPr>
              <a:t>initiatives</a:t>
            </a:r>
            <a:br>
              <a:rPr kumimoji="0" lang="fr-CA" sz="2800" b="0" i="0" u="none" strike="noStrike" kern="1200" cap="none" spc="0" normalizeH="0" baseline="0" noProof="0" dirty="0">
                <a:ln>
                  <a:noFill/>
                </a:ln>
                <a:solidFill>
                  <a:schemeClr val="tx1"/>
                </a:solidFill>
                <a:effectLst/>
                <a:uLnTx/>
                <a:uFillTx/>
                <a:latin typeface="+mn-lt"/>
                <a:ea typeface="+mn-ea"/>
                <a:cs typeface="+mn-cs"/>
              </a:rPr>
            </a:br>
            <a:r>
              <a:rPr kumimoji="0" lang="fr-CA" sz="2800" b="0" i="0" u="none" strike="noStrike" kern="1200" cap="none" spc="0" normalizeH="0" baseline="0" noProof="0" dirty="0">
                <a:ln>
                  <a:noFill/>
                </a:ln>
                <a:solidFill>
                  <a:schemeClr val="tx1"/>
                </a:solidFill>
                <a:effectLst/>
                <a:uLnTx/>
                <a:uFillTx/>
                <a:latin typeface="+mn-lt"/>
                <a:ea typeface="+mn-ea"/>
                <a:cs typeface="+mn-cs"/>
              </a:rPr>
              <a:t>    citoyennes</a:t>
            </a:r>
          </a:p>
          <a:p>
            <a:pPr marL="342900" marR="0" lvl="0" indent="342900" algn="l" defTabSz="914400" rtl="0" eaLnBrk="1" fontAlgn="auto" latinLnBrk="0" hangingPunct="1">
              <a:lnSpc>
                <a:spcPct val="100000"/>
              </a:lnSpc>
              <a:spcBef>
                <a:spcPts val="600"/>
              </a:spcBef>
              <a:spcAft>
                <a:spcPts val="0"/>
              </a:spcAft>
              <a:buClrTx/>
              <a:buSzTx/>
              <a:buFont typeface="Courier New" pitchFamily="49" charset="0"/>
              <a:buChar char="o"/>
              <a:tabLst/>
              <a:defRPr/>
            </a:pPr>
            <a:r>
              <a:rPr kumimoji="0" lang="fr-CA" sz="2800" b="0" i="0" u="none" strike="noStrike" kern="1200" cap="none" spc="0" normalizeH="0" baseline="0" noProof="0" dirty="0">
                <a:ln>
                  <a:noFill/>
                </a:ln>
                <a:solidFill>
                  <a:schemeClr val="tx1"/>
                </a:solidFill>
                <a:effectLst/>
                <a:uLnTx/>
                <a:uFillTx/>
                <a:latin typeface="+mn-lt"/>
                <a:ea typeface="+mn-ea"/>
                <a:cs typeface="+mn-cs"/>
              </a:rPr>
              <a:t>décision publique </a:t>
            </a:r>
            <a:r>
              <a:rPr kumimoji="0" lang="fr-CA" sz="2800" b="0" i="1" u="none" strike="noStrike" kern="1200" cap="none" spc="0" normalizeH="0" baseline="0" noProof="0" dirty="0">
                <a:ln>
                  <a:noFill/>
                </a:ln>
                <a:solidFill>
                  <a:schemeClr val="tx1"/>
                </a:solidFill>
                <a:effectLst/>
                <a:uLnTx/>
                <a:uFillTx/>
                <a:latin typeface="+mn-lt"/>
                <a:ea typeface="+mn-ea"/>
                <a:cs typeface="+mn-cs"/>
              </a:rPr>
              <a:t>versus </a:t>
            </a:r>
            <a:r>
              <a:rPr kumimoji="0" lang="fr-CA" sz="2800" b="0" i="0" u="none" strike="noStrike" kern="1200" cap="none" spc="0" normalizeH="0" baseline="0" noProof="0" dirty="0">
                <a:ln>
                  <a:noFill/>
                </a:ln>
                <a:solidFill>
                  <a:schemeClr val="tx1"/>
                </a:solidFill>
                <a:effectLst/>
                <a:uLnTx/>
                <a:uFillTx/>
                <a:latin typeface="+mn-lt"/>
                <a:ea typeface="+mn-ea"/>
                <a:cs typeface="+mn-cs"/>
              </a:rPr>
              <a:t>concertation</a:t>
            </a: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69</a:t>
            </a:fld>
            <a:endParaRPr lang="fr-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CA" dirty="0"/>
              <a:t>© Coopérative La Clé, Victoriaville - 2013</a:t>
            </a:r>
          </a:p>
        </p:txBody>
      </p:sp>
      <p:sp>
        <p:nvSpPr>
          <p:cNvPr id="4" name="Rectangle 2"/>
          <p:cNvSpPr txBox="1">
            <a:spLocks noChangeArrowheads="1"/>
          </p:cNvSpPr>
          <p:nvPr/>
        </p:nvSpPr>
        <p:spPr>
          <a:xfrm>
            <a:off x="457200" y="332656"/>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600" b="1" i="0" u="none" strike="noStrike" kern="1200" cap="none" spc="0" normalizeH="0" baseline="0" noProof="0" dirty="0">
                <a:ln>
                  <a:noFill/>
                </a:ln>
                <a:solidFill>
                  <a:schemeClr val="tx1"/>
                </a:solidFill>
                <a:effectLst/>
                <a:uLnTx/>
                <a:uFillTx/>
                <a:latin typeface="+mn-lt"/>
                <a:ea typeface="+mj-ea"/>
                <a:cs typeface="+mj-cs"/>
              </a:rPr>
              <a:t>LA</a:t>
            </a:r>
            <a:r>
              <a:rPr kumimoji="0" lang="fr-CA" sz="3600" b="1" i="0" u="none" strike="noStrike" kern="1200" cap="none" spc="0" normalizeH="0" noProof="0" dirty="0">
                <a:ln>
                  <a:noFill/>
                </a:ln>
                <a:solidFill>
                  <a:schemeClr val="tx1"/>
                </a:solidFill>
                <a:effectLst/>
                <a:uLnTx/>
                <a:uFillTx/>
                <a:latin typeface="+mn-lt"/>
                <a:ea typeface="+mj-ea"/>
                <a:cs typeface="+mj-cs"/>
              </a:rPr>
              <a:t> COMMUNAUTÉ </a:t>
            </a:r>
            <a:r>
              <a:rPr kumimoji="0" lang="fr-CA" sz="3600" b="1" i="0" u="none" strike="noStrike" kern="1200" cap="none" spc="0" normalizeH="0" baseline="0" noProof="0" dirty="0">
                <a:ln>
                  <a:noFill/>
                </a:ln>
                <a:solidFill>
                  <a:schemeClr val="tx1"/>
                </a:solidFill>
                <a:effectLst/>
                <a:uLnTx/>
                <a:uFillTx/>
                <a:latin typeface="+mn-lt"/>
                <a:ea typeface="+mj-ea"/>
                <a:cs typeface="+mj-cs"/>
              </a:rPr>
              <a:t>COMPÉTENTE</a:t>
            </a:r>
            <a:endParaRPr kumimoji="0" lang="fr-FR" sz="3600" b="1" i="0" u="none" strike="noStrike" kern="1200" cap="none" spc="0" normalizeH="0" baseline="0" noProof="0" dirty="0">
              <a:ln>
                <a:noFill/>
              </a:ln>
              <a:solidFill>
                <a:schemeClr val="accent2"/>
              </a:solidFill>
              <a:effectLst/>
              <a:uLnTx/>
              <a:uFillTx/>
              <a:latin typeface="+mn-lt"/>
              <a:ea typeface="+mj-ea"/>
              <a:cs typeface="+mj-cs"/>
            </a:endParaRPr>
          </a:p>
        </p:txBody>
      </p:sp>
      <p:sp>
        <p:nvSpPr>
          <p:cNvPr id="7" name="Rectangle 2"/>
          <p:cNvSpPr txBox="1">
            <a:spLocks noChangeArrowheads="1"/>
          </p:cNvSpPr>
          <p:nvPr/>
        </p:nvSpPr>
        <p:spPr>
          <a:xfrm>
            <a:off x="827584" y="1412776"/>
            <a:ext cx="7558087" cy="1836000"/>
          </a:xfrm>
          <a:prstGeom prst="rect">
            <a:avLst/>
          </a:prstGeom>
          <a:noFill/>
        </p:spPr>
        <p:txBody>
          <a:bodyPr/>
          <a:lstStyle/>
          <a:p>
            <a:pPr lvl="0" algn="ctr">
              <a:spcBef>
                <a:spcPct val="100000"/>
              </a:spcBef>
              <a:spcAft>
                <a:spcPct val="50000"/>
              </a:spcAft>
              <a:defRPr/>
            </a:pPr>
            <a:br>
              <a:rPr kumimoji="0" lang="fr-CA" sz="2800" b="0" i="0" u="none" strike="noStrike" kern="1200" cap="none" spc="0" normalizeH="0" baseline="0" noProof="0" dirty="0">
                <a:ln>
                  <a:noFill/>
                </a:ln>
                <a:solidFill>
                  <a:schemeClr val="tx1"/>
                </a:solidFill>
                <a:effectLst/>
                <a:uLnTx/>
                <a:uFillTx/>
                <a:latin typeface="Calibri" pitchFamily="34" charset="0"/>
                <a:ea typeface="+mj-ea"/>
                <a:cs typeface="+mj-cs"/>
              </a:rPr>
            </a:br>
            <a:r>
              <a:rPr kumimoji="0" lang="fr-CA" sz="2800" b="0" i="0" u="none" strike="noStrike" kern="1200" cap="none" spc="0" normalizeH="0" baseline="0" noProof="0" dirty="0">
                <a:ln>
                  <a:noFill/>
                </a:ln>
                <a:solidFill>
                  <a:schemeClr val="tx1"/>
                </a:solidFill>
                <a:effectLst/>
                <a:uLnTx/>
                <a:uFillTx/>
                <a:latin typeface="Calibri" pitchFamily="34" charset="0"/>
                <a:ea typeface="+mj-ea"/>
                <a:cs typeface="+mj-cs"/>
              </a:rPr>
              <a:t> </a:t>
            </a:r>
            <a:r>
              <a:rPr kumimoji="0" lang="fr-FR" sz="2800" b="0" i="0" u="none" strike="noStrike" kern="1200" cap="none" spc="0" normalizeH="0" baseline="0" noProof="0" dirty="0">
                <a:ln>
                  <a:noFill/>
                </a:ln>
                <a:solidFill>
                  <a:schemeClr val="tx1"/>
                </a:solidFill>
                <a:effectLst/>
                <a:uLnTx/>
                <a:uFillTx/>
                <a:latin typeface="Calibri" pitchFamily="34" charset="0"/>
                <a:ea typeface="+mj-ea"/>
                <a:cs typeface="+mj-cs"/>
              </a:rPr>
              <a:t>où les différents systèmes arrivent à répondre aux besoins des individus et des organismes</a:t>
            </a:r>
            <a:br>
              <a:rPr kumimoji="0" lang="fr-FR" sz="2800" b="0" i="0" u="none" strike="noStrike" kern="1200" cap="none" spc="0" normalizeH="0" baseline="0" noProof="0" dirty="0">
                <a:ln>
                  <a:noFill/>
                </a:ln>
                <a:solidFill>
                  <a:schemeClr val="tx1"/>
                </a:solidFill>
                <a:effectLst/>
                <a:uLnTx/>
                <a:uFillTx/>
                <a:latin typeface="Calibri" pitchFamily="34" charset="0"/>
                <a:ea typeface="+mj-ea"/>
                <a:cs typeface="+mj-cs"/>
              </a:rPr>
            </a:br>
            <a:endParaRPr kumimoji="0" lang="fr-CA" sz="2800" b="1" i="1"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Rectangle 9"/>
          <p:cNvSpPr/>
          <p:nvPr/>
        </p:nvSpPr>
        <p:spPr>
          <a:xfrm>
            <a:off x="1897200" y="2833772"/>
            <a:ext cx="5351401" cy="523220"/>
          </a:xfrm>
          <a:prstGeom prst="rect">
            <a:avLst/>
          </a:prstGeom>
        </p:spPr>
        <p:txBody>
          <a:bodyPr wrap="none">
            <a:spAutoFit/>
          </a:bodyPr>
          <a:lstStyle/>
          <a:p>
            <a:pPr algn="ctr"/>
            <a:r>
              <a:rPr lang="fr-FR" sz="2800" b="1" dirty="0">
                <a:latin typeface="Calibri" pitchFamily="34" charset="0"/>
                <a:sym typeface="Symbol"/>
              </a:rPr>
              <a:t> l’action intersectorielle intégrée</a:t>
            </a:r>
            <a:endParaRPr lang="fr-CA" sz="2800" dirty="0"/>
          </a:p>
        </p:txBody>
      </p:sp>
      <p:sp>
        <p:nvSpPr>
          <p:cNvPr id="11" name="Rectangle 10"/>
          <p:cNvSpPr/>
          <p:nvPr/>
        </p:nvSpPr>
        <p:spPr>
          <a:xfrm>
            <a:off x="2051720" y="4995173"/>
            <a:ext cx="5015989" cy="954107"/>
          </a:xfrm>
          <a:prstGeom prst="rect">
            <a:avLst/>
          </a:prstGeom>
        </p:spPr>
        <p:txBody>
          <a:bodyPr wrap="none">
            <a:spAutoFit/>
          </a:bodyPr>
          <a:lstStyle/>
          <a:p>
            <a:pPr algn="ctr"/>
            <a:r>
              <a:rPr lang="fr-FR" sz="2800" b="1" dirty="0">
                <a:latin typeface="Calibri" pitchFamily="34" charset="0"/>
                <a:sym typeface="Symbol"/>
              </a:rPr>
              <a:t> l’</a:t>
            </a:r>
            <a:r>
              <a:rPr lang="fr-FR" sz="2800" b="1" i="1" dirty="0">
                <a:latin typeface="Calibri" pitchFamily="34" charset="0"/>
                <a:sym typeface="Symbol"/>
              </a:rPr>
              <a:t>empowerment</a:t>
            </a:r>
            <a:r>
              <a:rPr lang="fr-FR" sz="2800" b="1" dirty="0">
                <a:latin typeface="Calibri" pitchFamily="34" charset="0"/>
                <a:sym typeface="Symbol"/>
              </a:rPr>
              <a:t> des individus</a:t>
            </a:r>
            <a:br>
              <a:rPr lang="fr-FR" sz="2800" b="1" dirty="0">
                <a:latin typeface="Calibri" pitchFamily="34" charset="0"/>
                <a:sym typeface="Symbol"/>
              </a:rPr>
            </a:br>
            <a:r>
              <a:rPr lang="fr-FR" sz="2800" b="1" dirty="0">
                <a:latin typeface="Calibri" pitchFamily="34" charset="0"/>
                <a:sym typeface="Symbol"/>
              </a:rPr>
              <a:t>et des organisations</a:t>
            </a:r>
            <a:endParaRPr lang="fr-CA" sz="2800" dirty="0"/>
          </a:p>
        </p:txBody>
      </p:sp>
      <p:sp>
        <p:nvSpPr>
          <p:cNvPr id="9" name="Flèche courbée vers la gauche 8"/>
          <p:cNvSpPr/>
          <p:nvPr/>
        </p:nvSpPr>
        <p:spPr>
          <a:xfrm>
            <a:off x="7668344" y="3105264"/>
            <a:ext cx="1260000" cy="2700000"/>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
        <p:nvSpPr>
          <p:cNvPr id="12" name="Flèche courbée vers la gauche 11"/>
          <p:cNvSpPr/>
          <p:nvPr/>
        </p:nvSpPr>
        <p:spPr>
          <a:xfrm flipH="1" flipV="1">
            <a:off x="179512" y="3033256"/>
            <a:ext cx="1332000" cy="2700000"/>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
        <p:nvSpPr>
          <p:cNvPr id="15" name="Rectangle 2"/>
          <p:cNvSpPr txBox="1">
            <a:spLocks noChangeArrowheads="1"/>
          </p:cNvSpPr>
          <p:nvPr/>
        </p:nvSpPr>
        <p:spPr>
          <a:xfrm>
            <a:off x="827584" y="1412776"/>
            <a:ext cx="7558087" cy="3600000"/>
          </a:xfrm>
          <a:prstGeom prst="rect">
            <a:avLst/>
          </a:prstGeom>
          <a:noFill/>
        </p:spPr>
        <p:txBody>
          <a:bodyPr/>
          <a:lstStyle/>
          <a:p>
            <a:pPr lvl="0" algn="ctr">
              <a:spcBef>
                <a:spcPts val="6000"/>
              </a:spcBef>
              <a:defRPr/>
            </a:pPr>
            <a:br>
              <a:rPr kumimoji="0" lang="fr-CA" sz="2800" b="0" i="0" u="none" strike="noStrike" kern="1200" cap="none" spc="0" normalizeH="0" baseline="0" noProof="0" dirty="0">
                <a:ln>
                  <a:noFill/>
                </a:ln>
                <a:solidFill>
                  <a:schemeClr val="tx1"/>
                </a:solidFill>
                <a:effectLst/>
                <a:uLnTx/>
                <a:uFillTx/>
                <a:latin typeface="Calibri" pitchFamily="34" charset="0"/>
                <a:ea typeface="+mj-ea"/>
                <a:cs typeface="+mj-cs"/>
              </a:rPr>
            </a:br>
            <a:r>
              <a:rPr kumimoji="0" lang="fr-CA" sz="2800" b="0" i="0" u="none" strike="noStrike" kern="1200" cap="none" spc="0" normalizeH="0" baseline="0" noProof="0" dirty="0">
                <a:ln>
                  <a:noFill/>
                </a:ln>
                <a:solidFill>
                  <a:schemeClr val="tx1"/>
                </a:solidFill>
                <a:effectLst/>
                <a:uLnTx/>
                <a:uFillTx/>
                <a:latin typeface="Calibri" pitchFamily="34" charset="0"/>
                <a:ea typeface="+mj-ea"/>
                <a:cs typeface="+mj-cs"/>
              </a:rPr>
              <a:t> </a:t>
            </a:r>
            <a:r>
              <a:rPr kumimoji="0" lang="fr-FR" sz="2800" b="0" i="0" u="none" strike="noStrike" kern="1200" cap="none" spc="0" normalizeH="0" baseline="0" noProof="0" dirty="0">
                <a:ln>
                  <a:noFill/>
                </a:ln>
                <a:solidFill>
                  <a:schemeClr val="tx1"/>
                </a:solidFill>
                <a:effectLst/>
                <a:uLnTx/>
                <a:uFillTx/>
                <a:latin typeface="Calibri" pitchFamily="34" charset="0"/>
                <a:ea typeface="+mj-ea"/>
                <a:cs typeface="+mj-cs"/>
              </a:rPr>
              <a:t>où les différents systèmes arrivent à répondre aux besoins des individus et des organismes</a:t>
            </a:r>
            <a:br>
              <a:rPr kumimoji="0" lang="fr-FR" sz="2800" b="0" i="0" u="none" strike="noStrike" kern="1200" cap="none" spc="0" normalizeH="0" baseline="0" noProof="0" dirty="0">
                <a:ln>
                  <a:noFill/>
                </a:ln>
                <a:solidFill>
                  <a:schemeClr val="tx1"/>
                </a:solidFill>
                <a:effectLst/>
                <a:uLnTx/>
                <a:uFillTx/>
                <a:latin typeface="Calibri" pitchFamily="34" charset="0"/>
                <a:ea typeface="+mj-ea"/>
                <a:cs typeface="+mj-cs"/>
              </a:rPr>
            </a:br>
            <a:endParaRPr kumimoji="0" lang="fr-FR" sz="2800" b="0" i="0" u="none" strike="noStrike" kern="1200" cap="none" spc="0" normalizeH="0" baseline="0" noProof="0" dirty="0">
              <a:ln>
                <a:noFill/>
              </a:ln>
              <a:solidFill>
                <a:schemeClr val="tx1"/>
              </a:solidFill>
              <a:effectLst/>
              <a:uLnTx/>
              <a:uFillTx/>
              <a:latin typeface="Calibri" pitchFamily="34" charset="0"/>
              <a:ea typeface="+mj-ea"/>
              <a:cs typeface="+mj-cs"/>
            </a:endParaRPr>
          </a:p>
          <a:p>
            <a:pPr lvl="0" algn="ctr">
              <a:spcBef>
                <a:spcPts val="1800"/>
              </a:spcBef>
              <a:spcAft>
                <a:spcPct val="50000"/>
              </a:spcAft>
              <a:defRPr/>
            </a:pPr>
            <a:r>
              <a:rPr lang="fr-FR" sz="2800" u="sng" dirty="0">
                <a:latin typeface="Calibri" pitchFamily="34" charset="0"/>
              </a:rPr>
              <a:t>et</a:t>
            </a:r>
            <a:endParaRPr lang="fr-FR" sz="2800" u="sng" dirty="0">
              <a:latin typeface="Calibri" pitchFamily="34" charset="0"/>
              <a:ea typeface="+mj-ea"/>
              <a:cs typeface="+mj-cs"/>
            </a:endParaRPr>
          </a:p>
          <a:p>
            <a:pPr lvl="0" algn="ctr">
              <a:spcAft>
                <a:spcPct val="50000"/>
              </a:spcAft>
              <a:defRPr/>
            </a:pPr>
            <a:r>
              <a:rPr kumimoji="0" lang="fr-FR" sz="2800" b="0" i="0" u="none" strike="noStrike" kern="1200" cap="none" spc="0" normalizeH="0" baseline="0" noProof="0" dirty="0">
                <a:ln>
                  <a:noFill/>
                </a:ln>
                <a:solidFill>
                  <a:schemeClr val="tx1"/>
                </a:solidFill>
                <a:effectLst/>
                <a:uLnTx/>
                <a:uFillTx/>
                <a:latin typeface="Calibri" pitchFamily="34" charset="0"/>
                <a:ea typeface="+mj-ea"/>
                <a:cs typeface="+mj-cs"/>
              </a:rPr>
              <a:t>où les individus et les organismes arrivent à utiliser les systèmes de façon efficace</a:t>
            </a:r>
            <a:br>
              <a:rPr kumimoji="0" lang="fr-FR" sz="2800" b="0" i="0" u="none" strike="noStrike" kern="1200" cap="none" spc="0" normalizeH="0" baseline="0" noProof="0" dirty="0">
                <a:ln>
                  <a:noFill/>
                </a:ln>
                <a:solidFill>
                  <a:schemeClr val="tx1"/>
                </a:solidFill>
                <a:effectLst/>
                <a:uLnTx/>
                <a:uFillTx/>
                <a:latin typeface="Calibri" pitchFamily="34" charset="0"/>
                <a:ea typeface="+mj-ea"/>
                <a:cs typeface="+mj-cs"/>
              </a:rPr>
            </a:br>
            <a:endParaRPr kumimoji="0" lang="fr-CA" sz="2800" b="1" i="1"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Espace réservé du numéro de diapositive 12"/>
          <p:cNvSpPr>
            <a:spLocks noGrp="1"/>
          </p:cNvSpPr>
          <p:nvPr>
            <p:ph type="sldNum" sz="quarter" idx="12"/>
          </p:nvPr>
        </p:nvSpPr>
        <p:spPr/>
        <p:txBody>
          <a:bodyPr/>
          <a:lstStyle/>
          <a:p>
            <a:fld id="{16415055-94EF-4DDD-8DB2-06DD37CFD80E}" type="slidenum">
              <a:rPr lang="fr-CA" smtClean="0"/>
              <a:pPr/>
              <a:t>7</a:t>
            </a:fld>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animBg="1"/>
      <p:bldP spid="12" grpId="0" animBg="1"/>
      <p:bldP spid="1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1"/>
          </p:nvPr>
        </p:nvSpPr>
        <p:spPr>
          <a:prstGeom prst="rect">
            <a:avLst/>
          </a:prstGeom>
        </p:spPr>
        <p:txBody>
          <a:bodyPr/>
          <a:lstStyle/>
          <a:p>
            <a:r>
              <a:rPr lang="fr-CA" dirty="0"/>
              <a:t>© Coopérative La Clé, Victoriaville - 2013</a:t>
            </a:r>
            <a:endParaRPr lang="fr-FR" dirty="0"/>
          </a:p>
        </p:txBody>
      </p:sp>
      <p:sp>
        <p:nvSpPr>
          <p:cNvPr id="327682" name="Rectangle 2"/>
          <p:cNvSpPr>
            <a:spLocks noGrp="1" noChangeArrowheads="1"/>
          </p:cNvSpPr>
          <p:nvPr>
            <p:ph type="title" idx="4294967295"/>
          </p:nvPr>
        </p:nvSpPr>
        <p:spPr>
          <a:xfrm>
            <a:off x="0" y="274638"/>
            <a:ext cx="8229600" cy="1143000"/>
          </a:xfrm>
        </p:spPr>
        <p:txBody>
          <a:bodyPr/>
          <a:lstStyle/>
          <a:p>
            <a:br>
              <a:rPr lang="fr-CA" sz="3400" dirty="0"/>
            </a:br>
            <a:endParaRPr lang="fr-FR" sz="3400" dirty="0"/>
          </a:p>
        </p:txBody>
      </p:sp>
      <p:sp>
        <p:nvSpPr>
          <p:cNvPr id="327683" name="Rectangle 3"/>
          <p:cNvSpPr>
            <a:spLocks noGrp="1" noChangeArrowheads="1"/>
          </p:cNvSpPr>
          <p:nvPr>
            <p:ph type="body" idx="4294967295"/>
          </p:nvPr>
        </p:nvSpPr>
        <p:spPr>
          <a:xfrm>
            <a:off x="971600" y="2131492"/>
            <a:ext cx="7272337" cy="3348000"/>
          </a:xfrm>
        </p:spPr>
        <p:txBody>
          <a:bodyPr/>
          <a:lstStyle/>
          <a:p>
            <a:pPr marL="0" indent="15875">
              <a:buFont typeface="Wingdings" pitchFamily="2" charset="2"/>
              <a:buNone/>
            </a:pPr>
            <a:r>
              <a:rPr lang="fr-CA" dirty="0"/>
              <a:t>Il ne suffit pas d’être acteur de son développement, encore faut-il en être véritablement l’</a:t>
            </a:r>
            <a:r>
              <a:rPr lang="fr-CA" u="sng" dirty="0"/>
              <a:t>auteur</a:t>
            </a:r>
            <a:r>
              <a:rPr lang="fr-CA" dirty="0"/>
              <a:t>. </a:t>
            </a:r>
          </a:p>
          <a:p>
            <a:pPr marL="0" indent="15875" algn="r">
              <a:buFont typeface="Wingdings" pitchFamily="2" charset="2"/>
              <a:buNone/>
            </a:pPr>
            <a:br>
              <a:rPr lang="fr-CA" dirty="0"/>
            </a:br>
            <a:r>
              <a:rPr lang="fr-CA" dirty="0"/>
              <a:t>	(Michel Dinet, 1997)</a:t>
            </a:r>
            <a:r>
              <a:rPr lang="fr-FR" dirty="0"/>
              <a:t> </a:t>
            </a:r>
          </a:p>
        </p:txBody>
      </p:sp>
      <p:sp>
        <p:nvSpPr>
          <p:cNvPr id="7" name="Rectangle 2"/>
          <p:cNvSpPr txBox="1">
            <a:spLocks noChangeArrowheads="1"/>
          </p:cNvSpPr>
          <p:nvPr/>
        </p:nvSpPr>
        <p:spPr>
          <a:xfrm>
            <a:off x="683568" y="692845"/>
            <a:ext cx="7772400" cy="685800"/>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3600" b="1" dirty="0">
                <a:latin typeface="Calibri" pitchFamily="34" charset="0"/>
                <a:ea typeface="+mj-ea"/>
                <a:cs typeface="+mj-cs"/>
              </a:rPr>
              <a:t>LE </a:t>
            </a:r>
            <a:r>
              <a:rPr kumimoji="0" lang="en-CA" sz="3600" b="1" u="none" strike="noStrike" kern="1200" cap="none" spc="0" normalizeH="0" baseline="0" noProof="0" dirty="0">
                <a:ln>
                  <a:noFill/>
                </a:ln>
                <a:solidFill>
                  <a:schemeClr val="tx1"/>
                </a:solidFill>
                <a:effectLst/>
                <a:uLnTx/>
                <a:uFillTx/>
                <a:latin typeface="Calibri" pitchFamily="34" charset="0"/>
                <a:ea typeface="+mj-ea"/>
                <a:cs typeface="+mj-cs"/>
              </a:rPr>
              <a:t>MOT DE LA FIN</a:t>
            </a:r>
          </a:p>
        </p:txBody>
      </p:sp>
      <p:sp>
        <p:nvSpPr>
          <p:cNvPr id="8" name="Espace réservé du numéro de diapositive 7"/>
          <p:cNvSpPr>
            <a:spLocks noGrp="1"/>
          </p:cNvSpPr>
          <p:nvPr>
            <p:ph type="sldNum" sz="quarter" idx="12"/>
          </p:nvPr>
        </p:nvSpPr>
        <p:spPr/>
        <p:txBody>
          <a:bodyPr/>
          <a:lstStyle/>
          <a:p>
            <a:fld id="{16415055-94EF-4DDD-8DB2-06DD37CFD80E}" type="slidenum">
              <a:rPr lang="fr-CA" smtClean="0"/>
              <a:pPr/>
              <a:t>70</a:t>
            </a:fld>
            <a:endParaRPr lang="fr-CA" dirty="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415055-94EF-4DDD-8DB2-06DD37CFD80E}" type="slidenum">
              <a:rPr lang="fr-CA" smtClean="0"/>
              <a:pPr/>
              <a:t>71</a:t>
            </a:fld>
            <a:endParaRPr lang="fr-CA" dirty="0"/>
          </a:p>
        </p:txBody>
      </p:sp>
      <p:sp>
        <p:nvSpPr>
          <p:cNvPr id="3" name="Espace réservé du pied de page 2"/>
          <p:cNvSpPr>
            <a:spLocks noGrp="1"/>
          </p:cNvSpPr>
          <p:nvPr>
            <p:ph type="ftr" sz="quarter" idx="11"/>
          </p:nvPr>
        </p:nvSpPr>
        <p:spPr/>
        <p:txBody>
          <a:bodyPr/>
          <a:lstStyle/>
          <a:p>
            <a:r>
              <a:rPr lang="fr-CA"/>
              <a:t>© Coopérative La Clé, Victoriaville - 2013</a:t>
            </a:r>
            <a:endParaRPr lang="fr-CA" dirty="0"/>
          </a:p>
        </p:txBody>
      </p:sp>
      <p:pic>
        <p:nvPicPr>
          <p:cNvPr id="258050" name="Picture 2" descr="C:\Users\Sonia\AppData\Local\Microsoft\Windows\Temporary Internet Files\Content.IE5\GVJ781D7\MC90007878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645024"/>
            <a:ext cx="2713038" cy="2012950"/>
          </a:xfrm>
          <a:prstGeom prst="rect">
            <a:avLst/>
          </a:prstGeom>
          <a:noFill/>
          <a:extLst>
            <a:ext uri="{909E8E84-426E-40DD-AFC4-6F175D3DCCD1}">
              <a14:hiddenFill xmlns:a14="http://schemas.microsoft.com/office/drawing/2010/main">
                <a:solidFill>
                  <a:srgbClr val="FFFFFF"/>
                </a:solidFill>
              </a14:hiddenFill>
            </a:ext>
          </a:extLst>
        </p:spPr>
      </p:pic>
      <p:pic>
        <p:nvPicPr>
          <p:cNvPr id="258052" name="Picture 4" descr="C:\Users\Sonia\AppData\Local\Microsoft\Windows\Temporary Internet Files\Content.IE5\C3UFDH41\MC90033423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732387"/>
            <a:ext cx="2943040" cy="2291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6506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827584" y="657272"/>
            <a:ext cx="7558087" cy="5220000"/>
          </a:xfrm>
          <a:prstGeom prst="rect">
            <a:avLst/>
          </a:prstGeom>
          <a:noFill/>
        </p:spPr>
        <p:txBody>
          <a:bodyPr/>
          <a:lstStyle/>
          <a:p>
            <a:pPr lvl="0" algn="ctr">
              <a:spcBef>
                <a:spcPct val="100000"/>
              </a:spcBef>
              <a:spcAft>
                <a:spcPct val="50000"/>
              </a:spcAft>
            </a:pPr>
            <a:r>
              <a:rPr lang="fr-CA" sz="3600" b="1" cap="all" dirty="0">
                <a:latin typeface="Calibri" pitchFamily="34" charset="0"/>
              </a:rPr>
              <a:t>Référence PRINCIPALE</a:t>
            </a:r>
            <a:br>
              <a:rPr kumimoji="0" lang="fr-CA" sz="4000" i="0" u="none" strike="noStrike" kern="1200" cap="none" spc="0" normalizeH="0" baseline="0" noProof="0" dirty="0">
                <a:ln>
                  <a:noFill/>
                </a:ln>
                <a:solidFill>
                  <a:schemeClr val="tx1"/>
                </a:solidFill>
                <a:effectLst/>
                <a:uLnTx/>
                <a:uFillTx/>
                <a:latin typeface="Calibri" pitchFamily="34" charset="0"/>
                <a:ea typeface="+mj-ea"/>
                <a:cs typeface="+mj-cs"/>
              </a:rPr>
            </a:br>
            <a:br>
              <a:rPr kumimoji="0" lang="fr-CA" sz="2800" b="0" i="0" u="none" strike="noStrike" kern="1200" cap="none" spc="0" normalizeH="0" baseline="0" noProof="0" dirty="0">
                <a:ln>
                  <a:noFill/>
                </a:ln>
                <a:solidFill>
                  <a:schemeClr val="tx1"/>
                </a:solidFill>
                <a:effectLst/>
                <a:uLnTx/>
                <a:uFillTx/>
                <a:latin typeface="Calibri" pitchFamily="34" charset="0"/>
                <a:ea typeface="+mj-ea"/>
                <a:cs typeface="+mj-cs"/>
              </a:rPr>
            </a:br>
            <a:r>
              <a:rPr lang="fr-CA" sz="3200" dirty="0">
                <a:latin typeface="Calibri" pitchFamily="34" charset="0"/>
              </a:rPr>
              <a:t>Empowerment </a:t>
            </a:r>
            <a:r>
              <a:rPr lang="fr-CA" sz="3200" i="1" dirty="0">
                <a:latin typeface="Calibri" pitchFamily="34" charset="0"/>
              </a:rPr>
              <a:t>et intervention : développement de la capacité d’agir </a:t>
            </a:r>
            <a:br>
              <a:rPr lang="fr-CA" sz="3200" i="1" dirty="0">
                <a:latin typeface="Calibri" pitchFamily="34" charset="0"/>
              </a:rPr>
            </a:br>
            <a:r>
              <a:rPr lang="fr-CA" sz="3200" i="1" dirty="0">
                <a:latin typeface="Calibri" pitchFamily="34" charset="0"/>
              </a:rPr>
              <a:t>et de la solidarité</a:t>
            </a:r>
            <a:br>
              <a:rPr lang="fr-CA" sz="3200" dirty="0">
                <a:latin typeface="Calibri" pitchFamily="34" charset="0"/>
                <a:ea typeface="+mj-ea"/>
                <a:cs typeface="+mj-cs"/>
              </a:rPr>
            </a:br>
            <a:br>
              <a:rPr lang="fr-CA" sz="2800" dirty="0">
                <a:latin typeface="Calibri" pitchFamily="34" charset="0"/>
                <a:ea typeface="+mj-ea"/>
                <a:cs typeface="+mj-cs"/>
              </a:rPr>
            </a:br>
            <a:r>
              <a:rPr lang="fr-CA" sz="2800" dirty="0">
                <a:latin typeface="Calibri" pitchFamily="34" charset="0"/>
                <a:ea typeface="+mj-ea"/>
                <a:cs typeface="+mj-cs"/>
              </a:rPr>
              <a:t>par William A. Ninacs</a:t>
            </a:r>
            <a:br>
              <a:rPr lang="fr-CA" sz="2800" dirty="0">
                <a:latin typeface="Calibri" pitchFamily="34" charset="0"/>
                <a:ea typeface="+mj-ea"/>
                <a:cs typeface="+mj-cs"/>
              </a:rPr>
            </a:br>
            <a:br>
              <a:rPr lang="fr-CA" sz="2800" dirty="0">
                <a:latin typeface="Calibri" pitchFamily="34" charset="0"/>
                <a:ea typeface="+mj-ea"/>
                <a:cs typeface="+mj-cs"/>
              </a:rPr>
            </a:br>
            <a:r>
              <a:rPr lang="fr-CA" sz="2800" dirty="0">
                <a:latin typeface="Calibri" pitchFamily="34" charset="0"/>
                <a:ea typeface="+mj-ea"/>
                <a:cs typeface="+mj-cs"/>
              </a:rPr>
              <a:t>http://www.pulaval.com/catalogue/empowerment-intervention-developpement-capacite-agir-solidarite-9200.html</a:t>
            </a:r>
            <a:br>
              <a:rPr lang="fr-CA" sz="2800" dirty="0">
                <a:latin typeface="Calibri" pitchFamily="34" charset="0"/>
                <a:ea typeface="+mj-ea"/>
                <a:cs typeface="+mj-cs"/>
              </a:rPr>
            </a:br>
            <a:endParaRPr lang="fr-CA" sz="2800" i="1" dirty="0">
              <a:latin typeface="Calibri" pitchFamily="34" charset="0"/>
            </a:endParaRPr>
          </a:p>
        </p:txBody>
      </p:sp>
      <p:sp>
        <p:nvSpPr>
          <p:cNvPr id="4" name="Espace réservé du pied de page 3"/>
          <p:cNvSpPr>
            <a:spLocks noGrp="1"/>
          </p:cNvSpPr>
          <p:nvPr>
            <p:ph type="ftr" sz="quarter" idx="11"/>
          </p:nvPr>
        </p:nvSpPr>
        <p:spPr/>
        <p:txBody>
          <a:bodyPr/>
          <a:lstStyle/>
          <a:p>
            <a:r>
              <a:rPr lang="fr-CA" dirty="0"/>
              <a:t>© Coopérative La Clé, Victoriaville - 2013</a:t>
            </a:r>
          </a:p>
        </p:txBody>
      </p:sp>
      <p:sp>
        <p:nvSpPr>
          <p:cNvPr id="5" name="Espace réservé du numéro de diapositive 4"/>
          <p:cNvSpPr>
            <a:spLocks noGrp="1"/>
          </p:cNvSpPr>
          <p:nvPr>
            <p:ph type="sldNum" sz="quarter" idx="12"/>
          </p:nvPr>
        </p:nvSpPr>
        <p:spPr/>
        <p:txBody>
          <a:bodyPr/>
          <a:lstStyle/>
          <a:p>
            <a:fld id="{16415055-94EF-4DDD-8DB2-06DD37CFD80E}" type="slidenum">
              <a:rPr lang="fr-CA" smtClean="0"/>
              <a:pPr/>
              <a:t>72</a:t>
            </a:fld>
            <a:endParaRPr lang="fr-CA"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prstGeom prst="rect">
            <a:avLst/>
          </a:prstGeom>
        </p:spPr>
        <p:txBody>
          <a:bodyPr/>
          <a:lstStyle/>
          <a:p>
            <a:r>
              <a:rPr lang="fr-CA" dirty="0">
                <a:latin typeface="+mj-lt"/>
              </a:rPr>
              <a:t>© Coopérative La Clé, Victoriaville - 2013</a:t>
            </a:r>
            <a:endParaRPr lang="fr-FR" dirty="0">
              <a:latin typeface="+mj-lt"/>
            </a:endParaRPr>
          </a:p>
        </p:txBody>
      </p:sp>
      <p:sp>
        <p:nvSpPr>
          <p:cNvPr id="233474" name="Rectangle 2"/>
          <p:cNvSpPr>
            <a:spLocks noGrp="1" noChangeArrowheads="1"/>
          </p:cNvSpPr>
          <p:nvPr>
            <p:ph type="title" idx="4294967295"/>
          </p:nvPr>
        </p:nvSpPr>
        <p:spPr>
          <a:xfrm>
            <a:off x="683568" y="404813"/>
            <a:ext cx="7772400" cy="685800"/>
          </a:xfrm>
          <a:noFill/>
        </p:spPr>
        <p:txBody>
          <a:bodyPr>
            <a:noAutofit/>
          </a:bodyPr>
          <a:lstStyle/>
          <a:p>
            <a:r>
              <a:rPr lang="en-CA" sz="3600" b="1" cap="all" dirty="0">
                <a:latin typeface="Calibri" pitchFamily="34" charset="0"/>
              </a:rPr>
              <a:t>AUTRES RÉFÉRENCES (1)</a:t>
            </a:r>
          </a:p>
        </p:txBody>
      </p:sp>
      <p:sp>
        <p:nvSpPr>
          <p:cNvPr id="7" name="Rectangle 3"/>
          <p:cNvSpPr txBox="1">
            <a:spLocks noChangeArrowheads="1"/>
          </p:cNvSpPr>
          <p:nvPr/>
        </p:nvSpPr>
        <p:spPr>
          <a:xfrm>
            <a:off x="522000" y="1484783"/>
            <a:ext cx="8100000" cy="4788000"/>
          </a:xfrm>
          <a:prstGeom prst="rect">
            <a:avLst/>
          </a:prstGeom>
        </p:spPr>
        <p:txBody>
          <a:bodyPr vert="horz" lIns="91440" tIns="45720" rIns="91440" bIns="45720" rtlCol="0">
            <a:normAutofit fontScale="85000" lnSpcReduction="20000"/>
          </a:bodyPr>
          <a:lstStyle/>
          <a:p>
            <a:pPr marL="342900" lvl="0" indent="-342900">
              <a:lnSpc>
                <a:spcPct val="120000"/>
              </a:lnSpc>
              <a:spcBef>
                <a:spcPts val="1800"/>
              </a:spcBef>
              <a:buFont typeface="Arial" pitchFamily="34" charset="0"/>
              <a:buChar char="•"/>
              <a:defRPr/>
            </a:pPr>
            <a:r>
              <a:rPr lang="fr-CA" sz="2800" dirty="0">
                <a:latin typeface="+mj-lt"/>
              </a:rPr>
              <a:t>Diapositives 24 et 29 :</a:t>
            </a:r>
            <a:br>
              <a:rPr lang="fr-CA" sz="2800" dirty="0">
                <a:latin typeface="+mj-lt"/>
              </a:rPr>
            </a:br>
            <a:r>
              <a:rPr lang="fr-CA" sz="2800" dirty="0">
                <a:latin typeface="+mj-lt"/>
              </a:rPr>
              <a:t>FLORA, Cornelia Butler (2000).  « </a:t>
            </a:r>
            <a:r>
              <a:rPr lang="en-CA" sz="2800" dirty="0">
                <a:latin typeface="+mj-lt"/>
              </a:rPr>
              <a:t>Poverty Reduction and Rural Development », </a:t>
            </a:r>
            <a:r>
              <a:rPr lang="en-CA" sz="2800" i="1" dirty="0">
                <a:latin typeface="+mj-lt"/>
              </a:rPr>
              <a:t>Rural Development News</a:t>
            </a:r>
            <a:r>
              <a:rPr lang="en-CA" sz="2800" dirty="0">
                <a:latin typeface="+mj-lt"/>
              </a:rPr>
              <a:t>, </a:t>
            </a:r>
            <a:r>
              <a:rPr lang="fr-CA" sz="2800" dirty="0">
                <a:latin typeface="+mj-lt"/>
              </a:rPr>
              <a:t>vol. 24, n° 4.</a:t>
            </a:r>
          </a:p>
          <a:p>
            <a:pPr marL="342900" lvl="0" indent="-342900">
              <a:lnSpc>
                <a:spcPct val="120000"/>
              </a:lnSpc>
              <a:spcBef>
                <a:spcPts val="1800"/>
              </a:spcBef>
              <a:buFont typeface="Arial" pitchFamily="34" charset="0"/>
              <a:buChar char="•"/>
              <a:defRPr/>
            </a:pPr>
            <a:r>
              <a:rPr kumimoji="0" lang="fr-FR" sz="2800" i="0" u="none" strike="noStrike" kern="1200" cap="none" spc="0" normalizeH="0" baseline="0" noProof="0" dirty="0">
                <a:ln>
                  <a:noFill/>
                </a:ln>
                <a:solidFill>
                  <a:schemeClr val="tx1"/>
                </a:solidFill>
                <a:effectLst/>
                <a:uLnTx/>
                <a:uFillTx/>
                <a:latin typeface="+mj-lt"/>
                <a:ea typeface="+mn-ea"/>
                <a:cs typeface="+mn-cs"/>
              </a:rPr>
              <a:t>Diapositive 34 :</a:t>
            </a:r>
            <a:br>
              <a:rPr kumimoji="0" lang="fr-FR" sz="2800" i="0" u="none" strike="noStrike" kern="1200" cap="none" spc="0" normalizeH="0" baseline="0" noProof="0" dirty="0">
                <a:ln>
                  <a:noFill/>
                </a:ln>
                <a:solidFill>
                  <a:schemeClr val="tx1"/>
                </a:solidFill>
                <a:effectLst/>
                <a:uLnTx/>
                <a:uFillTx/>
                <a:latin typeface="+mj-lt"/>
                <a:ea typeface="+mn-ea"/>
                <a:cs typeface="+mn-cs"/>
              </a:rPr>
            </a:br>
            <a:r>
              <a:rPr lang="fr-CA" sz="2800" dirty="0">
                <a:latin typeface="+mj-lt"/>
              </a:rPr>
              <a:t>Téléchargée du site de Communagir le 14 septembre 2012 : </a:t>
            </a:r>
            <a:r>
              <a:rPr lang="fr-CA" sz="2800" u="sng" dirty="0">
                <a:latin typeface="+mj-lt"/>
                <a:hlinkClick r:id="rId3"/>
              </a:rPr>
              <a:t>http://www.communagir.org/system/wp-content/uploads/2012/05/Cycle-final_opt.pdf.</a:t>
            </a:r>
            <a:r>
              <a:rPr lang="fr-CA" sz="2800" u="sng" dirty="0">
                <a:latin typeface="+mj-lt"/>
              </a:rPr>
              <a:t> </a:t>
            </a:r>
          </a:p>
          <a:p>
            <a:pPr marL="342900" lvl="0" indent="-342900">
              <a:lnSpc>
                <a:spcPct val="120000"/>
              </a:lnSpc>
              <a:spcBef>
                <a:spcPts val="1800"/>
              </a:spcBef>
              <a:buFont typeface="Arial" pitchFamily="34" charset="0"/>
              <a:buChar char="•"/>
              <a:defRPr/>
            </a:pPr>
            <a:r>
              <a:rPr kumimoji="0" lang="fr-CA" sz="2800" i="0" strike="noStrike" kern="1200" cap="none" spc="0" normalizeH="0" baseline="0" noProof="0" dirty="0">
                <a:ln>
                  <a:noFill/>
                </a:ln>
                <a:solidFill>
                  <a:schemeClr val="tx1"/>
                </a:solidFill>
                <a:effectLst/>
                <a:uLnTx/>
                <a:uFillTx/>
                <a:latin typeface="+mj-lt"/>
                <a:ea typeface="+mn-ea"/>
                <a:cs typeface="+mn-cs"/>
              </a:rPr>
              <a:t>Diapositive 69 :</a:t>
            </a:r>
            <a:br>
              <a:rPr kumimoji="0" lang="fr-CA" sz="2800" i="0" strike="noStrike" kern="1200" cap="none" spc="0" normalizeH="0" baseline="0" noProof="0" dirty="0">
                <a:ln>
                  <a:noFill/>
                </a:ln>
                <a:solidFill>
                  <a:schemeClr val="tx1"/>
                </a:solidFill>
                <a:effectLst/>
                <a:uLnTx/>
                <a:uFillTx/>
                <a:latin typeface="+mj-lt"/>
                <a:ea typeface="+mn-ea"/>
                <a:cs typeface="+mn-cs"/>
              </a:rPr>
            </a:br>
            <a:r>
              <a:rPr lang="fr-CA" sz="2800" dirty="0">
                <a:latin typeface="+mj-lt"/>
              </a:rPr>
              <a:t>BEURET, Jean-Eudes et Anne CADORET (2010). </a:t>
            </a:r>
            <a:r>
              <a:rPr lang="fr-CA" sz="2800" i="1" dirty="0">
                <a:latin typeface="+mj-lt"/>
              </a:rPr>
              <a:t>Gérer ensemble les territoires : vers une démocratie coopérative</a:t>
            </a:r>
            <a:r>
              <a:rPr lang="fr-CA" sz="2800" dirty="0">
                <a:latin typeface="+mj-lt"/>
              </a:rPr>
              <a:t>, Paris, Éditions Charles Léopold Mayer, 226 pages</a:t>
            </a:r>
            <a:endParaRPr kumimoji="0" lang="fr-FR" sz="2800" i="0" strike="noStrike" kern="1200" cap="none" spc="0" normalizeH="0" noProof="0" dirty="0">
              <a:ln>
                <a:noFill/>
              </a:ln>
              <a:solidFill>
                <a:schemeClr val="tx1"/>
              </a:solidFill>
              <a:effectLst/>
              <a:uLnTx/>
              <a:uFillTx/>
              <a:latin typeface="+mj-lt"/>
              <a:ea typeface="+mn-ea"/>
              <a:cs typeface="+mn-cs"/>
            </a:endParaRP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73</a:t>
            </a:fld>
            <a:endParaRPr lang="fr-CA"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prstGeom prst="rect">
            <a:avLst/>
          </a:prstGeom>
        </p:spPr>
        <p:txBody>
          <a:bodyPr/>
          <a:lstStyle/>
          <a:p>
            <a:r>
              <a:rPr lang="fr-CA" dirty="0">
                <a:latin typeface="+mj-lt"/>
              </a:rPr>
              <a:t>© Coopérative La Clé, Victoriaville - 2013</a:t>
            </a:r>
            <a:endParaRPr lang="fr-FR" dirty="0">
              <a:latin typeface="+mj-lt"/>
            </a:endParaRPr>
          </a:p>
        </p:txBody>
      </p:sp>
      <p:sp>
        <p:nvSpPr>
          <p:cNvPr id="233474" name="Rectangle 2"/>
          <p:cNvSpPr>
            <a:spLocks noGrp="1" noChangeArrowheads="1"/>
          </p:cNvSpPr>
          <p:nvPr>
            <p:ph type="title" idx="4294967295"/>
          </p:nvPr>
        </p:nvSpPr>
        <p:spPr>
          <a:xfrm>
            <a:off x="683568" y="404813"/>
            <a:ext cx="7772400" cy="685800"/>
          </a:xfrm>
          <a:noFill/>
        </p:spPr>
        <p:txBody>
          <a:bodyPr>
            <a:noAutofit/>
          </a:bodyPr>
          <a:lstStyle/>
          <a:p>
            <a:r>
              <a:rPr lang="en-CA" sz="3600" b="1" cap="all" dirty="0">
                <a:latin typeface="Calibri" pitchFamily="34" charset="0"/>
              </a:rPr>
              <a:t>AUTRES RÉFÉRENCES (2)</a:t>
            </a:r>
          </a:p>
        </p:txBody>
      </p:sp>
      <p:sp>
        <p:nvSpPr>
          <p:cNvPr id="7" name="Rectangle 3"/>
          <p:cNvSpPr txBox="1">
            <a:spLocks noChangeArrowheads="1"/>
          </p:cNvSpPr>
          <p:nvPr/>
        </p:nvSpPr>
        <p:spPr>
          <a:xfrm>
            <a:off x="522000" y="1484783"/>
            <a:ext cx="8100000" cy="4788000"/>
          </a:xfrm>
          <a:prstGeom prst="rect">
            <a:avLst/>
          </a:prstGeom>
        </p:spPr>
        <p:txBody>
          <a:bodyPr vert="horz" lIns="91440" tIns="45720" rIns="91440" bIns="45720" rtlCol="0">
            <a:normAutofit fontScale="77500" lnSpcReduction="20000"/>
          </a:bodyPr>
          <a:lstStyle/>
          <a:p>
            <a:pPr marL="342900" lvl="0" indent="-342900">
              <a:lnSpc>
                <a:spcPct val="120000"/>
              </a:lnSpc>
              <a:spcBef>
                <a:spcPts val="1800"/>
              </a:spcBef>
              <a:buFont typeface="Arial" pitchFamily="34" charset="0"/>
              <a:buChar char="•"/>
              <a:defRPr/>
            </a:pPr>
            <a:r>
              <a:rPr kumimoji="0" lang="fr-CA" sz="2800" i="0" strike="noStrike" kern="1200" cap="none" spc="0" normalizeH="0" baseline="0" noProof="0" dirty="0">
                <a:ln>
                  <a:noFill/>
                </a:ln>
                <a:solidFill>
                  <a:schemeClr val="tx1"/>
                </a:solidFill>
                <a:effectLst/>
                <a:uLnTx/>
                <a:uFillTx/>
                <a:latin typeface="+mj-lt"/>
                <a:ea typeface="+mn-ea"/>
                <a:cs typeface="+mn-cs"/>
              </a:rPr>
              <a:t>Diapositive </a:t>
            </a:r>
            <a:r>
              <a:rPr lang="fr-CA" sz="2800" dirty="0">
                <a:latin typeface="+mj-lt"/>
              </a:rPr>
              <a:t>63</a:t>
            </a:r>
            <a:r>
              <a:rPr kumimoji="0" lang="fr-CA" sz="2800" i="0" strike="noStrike" kern="1200" cap="none" spc="0" normalizeH="0" baseline="0" noProof="0" dirty="0">
                <a:ln>
                  <a:noFill/>
                </a:ln>
                <a:solidFill>
                  <a:schemeClr val="tx1"/>
                </a:solidFill>
                <a:effectLst/>
                <a:uLnTx/>
                <a:uFillTx/>
                <a:latin typeface="+mj-lt"/>
                <a:ea typeface="+mn-ea"/>
                <a:cs typeface="+mn-cs"/>
              </a:rPr>
              <a:t> :</a:t>
            </a:r>
            <a:br>
              <a:rPr kumimoji="0" lang="fr-CA" sz="2800" i="0" strike="noStrike" kern="1200" cap="none" spc="0" normalizeH="0" baseline="0" noProof="0" dirty="0">
                <a:ln>
                  <a:noFill/>
                </a:ln>
                <a:solidFill>
                  <a:schemeClr val="tx1"/>
                </a:solidFill>
                <a:effectLst/>
                <a:uLnTx/>
                <a:uFillTx/>
                <a:latin typeface="+mj-lt"/>
                <a:ea typeface="+mn-ea"/>
                <a:cs typeface="+mn-cs"/>
              </a:rPr>
            </a:br>
            <a:r>
              <a:rPr lang="fr-CA" sz="2800" dirty="0"/>
              <a:t>MICHAUD, Guylaine, Rachel BÉLISLE, Suzanne GARON, Sylvain BOURDON et Patricia DIONNE (2012). </a:t>
            </a:r>
            <a:r>
              <a:rPr lang="fr-CA" sz="2800" i="1" dirty="0"/>
              <a:t>Développement d’une approche visant à mobiliser la clientèle dite éloignée du marché du travail</a:t>
            </a:r>
            <a:r>
              <a:rPr lang="fr-CA" sz="2800" dirty="0"/>
              <a:t>, rapport final de la recherche déposé au ministère de l’Emploi et de la Solidarité sociale, Sherbrooke, Centre d’études et de recherches sur les transitions et l’apprentissage, Université de Sherbrooke, 275 pages [téléchargé le 14 février 2013, </a:t>
            </a:r>
            <a:r>
              <a:rPr lang="fr-CA" sz="2800" u="sng" dirty="0">
                <a:hlinkClick r:id="rId3"/>
              </a:rPr>
              <a:t>http://erta.ca/media/publications/michaud-belisle-garon-bourdon-dionne-rapportfinalpcm2012.pdf</a:t>
            </a:r>
            <a:r>
              <a:rPr lang="fr-CA" sz="2800" dirty="0"/>
              <a:t>] + plus l’affiche du processus de réinsertion sociale et professionnelle des personnes dites éloignées du marché du travail [téléchargé le 9 avril 2013, </a:t>
            </a:r>
            <a:r>
              <a:rPr lang="fr-CA" sz="2800" u="sng" dirty="0">
                <a:hlinkClick r:id="rId4"/>
              </a:rPr>
              <a:t>http://www.erta.ca/media/publications/michaud-etal-afficheprocessusreinsertion2012.pdf</a:t>
            </a:r>
            <a:r>
              <a:rPr lang="fr-CA" sz="2800" dirty="0"/>
              <a:t>]</a:t>
            </a:r>
            <a:endParaRPr kumimoji="0" lang="fr-FR" sz="2800" i="0" strike="noStrike" kern="1200" cap="none" spc="0" normalizeH="0" noProof="0" dirty="0">
              <a:ln>
                <a:noFill/>
              </a:ln>
              <a:solidFill>
                <a:schemeClr val="tx1"/>
              </a:solidFill>
              <a:effectLst/>
              <a:uLnTx/>
              <a:uFillTx/>
              <a:latin typeface="+mj-lt"/>
              <a:ea typeface="+mn-ea"/>
              <a:cs typeface="+mn-cs"/>
            </a:endParaRP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74</a:t>
            </a:fld>
            <a:endParaRPr lang="fr-CA"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828031" y="649288"/>
            <a:ext cx="5638800" cy="1828800"/>
          </a:xfrm>
          <a:prstGeom prst="rect">
            <a:avLst/>
          </a:prstGeom>
          <a:noFill/>
          <a:ln w="9525">
            <a:noFill/>
            <a:miter lim="800000"/>
            <a:headEnd/>
            <a:tailEnd/>
          </a:ln>
        </p:spPr>
        <p:txBody>
          <a:bodyPr/>
          <a:lstStyle/>
          <a:p>
            <a:r>
              <a:rPr lang="fr-CA" sz="3200" b="1" dirty="0">
                <a:solidFill>
                  <a:schemeClr val="tx2"/>
                </a:solidFill>
                <a:latin typeface="Verdana" pitchFamily="34" charset="0"/>
              </a:rPr>
              <a:t>Coopérative de consultation en développement La Clé</a:t>
            </a:r>
          </a:p>
        </p:txBody>
      </p:sp>
      <p:sp>
        <p:nvSpPr>
          <p:cNvPr id="7" name="Rectangle 4"/>
          <p:cNvSpPr>
            <a:spLocks noChangeArrowheads="1"/>
          </p:cNvSpPr>
          <p:nvPr/>
        </p:nvSpPr>
        <p:spPr bwMode="auto">
          <a:xfrm>
            <a:off x="683568" y="2708275"/>
            <a:ext cx="7740650" cy="3421063"/>
          </a:xfrm>
          <a:prstGeom prst="rect">
            <a:avLst/>
          </a:prstGeom>
          <a:noFill/>
          <a:ln w="9525">
            <a:noFill/>
            <a:miter lim="800000"/>
            <a:headEnd/>
            <a:tailEnd/>
          </a:ln>
        </p:spPr>
        <p:txBody>
          <a:bodyPr wrap="none"/>
          <a:lstStyle/>
          <a:p>
            <a:pPr algn="ctr">
              <a:spcBef>
                <a:spcPts val="1800"/>
              </a:spcBef>
              <a:tabLst>
                <a:tab pos="1168400" algn="l"/>
              </a:tabLst>
            </a:pPr>
            <a:r>
              <a:rPr lang="fr-CA" sz="2800" b="1" dirty="0">
                <a:latin typeface="Verdana" pitchFamily="34" charset="0"/>
              </a:rPr>
              <a:t>Richard Leroux</a:t>
            </a:r>
          </a:p>
          <a:p>
            <a:pPr algn="ctr">
              <a:spcBef>
                <a:spcPts val="1800"/>
              </a:spcBef>
              <a:tabLst>
                <a:tab pos="1168400" algn="l"/>
              </a:tabLst>
            </a:pPr>
            <a:r>
              <a:rPr lang="fr-CA" sz="2800" b="1" dirty="0">
                <a:latin typeface="Verdana" pitchFamily="34" charset="0"/>
              </a:rPr>
              <a:t>William A. « Bill » Ninacs</a:t>
            </a:r>
          </a:p>
          <a:p>
            <a:pPr algn="ctr">
              <a:spcBef>
                <a:spcPts val="3000"/>
              </a:spcBef>
              <a:tabLst>
                <a:tab pos="1168400" algn="l"/>
              </a:tabLst>
            </a:pPr>
            <a:r>
              <a:rPr lang="fr-CA" sz="2800" dirty="0">
                <a:latin typeface="Verdana" pitchFamily="34" charset="0"/>
              </a:rPr>
              <a:t>(819) 758-7797</a:t>
            </a:r>
          </a:p>
          <a:p>
            <a:pPr algn="ctr">
              <a:spcBef>
                <a:spcPts val="1800"/>
              </a:spcBef>
              <a:tabLst>
                <a:tab pos="1168400" algn="l"/>
              </a:tabLst>
            </a:pPr>
            <a:r>
              <a:rPr lang="fr-CA" sz="2800" dirty="0">
                <a:latin typeface="Verdana" pitchFamily="34" charset="0"/>
              </a:rPr>
              <a:t>info@lacle.coop</a:t>
            </a:r>
          </a:p>
          <a:p>
            <a:pPr algn="ctr">
              <a:spcBef>
                <a:spcPts val="1800"/>
              </a:spcBef>
              <a:tabLst>
                <a:tab pos="1168400" algn="l"/>
              </a:tabLst>
            </a:pPr>
            <a:r>
              <a:rPr lang="fr-CA" sz="2800" dirty="0">
                <a:latin typeface="Verdana" pitchFamily="34" charset="0"/>
              </a:rPr>
              <a:t>http://www.lacle.coop/</a:t>
            </a:r>
          </a:p>
        </p:txBody>
      </p:sp>
      <p:pic>
        <p:nvPicPr>
          <p:cNvPr id="8" name="Picture 4" descr="Logo%20La%20Clé"/>
          <p:cNvPicPr>
            <a:picLocks noChangeAspect="1" noChangeArrowheads="1"/>
          </p:cNvPicPr>
          <p:nvPr/>
        </p:nvPicPr>
        <p:blipFill>
          <a:blip r:embed="rId2" cstate="print"/>
          <a:srcRect/>
          <a:stretch>
            <a:fillRect/>
          </a:stretch>
        </p:blipFill>
        <p:spPr bwMode="auto">
          <a:xfrm>
            <a:off x="6587481" y="454025"/>
            <a:ext cx="2133600" cy="1816100"/>
          </a:xfrm>
          <a:prstGeom prst="rect">
            <a:avLst/>
          </a:prstGeom>
          <a:noFill/>
          <a:ln w="9525">
            <a:noFill/>
            <a:miter lim="800000"/>
            <a:headEnd/>
            <a:tailEnd/>
          </a:ln>
        </p:spPr>
      </p:pic>
      <p:sp>
        <p:nvSpPr>
          <p:cNvPr id="11" name="Espace réservé du pied de page 10"/>
          <p:cNvSpPr>
            <a:spLocks noGrp="1"/>
          </p:cNvSpPr>
          <p:nvPr>
            <p:ph type="ftr" sz="quarter" idx="11"/>
          </p:nvPr>
        </p:nvSpPr>
        <p:spPr/>
        <p:txBody>
          <a:bodyPr/>
          <a:lstStyle/>
          <a:p>
            <a:r>
              <a:rPr lang="fr-CA" dirty="0"/>
              <a:t>© Coopérative La Clé, Victoriaville - 2013</a:t>
            </a:r>
          </a:p>
        </p:txBody>
      </p:sp>
      <p:sp>
        <p:nvSpPr>
          <p:cNvPr id="9" name="Espace réservé du numéro de diapositive 8"/>
          <p:cNvSpPr>
            <a:spLocks noGrp="1"/>
          </p:cNvSpPr>
          <p:nvPr>
            <p:ph type="sldNum" sz="quarter" idx="12"/>
          </p:nvPr>
        </p:nvSpPr>
        <p:spPr/>
        <p:txBody>
          <a:bodyPr/>
          <a:lstStyle/>
          <a:p>
            <a:fld id="{16415055-94EF-4DDD-8DB2-06DD37CFD80E}" type="slidenum">
              <a:rPr lang="fr-CA" smtClean="0"/>
              <a:pPr/>
              <a:t>75</a:t>
            </a:fld>
            <a:endParaRPr lang="fr-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415055-94EF-4DDD-8DB2-06DD37CFD80E}" type="slidenum">
              <a:rPr lang="fr-CA" smtClean="0"/>
              <a:pPr/>
              <a:t>8</a:t>
            </a:fld>
            <a:endParaRPr lang="fr-CA" dirty="0"/>
          </a:p>
        </p:txBody>
      </p:sp>
      <p:sp>
        <p:nvSpPr>
          <p:cNvPr id="3" name="Espace réservé du pied de page 2"/>
          <p:cNvSpPr>
            <a:spLocks noGrp="1"/>
          </p:cNvSpPr>
          <p:nvPr>
            <p:ph type="ftr" sz="quarter" idx="11"/>
          </p:nvPr>
        </p:nvSpPr>
        <p:spPr/>
        <p:txBody>
          <a:bodyPr/>
          <a:lstStyle/>
          <a:p>
            <a:r>
              <a:rPr lang="fr-CA"/>
              <a:t>© Coopérative La Clé, Victoriaville - 2013</a:t>
            </a:r>
            <a:endParaRPr lang="fr-CA" dirty="0"/>
          </a:p>
        </p:txBody>
      </p:sp>
      <p:pic>
        <p:nvPicPr>
          <p:cNvPr id="257027" name="Picture 3" descr="C:\Users\Sonia\AppData\Local\Microsoft\Windows\Temporary Internet Files\Content.IE5\26E89AOG\MC90043393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6710" y="3068960"/>
            <a:ext cx="2808312" cy="2808312"/>
          </a:xfrm>
          <a:prstGeom prst="rect">
            <a:avLst/>
          </a:prstGeom>
          <a:noFill/>
          <a:extLst>
            <a:ext uri="{909E8E84-426E-40DD-AFC4-6F175D3DCCD1}">
              <a14:hiddenFill xmlns:a14="http://schemas.microsoft.com/office/drawing/2010/main">
                <a:solidFill>
                  <a:srgbClr val="FFFFFF"/>
                </a:solidFill>
              </a14:hiddenFill>
            </a:ext>
          </a:extLst>
        </p:spPr>
      </p:pic>
      <p:pic>
        <p:nvPicPr>
          <p:cNvPr id="257028" name="Picture 4" descr="C:\Users\Sonia\AppData\Local\Microsoft\Windows\Temporary Internet Files\Content.IE5\UCD9XZPK\MP9003988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782960"/>
            <a:ext cx="3704456" cy="264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208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20888"/>
            <a:ext cx="7772400" cy="2088232"/>
          </a:xfrm>
        </p:spPr>
        <p:txBody>
          <a:bodyPr/>
          <a:lstStyle/>
          <a:p>
            <a:pPr algn="ctr"/>
            <a:r>
              <a:rPr lang="fr-CA" dirty="0">
                <a:solidFill>
                  <a:srgbClr val="FF0000"/>
                </a:solidFill>
              </a:rPr>
              <a:t>BLOC 2</a:t>
            </a:r>
            <a:br>
              <a:rPr lang="fr-CA" dirty="0"/>
            </a:br>
            <a:r>
              <a:rPr lang="fr-CA" dirty="0"/>
              <a:t>L’action intersectorielle intégrée</a:t>
            </a:r>
          </a:p>
        </p:txBody>
      </p:sp>
      <p:sp>
        <p:nvSpPr>
          <p:cNvPr id="5" name="Espace réservé du pied de page 4"/>
          <p:cNvSpPr>
            <a:spLocks noGrp="1"/>
          </p:cNvSpPr>
          <p:nvPr>
            <p:ph type="ftr" sz="quarter" idx="11"/>
          </p:nvPr>
        </p:nvSpPr>
        <p:spPr/>
        <p:txBody>
          <a:bodyPr/>
          <a:lstStyle/>
          <a:p>
            <a:r>
              <a:rPr lang="fr-CA" dirty="0"/>
              <a:t>© Coopérative La Clé, Victoriaville - 2013</a:t>
            </a:r>
          </a:p>
        </p:txBody>
      </p:sp>
      <p:sp>
        <p:nvSpPr>
          <p:cNvPr id="6" name="Espace réservé du numéro de diapositive 5"/>
          <p:cNvSpPr>
            <a:spLocks noGrp="1"/>
          </p:cNvSpPr>
          <p:nvPr>
            <p:ph type="sldNum" sz="quarter" idx="12"/>
          </p:nvPr>
        </p:nvSpPr>
        <p:spPr/>
        <p:txBody>
          <a:bodyPr/>
          <a:lstStyle/>
          <a:p>
            <a:fld id="{16415055-94EF-4DDD-8DB2-06DD37CFD80E}" type="slidenum">
              <a:rPr lang="fr-CA" smtClean="0"/>
              <a:pPr/>
              <a:t>9</a:t>
            </a:fld>
            <a:endParaRPr lang="fr-CA"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4757</TotalTime>
  <Words>3674</Words>
  <Application>Microsoft Office PowerPoint</Application>
  <PresentationFormat>Affichage à l'écran (4:3)</PresentationFormat>
  <Paragraphs>617</Paragraphs>
  <Slides>75</Slides>
  <Notes>17</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75</vt:i4>
      </vt:variant>
    </vt:vector>
  </HeadingPairs>
  <TitlesOfParts>
    <vt:vector size="84" baseType="lpstr">
      <vt:lpstr>Arial</vt:lpstr>
      <vt:lpstr>Calibri</vt:lpstr>
      <vt:lpstr>Courier New</vt:lpstr>
      <vt:lpstr>Symbol</vt:lpstr>
      <vt:lpstr>Times</vt:lpstr>
      <vt:lpstr>Verdana</vt:lpstr>
      <vt:lpstr>Wingdings</vt:lpstr>
      <vt:lpstr>Thème Office</vt:lpstr>
      <vt:lpstr>Document</vt:lpstr>
      <vt:lpstr>L’EMPOWERMENT DES COMMUNAUTÉS ET DÉVELOPPEMENT INTÉGRÉ :  EXEMPLE DE LA LUTTE CONTRE LA PAUVRETÉ</vt:lpstr>
      <vt:lpstr>BLOC 1 EMPOWERMENT EN TANT QUE COMPÉTENCE</vt:lpstr>
      <vt:lpstr>L’EMPOWERMENT, C’EST :</vt:lpstr>
      <vt:lpstr>L’EMPOWERMENT, C’EST  AUSSI :</vt:lpstr>
      <vt:lpstr>Présentation PowerPoint</vt:lpstr>
      <vt:lpstr>Présentation PowerPoint</vt:lpstr>
      <vt:lpstr>Présentation PowerPoint</vt:lpstr>
      <vt:lpstr>Présentation PowerPoint</vt:lpstr>
      <vt:lpstr>BLOC 2 L’action intersectorielle intégrée</vt:lpstr>
      <vt:lpstr>Présentation PowerPoint</vt:lpstr>
      <vt:lpstr>Présentation PowerPoint</vt:lpstr>
      <vt:lpstr>Présentation PowerPoint</vt:lpstr>
      <vt:lpstr>Présentation PowerPoint</vt:lpstr>
      <vt:lpstr>ASPECTS DES RÉSEAUX</vt:lpstr>
      <vt:lpstr>Présentation PowerPoint</vt:lpstr>
      <vt:lpstr>FACTEURS STRUCTURANTS</vt:lpstr>
      <vt:lpstr>Présentation PowerPoint</vt:lpstr>
      <vt:lpstr>Présentation PowerPoint</vt:lpstr>
      <vt:lpstr>Présentation PowerPoint</vt:lpstr>
      <vt:lpstr>BLOC 3 L’action intersectorielle intégrée POUR CONTRER LA PAUVRETÉ</vt:lpstr>
      <vt:lpstr>LA PAUVRETÉ : UN PHÉNOMÈNE COMPLEXE</vt:lpstr>
      <vt:lpstr>L’ABSENCE DE PAUVRETÉ</vt:lpstr>
      <vt:lpstr>L’AUTONOMIE PAR L’EMPLOI</vt:lpstr>
      <vt:lpstr>Présentation PowerPoint</vt:lpstr>
      <vt:lpstr>L’APPORT DES ACTEURS LOCAUX</vt:lpstr>
      <vt:lpstr>Présentation PowerPoint</vt:lpstr>
      <vt:lpstr>MANQUE DE COHÉSION DANS L’ACTION</vt:lpstr>
      <vt:lpstr>ABSENCE DE STRATÉGIE GLOBALE</vt:lpstr>
      <vt:lpstr>Présentation PowerPoint</vt:lpstr>
      <vt:lpstr>Présentation PowerPoint</vt:lpstr>
      <vt:lpstr>ABSENCE D’ACTEURS CLÉS</vt:lpstr>
      <vt:lpstr>SOLUTION : UNE MOBILISATION   LOCALE ET INTÉGRÉE</vt:lpstr>
      <vt:lpstr>Présentation PowerPoint</vt:lpstr>
      <vt:lpstr>Présentation PowerPoint</vt:lpstr>
      <vt:lpstr>Présentation PowerPoint</vt:lpstr>
      <vt:lpstr>Présentation PowerPoint</vt:lpstr>
      <vt:lpstr>Présentation PowerPoint</vt:lpstr>
      <vt:lpstr>BLOC 4 L’empowerment des individus et des organismes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transfert de l’empowerment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CAPITAL COMMUNAUTAIRE (CIVIQUE)</vt:lpstr>
      <vt:lpstr>Présentation PowerPoint</vt:lpstr>
      <vt:lpstr>Présentation PowerPoint</vt:lpstr>
      <vt:lpstr>Présentation PowerPoint</vt:lpstr>
      <vt:lpstr>Présentation PowerPoint</vt:lpstr>
      <vt:lpstr>Présentation PowerPoint</vt:lpstr>
      <vt:lpstr>Présentation PowerPoint</vt:lpstr>
      <vt:lpstr>BLOC 5 EXEMPLE DE mise en route d’une intervention d’intégration au travail axée sur l’empowerment</vt:lpstr>
      <vt:lpstr>Présentation PowerPoint</vt:lpstr>
      <vt:lpstr>BLOC 6 QUELQUES ENJEUX  ET DÉFIS</vt:lpstr>
      <vt:lpstr>Présentation PowerPoint</vt:lpstr>
      <vt:lpstr>Présentation PowerPoint</vt:lpstr>
      <vt:lpstr>ENJEU DE L’AUTONOMIE LOCALE</vt:lpstr>
      <vt:lpstr>Présentation PowerPoint</vt:lpstr>
      <vt:lpstr>Présentation PowerPoint</vt:lpstr>
      <vt:lpstr> </vt:lpstr>
      <vt:lpstr>Présentation PowerPoint</vt:lpstr>
      <vt:lpstr>Présentation PowerPoint</vt:lpstr>
      <vt:lpstr>AUTRES RÉFÉRENCES (1)</vt:lpstr>
      <vt:lpstr>AUTRES RÉFÉRENCES (2)</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COMMUNAUTÉ COMPÉTENTE :  RÉSILIENTE ET EMPOWERED</dc:title>
  <dc:creator>Bill</dc:creator>
  <cp:lastModifiedBy>Joël Nadeau</cp:lastModifiedBy>
  <cp:revision>250</cp:revision>
  <dcterms:created xsi:type="dcterms:W3CDTF">2010-07-07T11:44:47Z</dcterms:created>
  <dcterms:modified xsi:type="dcterms:W3CDTF">2020-08-17T20:13:01Z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