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29"/>
  </p:notesMasterIdLst>
  <p:handoutMasterIdLst>
    <p:handoutMasterId r:id="rId30"/>
  </p:handoutMasterIdLst>
  <p:sldIdLst>
    <p:sldId id="297" r:id="rId2"/>
    <p:sldId id="441" r:id="rId3"/>
    <p:sldId id="403" r:id="rId4"/>
    <p:sldId id="404" r:id="rId5"/>
    <p:sldId id="407" r:id="rId6"/>
    <p:sldId id="468" r:id="rId7"/>
    <p:sldId id="440" r:id="rId8"/>
    <p:sldId id="434" r:id="rId9"/>
    <p:sldId id="490" r:id="rId10"/>
    <p:sldId id="472" r:id="rId11"/>
    <p:sldId id="491" r:id="rId12"/>
    <p:sldId id="461" r:id="rId13"/>
    <p:sldId id="459" r:id="rId14"/>
    <p:sldId id="462" r:id="rId15"/>
    <p:sldId id="466" r:id="rId16"/>
    <p:sldId id="467" r:id="rId17"/>
    <p:sldId id="474" r:id="rId18"/>
    <p:sldId id="471" r:id="rId19"/>
    <p:sldId id="465" r:id="rId20"/>
    <p:sldId id="492" r:id="rId21"/>
    <p:sldId id="494" r:id="rId22"/>
    <p:sldId id="483" r:id="rId23"/>
    <p:sldId id="498" r:id="rId24"/>
    <p:sldId id="499" r:id="rId25"/>
    <p:sldId id="501" r:id="rId26"/>
    <p:sldId id="510" r:id="rId27"/>
    <p:sldId id="509" r:id="rId2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5904" autoAdjust="0"/>
  </p:normalViewPr>
  <p:slideViewPr>
    <p:cSldViewPr>
      <p:cViewPr>
        <p:scale>
          <a:sx n="66" d="100"/>
          <a:sy n="66" d="100"/>
        </p:scale>
        <p:origin x="1056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2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5E72FA-1817-4364-8027-7B6061874281}" type="doc">
      <dgm:prSet loTypeId="urn:microsoft.com/office/officeart/2005/8/layout/hierarchy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fr-CA"/>
        </a:p>
      </dgm:t>
    </dgm:pt>
    <dgm:pt modelId="{661EF87A-0A67-4801-B652-E5E7E9BD2375}">
      <dgm:prSet phldrT="[Texte]"/>
      <dgm:spPr/>
      <dgm:t>
        <a:bodyPr/>
        <a:lstStyle/>
        <a:p>
          <a:r>
            <a:rPr lang="fr-CA" b="1" dirty="0"/>
            <a:t>Acteurs au cœur de la mobilisation</a:t>
          </a:r>
        </a:p>
      </dgm:t>
    </dgm:pt>
    <dgm:pt modelId="{D0FDEE56-012B-42C7-B8CD-AA014EDBFD33}" type="parTrans" cxnId="{CDBCB266-75D6-4C7C-A4F0-67A66A15803C}">
      <dgm:prSet/>
      <dgm:spPr/>
      <dgm:t>
        <a:bodyPr/>
        <a:lstStyle/>
        <a:p>
          <a:endParaRPr lang="fr-CA"/>
        </a:p>
      </dgm:t>
    </dgm:pt>
    <dgm:pt modelId="{994CB0A1-B378-4EB1-8D5F-321E4918BB9B}" type="sibTrans" cxnId="{CDBCB266-75D6-4C7C-A4F0-67A66A15803C}">
      <dgm:prSet/>
      <dgm:spPr/>
      <dgm:t>
        <a:bodyPr/>
        <a:lstStyle/>
        <a:p>
          <a:endParaRPr lang="fr-CA"/>
        </a:p>
      </dgm:t>
    </dgm:pt>
    <dgm:pt modelId="{7A1C3676-0997-4969-B308-2C1257592081}">
      <dgm:prSet phldrT="[Texte]" custT="1"/>
      <dgm:spPr/>
      <dgm:t>
        <a:bodyPr/>
        <a:lstStyle/>
        <a:p>
          <a:r>
            <a:rPr lang="fr-CA" sz="1800" dirty="0"/>
            <a:t>Initiatives locales issues des communautés</a:t>
          </a:r>
          <a:endParaRPr lang="fr-CA" sz="1800" dirty="0">
            <a:solidFill>
              <a:srgbClr val="FF0000"/>
            </a:solidFill>
          </a:endParaRPr>
        </a:p>
      </dgm:t>
    </dgm:pt>
    <dgm:pt modelId="{ACFFE33D-59C1-4A64-A34B-2D1B708F0CF4}" type="parTrans" cxnId="{F906F30A-14EA-4B73-9BF8-3F40515DB9A7}">
      <dgm:prSet/>
      <dgm:spPr/>
      <dgm:t>
        <a:bodyPr/>
        <a:lstStyle/>
        <a:p>
          <a:endParaRPr lang="fr-CA" dirty="0"/>
        </a:p>
      </dgm:t>
    </dgm:pt>
    <dgm:pt modelId="{6FCF446F-1482-4A90-82FC-978D6E7F0C9C}" type="sibTrans" cxnId="{F906F30A-14EA-4B73-9BF8-3F40515DB9A7}">
      <dgm:prSet/>
      <dgm:spPr/>
      <dgm:t>
        <a:bodyPr/>
        <a:lstStyle/>
        <a:p>
          <a:endParaRPr lang="fr-CA"/>
        </a:p>
      </dgm:t>
    </dgm:pt>
    <dgm:pt modelId="{E44FC7A6-1574-4271-96D4-13C527566055}">
      <dgm:prSet phldrT="[Texte]"/>
      <dgm:spPr/>
      <dgm:t>
        <a:bodyPr/>
        <a:lstStyle/>
        <a:p>
          <a:r>
            <a:rPr lang="fr-CA" b="1" dirty="0"/>
            <a:t>Acteurs qui soutiennent la mobilisation</a:t>
          </a:r>
        </a:p>
      </dgm:t>
    </dgm:pt>
    <dgm:pt modelId="{2DDF04E2-69F8-471C-B879-D7D2C406D3E4}" type="parTrans" cxnId="{5E3B9472-6A5F-452C-A682-0F364FAFD755}">
      <dgm:prSet/>
      <dgm:spPr/>
      <dgm:t>
        <a:bodyPr/>
        <a:lstStyle/>
        <a:p>
          <a:endParaRPr lang="fr-CA"/>
        </a:p>
      </dgm:t>
    </dgm:pt>
    <dgm:pt modelId="{477205EC-1616-4FB8-933D-30C03FCCD27E}" type="sibTrans" cxnId="{5E3B9472-6A5F-452C-A682-0F364FAFD755}">
      <dgm:prSet/>
      <dgm:spPr/>
      <dgm:t>
        <a:bodyPr/>
        <a:lstStyle/>
        <a:p>
          <a:endParaRPr lang="fr-CA"/>
        </a:p>
      </dgm:t>
    </dgm:pt>
    <dgm:pt modelId="{77503DDC-F5E0-4B27-8F73-56E8D7E67FDC}">
      <dgm:prSet phldrT="[Texte]" custT="1"/>
      <dgm:spPr/>
      <dgm:t>
        <a:bodyPr/>
        <a:lstStyle/>
        <a:p>
          <a:r>
            <a:rPr lang="fr-CA" sz="1800" dirty="0"/>
            <a:t>Regroupements (initiatives et organismes)</a:t>
          </a:r>
        </a:p>
      </dgm:t>
    </dgm:pt>
    <dgm:pt modelId="{E6685E06-00CF-4CF7-B06C-652C49A585AA}" type="parTrans" cxnId="{BC6C8DC2-97FE-4125-9ABB-C7346127AEBE}">
      <dgm:prSet/>
      <dgm:spPr/>
      <dgm:t>
        <a:bodyPr/>
        <a:lstStyle/>
        <a:p>
          <a:endParaRPr lang="fr-CA" dirty="0"/>
        </a:p>
      </dgm:t>
    </dgm:pt>
    <dgm:pt modelId="{DF71938C-325D-4624-AC26-6E70B47A2CD1}" type="sibTrans" cxnId="{BC6C8DC2-97FE-4125-9ABB-C7346127AEBE}">
      <dgm:prSet/>
      <dgm:spPr/>
      <dgm:t>
        <a:bodyPr/>
        <a:lstStyle/>
        <a:p>
          <a:endParaRPr lang="fr-CA"/>
        </a:p>
      </dgm:t>
    </dgm:pt>
    <dgm:pt modelId="{FEA7F67A-3369-4B8B-BBB2-B32B4BAC68C3}">
      <dgm:prSet phldrT="[Texte]" custT="1"/>
      <dgm:spPr/>
      <dgm:t>
        <a:bodyPr/>
        <a:lstStyle/>
        <a:p>
          <a:r>
            <a:rPr lang="fr-CA" sz="1800" dirty="0"/>
            <a:t>Ressources de soutien</a:t>
          </a:r>
        </a:p>
      </dgm:t>
    </dgm:pt>
    <dgm:pt modelId="{CDF7DD9C-7C88-4934-BBA8-7483009B79EE}" type="parTrans" cxnId="{6287654D-92C1-4868-A2BA-FC5CAD686D09}">
      <dgm:prSet/>
      <dgm:spPr/>
      <dgm:t>
        <a:bodyPr/>
        <a:lstStyle/>
        <a:p>
          <a:endParaRPr lang="fr-CA" dirty="0"/>
        </a:p>
      </dgm:t>
    </dgm:pt>
    <dgm:pt modelId="{C2571C48-9948-4AEC-8C5E-8C068F136DE0}" type="sibTrans" cxnId="{6287654D-92C1-4868-A2BA-FC5CAD686D09}">
      <dgm:prSet/>
      <dgm:spPr/>
      <dgm:t>
        <a:bodyPr/>
        <a:lstStyle/>
        <a:p>
          <a:endParaRPr lang="fr-CA"/>
        </a:p>
      </dgm:t>
    </dgm:pt>
    <dgm:pt modelId="{23B257D2-C3EE-4A82-B9E5-9577F853B42D}">
      <dgm:prSet phldrT="[Texte]" custT="1"/>
      <dgm:spPr/>
      <dgm:t>
        <a:bodyPr/>
        <a:lstStyle/>
        <a:p>
          <a:r>
            <a:rPr lang="fr-CA" sz="1800" dirty="0"/>
            <a:t>Bailleurs de fonds</a:t>
          </a:r>
        </a:p>
      </dgm:t>
    </dgm:pt>
    <dgm:pt modelId="{76C2A89D-FC57-47B5-B13A-A915919ACBA6}" type="parTrans" cxnId="{B43A3608-2232-45D3-81CC-30A4D8B0195B}">
      <dgm:prSet/>
      <dgm:spPr/>
      <dgm:t>
        <a:bodyPr/>
        <a:lstStyle/>
        <a:p>
          <a:endParaRPr lang="fr-CA" dirty="0"/>
        </a:p>
      </dgm:t>
    </dgm:pt>
    <dgm:pt modelId="{11DF719D-2225-4A00-9F84-5A5A440911E1}" type="sibTrans" cxnId="{B43A3608-2232-45D3-81CC-30A4D8B0195B}">
      <dgm:prSet/>
      <dgm:spPr/>
      <dgm:t>
        <a:bodyPr/>
        <a:lstStyle/>
        <a:p>
          <a:endParaRPr lang="fr-CA"/>
        </a:p>
      </dgm:t>
    </dgm:pt>
    <dgm:pt modelId="{BD98D49E-F134-45CB-BAC7-59E4F253EE04}">
      <dgm:prSet phldrT="[Texte]" custT="1"/>
      <dgm:spPr/>
      <dgm:t>
        <a:bodyPr/>
        <a:lstStyle/>
        <a:p>
          <a:r>
            <a:rPr lang="fr-CA" sz="1800" dirty="0"/>
            <a:t>Centres de recherche</a:t>
          </a:r>
        </a:p>
      </dgm:t>
    </dgm:pt>
    <dgm:pt modelId="{F064DFFE-C09C-41ED-A844-AD7FA0AA1E2B}" type="parTrans" cxnId="{23803905-C424-4C8A-B3F2-59B76E50BABA}">
      <dgm:prSet/>
      <dgm:spPr/>
      <dgm:t>
        <a:bodyPr/>
        <a:lstStyle/>
        <a:p>
          <a:endParaRPr lang="fr-CA" dirty="0"/>
        </a:p>
      </dgm:t>
    </dgm:pt>
    <dgm:pt modelId="{01CAA2A8-8916-4E8A-A927-E4F35E7D245D}" type="sibTrans" cxnId="{23803905-C424-4C8A-B3F2-59B76E50BABA}">
      <dgm:prSet/>
      <dgm:spPr/>
      <dgm:t>
        <a:bodyPr/>
        <a:lstStyle/>
        <a:p>
          <a:endParaRPr lang="fr-CA"/>
        </a:p>
      </dgm:t>
    </dgm:pt>
    <dgm:pt modelId="{6BBD1BA3-1982-46A5-B7E9-4B55FF69771A}">
      <dgm:prSet phldrT="[Texte]" custT="1"/>
      <dgm:spPr/>
      <dgm:t>
        <a:bodyPr/>
        <a:lstStyle/>
        <a:p>
          <a:r>
            <a:rPr lang="fr-CA" sz="1800" dirty="0"/>
            <a:t>Organismes de développement</a:t>
          </a:r>
        </a:p>
      </dgm:t>
    </dgm:pt>
    <dgm:pt modelId="{5C9E7617-D790-44D9-9AE4-41E9F4F52C09}" type="parTrans" cxnId="{EEB63B18-2F5E-4731-966E-B1F084E3A38A}">
      <dgm:prSet/>
      <dgm:spPr/>
      <dgm:t>
        <a:bodyPr/>
        <a:lstStyle/>
        <a:p>
          <a:endParaRPr lang="fr-CA" dirty="0"/>
        </a:p>
      </dgm:t>
    </dgm:pt>
    <dgm:pt modelId="{75EEEB45-8698-4BDC-938A-47ED3D8D5D2A}" type="sibTrans" cxnId="{EEB63B18-2F5E-4731-966E-B1F084E3A38A}">
      <dgm:prSet/>
      <dgm:spPr/>
      <dgm:t>
        <a:bodyPr/>
        <a:lstStyle/>
        <a:p>
          <a:endParaRPr lang="fr-CA"/>
        </a:p>
      </dgm:t>
    </dgm:pt>
    <dgm:pt modelId="{C916627C-5E59-4563-BB26-8301D2CB7C50}">
      <dgm:prSet phldrT="[Texte]" custT="1"/>
      <dgm:spPr/>
      <dgm:t>
        <a:bodyPr/>
        <a:lstStyle/>
        <a:p>
          <a:r>
            <a:rPr lang="fr-CA" sz="1800" baseline="0" dirty="0">
              <a:solidFill>
                <a:schemeClr val="accent4"/>
              </a:solidFill>
            </a:rPr>
            <a:t>Initiatives locales issues de programmes</a:t>
          </a:r>
        </a:p>
      </dgm:t>
    </dgm:pt>
    <dgm:pt modelId="{DC1E05C1-05A5-4F37-8A32-57A27BA2D5CD}" type="parTrans" cxnId="{17A916DC-B5F4-4842-A357-79FAF1D2E0EA}">
      <dgm:prSet/>
      <dgm:spPr/>
      <dgm:t>
        <a:bodyPr/>
        <a:lstStyle/>
        <a:p>
          <a:endParaRPr lang="fr-CA" dirty="0"/>
        </a:p>
      </dgm:t>
    </dgm:pt>
    <dgm:pt modelId="{D0255DD3-B49E-4833-9762-B061498BADF3}" type="sibTrans" cxnId="{17A916DC-B5F4-4842-A357-79FAF1D2E0EA}">
      <dgm:prSet/>
      <dgm:spPr/>
      <dgm:t>
        <a:bodyPr/>
        <a:lstStyle/>
        <a:p>
          <a:endParaRPr lang="fr-CA"/>
        </a:p>
      </dgm:t>
    </dgm:pt>
    <dgm:pt modelId="{F651BD69-9913-4ABF-896D-6AC8378F1D01}" type="pres">
      <dgm:prSet presAssocID="{835E72FA-1817-4364-8027-7B606187428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9E6631E-5A76-4447-9B9E-87FCC9A3F288}" type="pres">
      <dgm:prSet presAssocID="{661EF87A-0A67-4801-B652-E5E7E9BD2375}" presName="root" presStyleCnt="0"/>
      <dgm:spPr/>
    </dgm:pt>
    <dgm:pt modelId="{427E6B34-8DEF-465E-BA79-DB2083DEBC29}" type="pres">
      <dgm:prSet presAssocID="{661EF87A-0A67-4801-B652-E5E7E9BD2375}" presName="rootComposite" presStyleCnt="0"/>
      <dgm:spPr/>
    </dgm:pt>
    <dgm:pt modelId="{7F7BC192-A15F-4421-9219-16D4A531E72C}" type="pres">
      <dgm:prSet presAssocID="{661EF87A-0A67-4801-B652-E5E7E9BD2375}" presName="rootText" presStyleLbl="node1" presStyleIdx="0" presStyleCnt="2" custScaleX="230009"/>
      <dgm:spPr/>
    </dgm:pt>
    <dgm:pt modelId="{EF24F26B-88F1-4D76-A325-7E0AA31132C4}" type="pres">
      <dgm:prSet presAssocID="{661EF87A-0A67-4801-B652-E5E7E9BD2375}" presName="rootConnector" presStyleLbl="node1" presStyleIdx="0" presStyleCnt="2"/>
      <dgm:spPr/>
    </dgm:pt>
    <dgm:pt modelId="{4C5C9F36-3D68-48E3-9BE2-6577EF8E7FD5}" type="pres">
      <dgm:prSet presAssocID="{661EF87A-0A67-4801-B652-E5E7E9BD2375}" presName="childShape" presStyleCnt="0"/>
      <dgm:spPr/>
    </dgm:pt>
    <dgm:pt modelId="{2A577C8F-0997-48AD-B9A5-09DD24214340}" type="pres">
      <dgm:prSet presAssocID="{ACFFE33D-59C1-4A64-A34B-2D1B708F0CF4}" presName="Name13" presStyleLbl="parChTrans1D2" presStyleIdx="0" presStyleCnt="7" custSzX="344303"/>
      <dgm:spPr/>
    </dgm:pt>
    <dgm:pt modelId="{54E2AD55-267E-4109-ABB3-D71BB847D1D6}" type="pres">
      <dgm:prSet presAssocID="{7A1C3676-0997-4969-B308-2C1257592081}" presName="childText" presStyleLbl="bgAcc1" presStyleIdx="0" presStyleCnt="7" custScaleX="230009">
        <dgm:presLayoutVars>
          <dgm:bulletEnabled val="1"/>
        </dgm:presLayoutVars>
      </dgm:prSet>
      <dgm:spPr/>
    </dgm:pt>
    <dgm:pt modelId="{57B3D589-4DCD-46C6-BEEE-86034ACCD2D3}" type="pres">
      <dgm:prSet presAssocID="{DC1E05C1-05A5-4F37-8A32-57A27BA2D5CD}" presName="Name13" presStyleLbl="parChTrans1D2" presStyleIdx="1" presStyleCnt="7"/>
      <dgm:spPr/>
    </dgm:pt>
    <dgm:pt modelId="{D589B23F-0463-43FA-864C-2B2DEA0A6D07}" type="pres">
      <dgm:prSet presAssocID="{C916627C-5E59-4563-BB26-8301D2CB7C50}" presName="childText" presStyleLbl="bgAcc1" presStyleIdx="1" presStyleCnt="7" custScaleX="231240">
        <dgm:presLayoutVars>
          <dgm:bulletEnabled val="1"/>
        </dgm:presLayoutVars>
      </dgm:prSet>
      <dgm:spPr/>
    </dgm:pt>
    <dgm:pt modelId="{9355DB1E-7EC3-403A-885A-C3230285C880}" type="pres">
      <dgm:prSet presAssocID="{5C9E7617-D790-44D9-9AE4-41E9F4F52C09}" presName="Name13" presStyleLbl="parChTrans1D2" presStyleIdx="2" presStyleCnt="7" custSzX="344303"/>
      <dgm:spPr/>
    </dgm:pt>
    <dgm:pt modelId="{32C8899D-1622-41F6-96F1-7A9278F4200B}" type="pres">
      <dgm:prSet presAssocID="{6BBD1BA3-1982-46A5-B7E9-4B55FF69771A}" presName="childText" presStyleLbl="bgAcc1" presStyleIdx="2" presStyleCnt="7" custScaleX="230009">
        <dgm:presLayoutVars>
          <dgm:bulletEnabled val="1"/>
        </dgm:presLayoutVars>
      </dgm:prSet>
      <dgm:spPr/>
    </dgm:pt>
    <dgm:pt modelId="{72E5148F-9D91-439C-AE31-9A68F295D70A}" type="pres">
      <dgm:prSet presAssocID="{E44FC7A6-1574-4271-96D4-13C527566055}" presName="root" presStyleCnt="0"/>
      <dgm:spPr/>
    </dgm:pt>
    <dgm:pt modelId="{13A462E0-A41E-446F-8F4E-6CD9E9D7BC9F}" type="pres">
      <dgm:prSet presAssocID="{E44FC7A6-1574-4271-96D4-13C527566055}" presName="rootComposite" presStyleCnt="0"/>
      <dgm:spPr/>
    </dgm:pt>
    <dgm:pt modelId="{89385373-320F-44F9-A62A-9F64B8EC2F19}" type="pres">
      <dgm:prSet presAssocID="{E44FC7A6-1574-4271-96D4-13C527566055}" presName="rootText" presStyleLbl="node1" presStyleIdx="1" presStyleCnt="2" custScaleX="230009"/>
      <dgm:spPr/>
    </dgm:pt>
    <dgm:pt modelId="{5732C1B0-AA71-40CD-9773-592D9196CC24}" type="pres">
      <dgm:prSet presAssocID="{E44FC7A6-1574-4271-96D4-13C527566055}" presName="rootConnector" presStyleLbl="node1" presStyleIdx="1" presStyleCnt="2"/>
      <dgm:spPr/>
    </dgm:pt>
    <dgm:pt modelId="{7D3E46EE-0266-4D53-8F12-1BD3BAF014DD}" type="pres">
      <dgm:prSet presAssocID="{E44FC7A6-1574-4271-96D4-13C527566055}" presName="childShape" presStyleCnt="0"/>
      <dgm:spPr/>
    </dgm:pt>
    <dgm:pt modelId="{69D59275-E79C-440D-ABA1-B5A20C377297}" type="pres">
      <dgm:prSet presAssocID="{E6685E06-00CF-4CF7-B06C-652C49A585AA}" presName="Name13" presStyleLbl="parChTrans1D2" presStyleIdx="3" presStyleCnt="7" custSzX="344303"/>
      <dgm:spPr/>
    </dgm:pt>
    <dgm:pt modelId="{C15A1B23-A4FD-423B-9667-329223365A81}" type="pres">
      <dgm:prSet presAssocID="{77503DDC-F5E0-4B27-8F73-56E8D7E67FDC}" presName="childText" presStyleLbl="bgAcc1" presStyleIdx="3" presStyleCnt="7" custScaleX="230009">
        <dgm:presLayoutVars>
          <dgm:bulletEnabled val="1"/>
        </dgm:presLayoutVars>
      </dgm:prSet>
      <dgm:spPr/>
    </dgm:pt>
    <dgm:pt modelId="{CDF9A748-E430-4230-AE2E-1970DAC1119D}" type="pres">
      <dgm:prSet presAssocID="{CDF7DD9C-7C88-4934-BBA8-7483009B79EE}" presName="Name13" presStyleLbl="parChTrans1D2" presStyleIdx="4" presStyleCnt="7" custSzX="344303"/>
      <dgm:spPr/>
    </dgm:pt>
    <dgm:pt modelId="{5CCA2B1B-017F-4E2F-9117-39B84A103EF4}" type="pres">
      <dgm:prSet presAssocID="{FEA7F67A-3369-4B8B-BBB2-B32B4BAC68C3}" presName="childText" presStyleLbl="bgAcc1" presStyleIdx="4" presStyleCnt="7" custScaleX="230009">
        <dgm:presLayoutVars>
          <dgm:bulletEnabled val="1"/>
        </dgm:presLayoutVars>
      </dgm:prSet>
      <dgm:spPr/>
    </dgm:pt>
    <dgm:pt modelId="{2D6A5792-4B4E-42D0-BDC9-060F76EE5A9E}" type="pres">
      <dgm:prSet presAssocID="{76C2A89D-FC57-47B5-B13A-A915919ACBA6}" presName="Name13" presStyleLbl="parChTrans1D2" presStyleIdx="5" presStyleCnt="7" custSzX="344303"/>
      <dgm:spPr/>
    </dgm:pt>
    <dgm:pt modelId="{48055391-8186-4BEA-8CC8-BDFEDF6754B7}" type="pres">
      <dgm:prSet presAssocID="{23B257D2-C3EE-4A82-B9E5-9577F853B42D}" presName="childText" presStyleLbl="bgAcc1" presStyleIdx="5" presStyleCnt="7" custScaleX="230009">
        <dgm:presLayoutVars>
          <dgm:bulletEnabled val="1"/>
        </dgm:presLayoutVars>
      </dgm:prSet>
      <dgm:spPr/>
    </dgm:pt>
    <dgm:pt modelId="{95364D9A-DF40-40D3-9F6E-B96E120573E1}" type="pres">
      <dgm:prSet presAssocID="{F064DFFE-C09C-41ED-A844-AD7FA0AA1E2B}" presName="Name13" presStyleLbl="parChTrans1D2" presStyleIdx="6" presStyleCnt="7" custSzX="344303"/>
      <dgm:spPr/>
    </dgm:pt>
    <dgm:pt modelId="{CBAA45D0-6910-411B-8BB0-C2154373CCA4}" type="pres">
      <dgm:prSet presAssocID="{BD98D49E-F134-45CB-BAC7-59E4F253EE04}" presName="childText" presStyleLbl="bgAcc1" presStyleIdx="6" presStyleCnt="7" custScaleX="230009">
        <dgm:presLayoutVars>
          <dgm:bulletEnabled val="1"/>
        </dgm:presLayoutVars>
      </dgm:prSet>
      <dgm:spPr/>
    </dgm:pt>
  </dgm:ptLst>
  <dgm:cxnLst>
    <dgm:cxn modelId="{23803905-C424-4C8A-B3F2-59B76E50BABA}" srcId="{E44FC7A6-1574-4271-96D4-13C527566055}" destId="{BD98D49E-F134-45CB-BAC7-59E4F253EE04}" srcOrd="3" destOrd="0" parTransId="{F064DFFE-C09C-41ED-A844-AD7FA0AA1E2B}" sibTransId="{01CAA2A8-8916-4E8A-A927-E4F35E7D245D}"/>
    <dgm:cxn modelId="{B43A3608-2232-45D3-81CC-30A4D8B0195B}" srcId="{E44FC7A6-1574-4271-96D4-13C527566055}" destId="{23B257D2-C3EE-4A82-B9E5-9577F853B42D}" srcOrd="2" destOrd="0" parTransId="{76C2A89D-FC57-47B5-B13A-A915919ACBA6}" sibTransId="{11DF719D-2225-4A00-9F84-5A5A440911E1}"/>
    <dgm:cxn modelId="{F906F30A-14EA-4B73-9BF8-3F40515DB9A7}" srcId="{661EF87A-0A67-4801-B652-E5E7E9BD2375}" destId="{7A1C3676-0997-4969-B308-2C1257592081}" srcOrd="0" destOrd="0" parTransId="{ACFFE33D-59C1-4A64-A34B-2D1B708F0CF4}" sibTransId="{6FCF446F-1482-4A90-82FC-978D6E7F0C9C}"/>
    <dgm:cxn modelId="{E51E3410-6A7A-46DB-BE12-2315CC5B848D}" type="presOf" srcId="{DC1E05C1-05A5-4F37-8A32-57A27BA2D5CD}" destId="{57B3D589-4DCD-46C6-BEEE-86034ACCD2D3}" srcOrd="0" destOrd="0" presId="urn:microsoft.com/office/officeart/2005/8/layout/hierarchy3"/>
    <dgm:cxn modelId="{EEB63B18-2F5E-4731-966E-B1F084E3A38A}" srcId="{661EF87A-0A67-4801-B652-E5E7E9BD2375}" destId="{6BBD1BA3-1982-46A5-B7E9-4B55FF69771A}" srcOrd="2" destOrd="0" parTransId="{5C9E7617-D790-44D9-9AE4-41E9F4F52C09}" sibTransId="{75EEEB45-8698-4BDC-938A-47ED3D8D5D2A}"/>
    <dgm:cxn modelId="{BE07A01B-F0B1-456C-BB16-D2ED13D6D004}" type="presOf" srcId="{E6685E06-00CF-4CF7-B06C-652C49A585AA}" destId="{69D59275-E79C-440D-ABA1-B5A20C377297}" srcOrd="0" destOrd="0" presId="urn:microsoft.com/office/officeart/2005/8/layout/hierarchy3"/>
    <dgm:cxn modelId="{0E57A71D-421D-43E1-B348-88B01221E856}" type="presOf" srcId="{5C9E7617-D790-44D9-9AE4-41E9F4F52C09}" destId="{9355DB1E-7EC3-403A-885A-C3230285C880}" srcOrd="0" destOrd="0" presId="urn:microsoft.com/office/officeart/2005/8/layout/hierarchy3"/>
    <dgm:cxn modelId="{29DB3523-252C-4073-A461-19641160FF72}" type="presOf" srcId="{FEA7F67A-3369-4B8B-BBB2-B32B4BAC68C3}" destId="{5CCA2B1B-017F-4E2F-9117-39B84A103EF4}" srcOrd="0" destOrd="0" presId="urn:microsoft.com/office/officeart/2005/8/layout/hierarchy3"/>
    <dgm:cxn modelId="{33D4E83E-7970-494E-8A98-5484443D4DAD}" type="presOf" srcId="{6BBD1BA3-1982-46A5-B7E9-4B55FF69771A}" destId="{32C8899D-1622-41F6-96F1-7A9278F4200B}" srcOrd="0" destOrd="0" presId="urn:microsoft.com/office/officeart/2005/8/layout/hierarchy3"/>
    <dgm:cxn modelId="{CDBCB266-75D6-4C7C-A4F0-67A66A15803C}" srcId="{835E72FA-1817-4364-8027-7B6061874281}" destId="{661EF87A-0A67-4801-B652-E5E7E9BD2375}" srcOrd="0" destOrd="0" parTransId="{D0FDEE56-012B-42C7-B8CD-AA014EDBFD33}" sibTransId="{994CB0A1-B378-4EB1-8D5F-321E4918BB9B}"/>
    <dgm:cxn modelId="{B0A8E16A-13C0-4B49-8708-0526B7316C10}" type="presOf" srcId="{CDF7DD9C-7C88-4934-BBA8-7483009B79EE}" destId="{CDF9A748-E430-4230-AE2E-1970DAC1119D}" srcOrd="0" destOrd="0" presId="urn:microsoft.com/office/officeart/2005/8/layout/hierarchy3"/>
    <dgm:cxn modelId="{6287654D-92C1-4868-A2BA-FC5CAD686D09}" srcId="{E44FC7A6-1574-4271-96D4-13C527566055}" destId="{FEA7F67A-3369-4B8B-BBB2-B32B4BAC68C3}" srcOrd="1" destOrd="0" parTransId="{CDF7DD9C-7C88-4934-BBA8-7483009B79EE}" sibTransId="{C2571C48-9948-4AEC-8C5E-8C068F136DE0}"/>
    <dgm:cxn modelId="{A55DB54F-7C03-43BB-9718-C743542378C4}" type="presOf" srcId="{661EF87A-0A67-4801-B652-E5E7E9BD2375}" destId="{EF24F26B-88F1-4D76-A325-7E0AA31132C4}" srcOrd="1" destOrd="0" presId="urn:microsoft.com/office/officeart/2005/8/layout/hierarchy3"/>
    <dgm:cxn modelId="{4360E06F-26C0-4EB1-A6A1-E6F812766934}" type="presOf" srcId="{77503DDC-F5E0-4B27-8F73-56E8D7E67FDC}" destId="{C15A1B23-A4FD-423B-9667-329223365A81}" srcOrd="0" destOrd="0" presId="urn:microsoft.com/office/officeart/2005/8/layout/hierarchy3"/>
    <dgm:cxn modelId="{C6860C70-4EF2-42FF-A16D-441AA3E40202}" type="presOf" srcId="{ACFFE33D-59C1-4A64-A34B-2D1B708F0CF4}" destId="{2A577C8F-0997-48AD-B9A5-09DD24214340}" srcOrd="0" destOrd="0" presId="urn:microsoft.com/office/officeart/2005/8/layout/hierarchy3"/>
    <dgm:cxn modelId="{5E3B9472-6A5F-452C-A682-0F364FAFD755}" srcId="{835E72FA-1817-4364-8027-7B6061874281}" destId="{E44FC7A6-1574-4271-96D4-13C527566055}" srcOrd="1" destOrd="0" parTransId="{2DDF04E2-69F8-471C-B879-D7D2C406D3E4}" sibTransId="{477205EC-1616-4FB8-933D-30C03FCCD27E}"/>
    <dgm:cxn modelId="{66648573-56CD-418F-A4B9-95B01E8C57E7}" type="presOf" srcId="{BD98D49E-F134-45CB-BAC7-59E4F253EE04}" destId="{CBAA45D0-6910-411B-8BB0-C2154373CCA4}" srcOrd="0" destOrd="0" presId="urn:microsoft.com/office/officeart/2005/8/layout/hierarchy3"/>
    <dgm:cxn modelId="{E8CF1F58-6A11-4EEF-841C-FAD3C710CF42}" type="presOf" srcId="{23B257D2-C3EE-4A82-B9E5-9577F853B42D}" destId="{48055391-8186-4BEA-8CC8-BDFEDF6754B7}" srcOrd="0" destOrd="0" presId="urn:microsoft.com/office/officeart/2005/8/layout/hierarchy3"/>
    <dgm:cxn modelId="{7689119D-E4B3-4E9D-B8ED-B7AEE7CC1EFB}" type="presOf" srcId="{835E72FA-1817-4364-8027-7B6061874281}" destId="{F651BD69-9913-4ABF-896D-6AC8378F1D01}" srcOrd="0" destOrd="0" presId="urn:microsoft.com/office/officeart/2005/8/layout/hierarchy3"/>
    <dgm:cxn modelId="{BFEF05A3-BBD5-4BEB-886F-DBAAA46774FD}" type="presOf" srcId="{661EF87A-0A67-4801-B652-E5E7E9BD2375}" destId="{7F7BC192-A15F-4421-9219-16D4A531E72C}" srcOrd="0" destOrd="0" presId="urn:microsoft.com/office/officeart/2005/8/layout/hierarchy3"/>
    <dgm:cxn modelId="{B81A46AD-8FDB-4D04-8763-7A151F4566A6}" type="presOf" srcId="{C916627C-5E59-4563-BB26-8301D2CB7C50}" destId="{D589B23F-0463-43FA-864C-2B2DEA0A6D07}" srcOrd="0" destOrd="0" presId="urn:microsoft.com/office/officeart/2005/8/layout/hierarchy3"/>
    <dgm:cxn modelId="{BC6C8DC2-97FE-4125-9ABB-C7346127AEBE}" srcId="{E44FC7A6-1574-4271-96D4-13C527566055}" destId="{77503DDC-F5E0-4B27-8F73-56E8D7E67FDC}" srcOrd="0" destOrd="0" parTransId="{E6685E06-00CF-4CF7-B06C-652C49A585AA}" sibTransId="{DF71938C-325D-4624-AC26-6E70B47A2CD1}"/>
    <dgm:cxn modelId="{A6F67CD0-8B05-41E1-AE62-D911E90162F1}" type="presOf" srcId="{F064DFFE-C09C-41ED-A844-AD7FA0AA1E2B}" destId="{95364D9A-DF40-40D3-9F6E-B96E120573E1}" srcOrd="0" destOrd="0" presId="urn:microsoft.com/office/officeart/2005/8/layout/hierarchy3"/>
    <dgm:cxn modelId="{17A916DC-B5F4-4842-A357-79FAF1D2E0EA}" srcId="{661EF87A-0A67-4801-B652-E5E7E9BD2375}" destId="{C916627C-5E59-4563-BB26-8301D2CB7C50}" srcOrd="1" destOrd="0" parTransId="{DC1E05C1-05A5-4F37-8A32-57A27BA2D5CD}" sibTransId="{D0255DD3-B49E-4833-9762-B061498BADF3}"/>
    <dgm:cxn modelId="{AFFDA1E5-EF08-4138-B9EF-D8CDB3778718}" type="presOf" srcId="{E44FC7A6-1574-4271-96D4-13C527566055}" destId="{5732C1B0-AA71-40CD-9773-592D9196CC24}" srcOrd="1" destOrd="0" presId="urn:microsoft.com/office/officeart/2005/8/layout/hierarchy3"/>
    <dgm:cxn modelId="{6819C5EF-AF3C-445C-9BF1-0049753D550B}" type="presOf" srcId="{7A1C3676-0997-4969-B308-2C1257592081}" destId="{54E2AD55-267E-4109-ABB3-D71BB847D1D6}" srcOrd="0" destOrd="0" presId="urn:microsoft.com/office/officeart/2005/8/layout/hierarchy3"/>
    <dgm:cxn modelId="{41A0C2F0-8D5F-4BBE-B12D-03BEC68D5741}" type="presOf" srcId="{E44FC7A6-1574-4271-96D4-13C527566055}" destId="{89385373-320F-44F9-A62A-9F64B8EC2F19}" srcOrd="0" destOrd="0" presId="urn:microsoft.com/office/officeart/2005/8/layout/hierarchy3"/>
    <dgm:cxn modelId="{EA323DF1-83D5-443E-9C39-ADE8E1D107DA}" type="presOf" srcId="{76C2A89D-FC57-47B5-B13A-A915919ACBA6}" destId="{2D6A5792-4B4E-42D0-BDC9-060F76EE5A9E}" srcOrd="0" destOrd="0" presId="urn:microsoft.com/office/officeart/2005/8/layout/hierarchy3"/>
    <dgm:cxn modelId="{9A7D828C-626E-46CC-805B-3B9297EFDA0B}" type="presParOf" srcId="{F651BD69-9913-4ABF-896D-6AC8378F1D01}" destId="{99E6631E-5A76-4447-9B9E-87FCC9A3F288}" srcOrd="0" destOrd="0" presId="urn:microsoft.com/office/officeart/2005/8/layout/hierarchy3"/>
    <dgm:cxn modelId="{974614CE-99CD-4C89-84B8-164BCA807EE5}" type="presParOf" srcId="{99E6631E-5A76-4447-9B9E-87FCC9A3F288}" destId="{427E6B34-8DEF-465E-BA79-DB2083DEBC29}" srcOrd="0" destOrd="0" presId="urn:microsoft.com/office/officeart/2005/8/layout/hierarchy3"/>
    <dgm:cxn modelId="{74AB9F6D-E7EC-42AC-AE4A-1EEA939E43FF}" type="presParOf" srcId="{427E6B34-8DEF-465E-BA79-DB2083DEBC29}" destId="{7F7BC192-A15F-4421-9219-16D4A531E72C}" srcOrd="0" destOrd="0" presId="urn:microsoft.com/office/officeart/2005/8/layout/hierarchy3"/>
    <dgm:cxn modelId="{A2DACD77-11F1-4F79-9E20-813125E8512B}" type="presParOf" srcId="{427E6B34-8DEF-465E-BA79-DB2083DEBC29}" destId="{EF24F26B-88F1-4D76-A325-7E0AA31132C4}" srcOrd="1" destOrd="0" presId="urn:microsoft.com/office/officeart/2005/8/layout/hierarchy3"/>
    <dgm:cxn modelId="{AD21696E-5AF6-434C-AFA6-D1A3A41EF259}" type="presParOf" srcId="{99E6631E-5A76-4447-9B9E-87FCC9A3F288}" destId="{4C5C9F36-3D68-48E3-9BE2-6577EF8E7FD5}" srcOrd="1" destOrd="0" presId="urn:microsoft.com/office/officeart/2005/8/layout/hierarchy3"/>
    <dgm:cxn modelId="{03C2ACAB-A22B-4768-BAC7-DBB26F7EBB3C}" type="presParOf" srcId="{4C5C9F36-3D68-48E3-9BE2-6577EF8E7FD5}" destId="{2A577C8F-0997-48AD-B9A5-09DD24214340}" srcOrd="0" destOrd="0" presId="urn:microsoft.com/office/officeart/2005/8/layout/hierarchy3"/>
    <dgm:cxn modelId="{37575B6F-08AE-4F02-98E4-5CAB964EDE5A}" type="presParOf" srcId="{4C5C9F36-3D68-48E3-9BE2-6577EF8E7FD5}" destId="{54E2AD55-267E-4109-ABB3-D71BB847D1D6}" srcOrd="1" destOrd="0" presId="urn:microsoft.com/office/officeart/2005/8/layout/hierarchy3"/>
    <dgm:cxn modelId="{10601BBE-AF4F-45A2-9940-5A636E42F3FF}" type="presParOf" srcId="{4C5C9F36-3D68-48E3-9BE2-6577EF8E7FD5}" destId="{57B3D589-4DCD-46C6-BEEE-86034ACCD2D3}" srcOrd="2" destOrd="0" presId="urn:microsoft.com/office/officeart/2005/8/layout/hierarchy3"/>
    <dgm:cxn modelId="{747F1430-EE45-49BA-B2C9-AB9726CEE6B0}" type="presParOf" srcId="{4C5C9F36-3D68-48E3-9BE2-6577EF8E7FD5}" destId="{D589B23F-0463-43FA-864C-2B2DEA0A6D07}" srcOrd="3" destOrd="0" presId="urn:microsoft.com/office/officeart/2005/8/layout/hierarchy3"/>
    <dgm:cxn modelId="{AB27106B-C31F-4441-A4BA-0E9453DDCD4A}" type="presParOf" srcId="{4C5C9F36-3D68-48E3-9BE2-6577EF8E7FD5}" destId="{9355DB1E-7EC3-403A-885A-C3230285C880}" srcOrd="4" destOrd="0" presId="urn:microsoft.com/office/officeart/2005/8/layout/hierarchy3"/>
    <dgm:cxn modelId="{CB76A51E-B53D-470D-AD67-DB3BB797B990}" type="presParOf" srcId="{4C5C9F36-3D68-48E3-9BE2-6577EF8E7FD5}" destId="{32C8899D-1622-41F6-96F1-7A9278F4200B}" srcOrd="5" destOrd="0" presId="urn:microsoft.com/office/officeart/2005/8/layout/hierarchy3"/>
    <dgm:cxn modelId="{F2DB1EB6-A1E9-4EBA-8D14-AD07A953C1BF}" type="presParOf" srcId="{F651BD69-9913-4ABF-896D-6AC8378F1D01}" destId="{72E5148F-9D91-439C-AE31-9A68F295D70A}" srcOrd="1" destOrd="0" presId="urn:microsoft.com/office/officeart/2005/8/layout/hierarchy3"/>
    <dgm:cxn modelId="{FC295D87-4AC6-47F9-9572-27169799FFCF}" type="presParOf" srcId="{72E5148F-9D91-439C-AE31-9A68F295D70A}" destId="{13A462E0-A41E-446F-8F4E-6CD9E9D7BC9F}" srcOrd="0" destOrd="0" presId="urn:microsoft.com/office/officeart/2005/8/layout/hierarchy3"/>
    <dgm:cxn modelId="{E5F57026-B040-44E4-A1CA-4E182A4BDC95}" type="presParOf" srcId="{13A462E0-A41E-446F-8F4E-6CD9E9D7BC9F}" destId="{89385373-320F-44F9-A62A-9F64B8EC2F19}" srcOrd="0" destOrd="0" presId="urn:microsoft.com/office/officeart/2005/8/layout/hierarchy3"/>
    <dgm:cxn modelId="{62EC5971-4C91-4E67-86CE-C99EA7AEB32B}" type="presParOf" srcId="{13A462E0-A41E-446F-8F4E-6CD9E9D7BC9F}" destId="{5732C1B0-AA71-40CD-9773-592D9196CC24}" srcOrd="1" destOrd="0" presId="urn:microsoft.com/office/officeart/2005/8/layout/hierarchy3"/>
    <dgm:cxn modelId="{543BEBB3-8FED-4574-A535-555599EA7010}" type="presParOf" srcId="{72E5148F-9D91-439C-AE31-9A68F295D70A}" destId="{7D3E46EE-0266-4D53-8F12-1BD3BAF014DD}" srcOrd="1" destOrd="0" presId="urn:microsoft.com/office/officeart/2005/8/layout/hierarchy3"/>
    <dgm:cxn modelId="{FCD5B34E-329E-4F91-BF61-81D643C33292}" type="presParOf" srcId="{7D3E46EE-0266-4D53-8F12-1BD3BAF014DD}" destId="{69D59275-E79C-440D-ABA1-B5A20C377297}" srcOrd="0" destOrd="0" presId="urn:microsoft.com/office/officeart/2005/8/layout/hierarchy3"/>
    <dgm:cxn modelId="{F2F645DA-5886-4BDA-BB3C-12E124D28DEE}" type="presParOf" srcId="{7D3E46EE-0266-4D53-8F12-1BD3BAF014DD}" destId="{C15A1B23-A4FD-423B-9667-329223365A81}" srcOrd="1" destOrd="0" presId="urn:microsoft.com/office/officeart/2005/8/layout/hierarchy3"/>
    <dgm:cxn modelId="{22E53069-BAE5-4E5E-972E-5243748ED27E}" type="presParOf" srcId="{7D3E46EE-0266-4D53-8F12-1BD3BAF014DD}" destId="{CDF9A748-E430-4230-AE2E-1970DAC1119D}" srcOrd="2" destOrd="0" presId="urn:microsoft.com/office/officeart/2005/8/layout/hierarchy3"/>
    <dgm:cxn modelId="{C5286555-B2A6-4FF5-B81B-9ACDAEB503EA}" type="presParOf" srcId="{7D3E46EE-0266-4D53-8F12-1BD3BAF014DD}" destId="{5CCA2B1B-017F-4E2F-9117-39B84A103EF4}" srcOrd="3" destOrd="0" presId="urn:microsoft.com/office/officeart/2005/8/layout/hierarchy3"/>
    <dgm:cxn modelId="{C0C3AA89-8DA5-47FF-B409-805D75676255}" type="presParOf" srcId="{7D3E46EE-0266-4D53-8F12-1BD3BAF014DD}" destId="{2D6A5792-4B4E-42D0-BDC9-060F76EE5A9E}" srcOrd="4" destOrd="0" presId="urn:microsoft.com/office/officeart/2005/8/layout/hierarchy3"/>
    <dgm:cxn modelId="{1EB83949-9317-4719-947D-A5DAB961CF02}" type="presParOf" srcId="{7D3E46EE-0266-4D53-8F12-1BD3BAF014DD}" destId="{48055391-8186-4BEA-8CC8-BDFEDF6754B7}" srcOrd="5" destOrd="0" presId="urn:microsoft.com/office/officeart/2005/8/layout/hierarchy3"/>
    <dgm:cxn modelId="{DA631C90-E4FC-4779-8BC6-021F00673512}" type="presParOf" srcId="{7D3E46EE-0266-4D53-8F12-1BD3BAF014DD}" destId="{95364D9A-DF40-40D3-9F6E-B96E120573E1}" srcOrd="6" destOrd="0" presId="urn:microsoft.com/office/officeart/2005/8/layout/hierarchy3"/>
    <dgm:cxn modelId="{4E9431AA-BE03-46E4-AE25-6D89ACE917CC}" type="presParOf" srcId="{7D3E46EE-0266-4D53-8F12-1BD3BAF014DD}" destId="{CBAA45D0-6910-411B-8BB0-C2154373CCA4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D70D40-2D00-4A51-8DAA-8465EF67BBA5}" type="doc">
      <dgm:prSet loTypeId="urn:microsoft.com/office/officeart/2005/8/layout/lProcess3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51C3FBB7-B7AA-4939-AFEE-025E4CFA865E}">
      <dgm:prSet phldrT="[Texte]"/>
      <dgm:spPr/>
      <dgm:t>
        <a:bodyPr/>
        <a:lstStyle/>
        <a:p>
          <a:r>
            <a:rPr lang="fr-CA" dirty="0"/>
            <a:t>Communautés locales aux Québec</a:t>
          </a:r>
        </a:p>
      </dgm:t>
    </dgm:pt>
    <dgm:pt modelId="{C8F0EA6E-796B-4110-AD5C-A7933F76915C}" type="parTrans" cxnId="{EEE4C028-45B4-42E1-B5C1-A7C0D1092E09}">
      <dgm:prSet/>
      <dgm:spPr/>
      <dgm:t>
        <a:bodyPr/>
        <a:lstStyle/>
        <a:p>
          <a:endParaRPr lang="fr-CA"/>
        </a:p>
      </dgm:t>
    </dgm:pt>
    <dgm:pt modelId="{50387326-39F8-46F1-8816-CDCC4B8A889B}" type="sibTrans" cxnId="{EEE4C028-45B4-42E1-B5C1-A7C0D1092E09}">
      <dgm:prSet/>
      <dgm:spPr/>
      <dgm:t>
        <a:bodyPr/>
        <a:lstStyle/>
        <a:p>
          <a:endParaRPr lang="fr-CA"/>
        </a:p>
      </dgm:t>
    </dgm:pt>
    <dgm:pt modelId="{5DEA5740-E5E5-41B5-85C0-D8774E32F2A2}">
      <dgm:prSet phldrT="[Texte]" custT="1"/>
      <dgm:spPr/>
      <dgm:t>
        <a:bodyPr/>
        <a:lstStyle/>
        <a:p>
          <a:r>
            <a:rPr lang="fr-CA" sz="2800" dirty="0"/>
            <a:t>+ de </a:t>
          </a:r>
          <a:br>
            <a:rPr lang="fr-CA" sz="2800" dirty="0"/>
          </a:br>
          <a:r>
            <a:rPr lang="fr-CA" sz="2800" dirty="0"/>
            <a:t>3 000 </a:t>
          </a:r>
        </a:p>
      </dgm:t>
    </dgm:pt>
    <dgm:pt modelId="{CFA1F47D-48D4-453E-BAB6-B72C2F1F860A}" type="parTrans" cxnId="{B6FEDF7F-F519-4857-BC76-48E017A76CDD}">
      <dgm:prSet/>
      <dgm:spPr/>
      <dgm:t>
        <a:bodyPr/>
        <a:lstStyle/>
        <a:p>
          <a:endParaRPr lang="fr-CA"/>
        </a:p>
      </dgm:t>
    </dgm:pt>
    <dgm:pt modelId="{382C077A-1FB3-4CA5-89E7-146DA8868409}" type="sibTrans" cxnId="{B6FEDF7F-F519-4857-BC76-48E017A76CDD}">
      <dgm:prSet/>
      <dgm:spPr/>
      <dgm:t>
        <a:bodyPr/>
        <a:lstStyle/>
        <a:p>
          <a:endParaRPr lang="fr-CA"/>
        </a:p>
      </dgm:t>
    </dgm:pt>
    <dgm:pt modelId="{7A4F04F6-98A3-46BD-9676-0A0D0E521213}">
      <dgm:prSet phldrT="[Texte]"/>
      <dgm:spPr/>
      <dgm:t>
        <a:bodyPr/>
        <a:lstStyle/>
        <a:p>
          <a:r>
            <a:rPr lang="fr-CA" dirty="0"/>
            <a:t>Initiatives locales (MDCL) au Québec</a:t>
          </a:r>
        </a:p>
      </dgm:t>
    </dgm:pt>
    <dgm:pt modelId="{81351795-E82C-4438-8289-BED3724221C9}" type="parTrans" cxnId="{920C5606-16A5-4B0B-B48B-9E5C453087DB}">
      <dgm:prSet/>
      <dgm:spPr/>
      <dgm:t>
        <a:bodyPr/>
        <a:lstStyle/>
        <a:p>
          <a:endParaRPr lang="fr-CA"/>
        </a:p>
      </dgm:t>
    </dgm:pt>
    <dgm:pt modelId="{B44196C7-9217-4E7A-ADB5-23614A7BF15C}" type="sibTrans" cxnId="{920C5606-16A5-4B0B-B48B-9E5C453087DB}">
      <dgm:prSet/>
      <dgm:spPr/>
      <dgm:t>
        <a:bodyPr/>
        <a:lstStyle/>
        <a:p>
          <a:endParaRPr lang="fr-CA"/>
        </a:p>
      </dgm:t>
    </dgm:pt>
    <dgm:pt modelId="{4C55B611-5AD0-4C31-BE7E-55062E5EA96D}">
      <dgm:prSet phldrT="[Texte]"/>
      <dgm:spPr/>
      <dgm:t>
        <a:bodyPr/>
        <a:lstStyle/>
        <a:p>
          <a:r>
            <a:rPr lang="fr-CA" dirty="0"/>
            <a:t>Acteurs de soutien </a:t>
          </a:r>
        </a:p>
      </dgm:t>
    </dgm:pt>
    <dgm:pt modelId="{615A20F3-DA32-4B4C-948A-D9AE77F450EF}" type="parTrans" cxnId="{19FA2E74-3D1E-4EF1-B481-EBB6B7B45147}">
      <dgm:prSet/>
      <dgm:spPr/>
      <dgm:t>
        <a:bodyPr/>
        <a:lstStyle/>
        <a:p>
          <a:endParaRPr lang="fr-CA"/>
        </a:p>
      </dgm:t>
    </dgm:pt>
    <dgm:pt modelId="{62D6FC55-47C0-4FB1-BE66-1170278256B5}" type="sibTrans" cxnId="{19FA2E74-3D1E-4EF1-B481-EBB6B7B45147}">
      <dgm:prSet/>
      <dgm:spPr/>
      <dgm:t>
        <a:bodyPr/>
        <a:lstStyle/>
        <a:p>
          <a:endParaRPr lang="fr-CA"/>
        </a:p>
      </dgm:t>
    </dgm:pt>
    <dgm:pt modelId="{AF39F937-5D84-4844-9860-28217810953D}">
      <dgm:prSet phldrT="[Texte]" custT="1"/>
      <dgm:spPr/>
      <dgm:t>
        <a:bodyPr/>
        <a:lstStyle/>
        <a:p>
          <a:r>
            <a:rPr lang="fr-CA" sz="2800" dirty="0"/>
            <a:t>67</a:t>
          </a:r>
        </a:p>
      </dgm:t>
    </dgm:pt>
    <dgm:pt modelId="{70E4AD4A-05AF-431E-9390-13F4EB13D5A7}" type="parTrans" cxnId="{9C0151CC-9830-4E06-B4A5-D0C283D0034F}">
      <dgm:prSet/>
      <dgm:spPr/>
      <dgm:t>
        <a:bodyPr/>
        <a:lstStyle/>
        <a:p>
          <a:endParaRPr lang="fr-CA"/>
        </a:p>
      </dgm:t>
    </dgm:pt>
    <dgm:pt modelId="{719B0FCD-B158-4163-A962-AB484488BC0C}" type="sibTrans" cxnId="{9C0151CC-9830-4E06-B4A5-D0C283D0034F}">
      <dgm:prSet/>
      <dgm:spPr/>
      <dgm:t>
        <a:bodyPr/>
        <a:lstStyle/>
        <a:p>
          <a:endParaRPr lang="fr-CA"/>
        </a:p>
      </dgm:t>
    </dgm:pt>
    <dgm:pt modelId="{1DDCD328-0A92-4404-9391-62B9E1A7D8E0}">
      <dgm:prSet phldrT="[Texte]"/>
      <dgm:spPr/>
      <dgm:t>
        <a:bodyPr/>
        <a:lstStyle/>
        <a:p>
          <a:r>
            <a:rPr lang="fr-CA" b="1" dirty="0"/>
            <a:t>17 bailleurs de fonds, </a:t>
          </a:r>
          <a:br>
            <a:rPr lang="fr-CA" b="1" dirty="0"/>
          </a:br>
          <a:r>
            <a:rPr lang="fr-CA" b="1" dirty="0"/>
            <a:t>18 regroupements, </a:t>
          </a:r>
          <a:br>
            <a:rPr lang="fr-CA" b="1" dirty="0"/>
          </a:br>
          <a:r>
            <a:rPr lang="fr-CA" b="1" dirty="0"/>
            <a:t>22 centres de recherche, </a:t>
          </a:r>
          <a:br>
            <a:rPr lang="fr-CA" b="1" dirty="0"/>
          </a:br>
          <a:r>
            <a:rPr lang="fr-CA" b="1" dirty="0"/>
            <a:t>10 ressources d dédiées</a:t>
          </a:r>
        </a:p>
      </dgm:t>
    </dgm:pt>
    <dgm:pt modelId="{20E190E6-85D6-4698-9307-8DA72D6BEE83}" type="parTrans" cxnId="{06EEB629-38CF-4AC6-B934-96FF0D8F42F5}">
      <dgm:prSet/>
      <dgm:spPr/>
      <dgm:t>
        <a:bodyPr/>
        <a:lstStyle/>
        <a:p>
          <a:endParaRPr lang="fr-CA"/>
        </a:p>
      </dgm:t>
    </dgm:pt>
    <dgm:pt modelId="{FD5B5A4F-56F9-4E76-85A2-4C237B4A0259}" type="sibTrans" cxnId="{06EEB629-38CF-4AC6-B934-96FF0D8F42F5}">
      <dgm:prSet/>
      <dgm:spPr/>
      <dgm:t>
        <a:bodyPr/>
        <a:lstStyle/>
        <a:p>
          <a:endParaRPr lang="fr-CA"/>
        </a:p>
      </dgm:t>
    </dgm:pt>
    <dgm:pt modelId="{F709AA6F-B7C0-4AE3-AA5A-A5509E5596DA}">
      <dgm:prSet custT="1"/>
      <dgm:spPr/>
      <dgm:t>
        <a:bodyPr/>
        <a:lstStyle/>
        <a:p>
          <a:r>
            <a:rPr lang="fr-CA" sz="2800" dirty="0"/>
            <a:t>+ de </a:t>
          </a:r>
          <a:br>
            <a:rPr lang="fr-CA" sz="2800" dirty="0"/>
          </a:br>
          <a:r>
            <a:rPr lang="fr-CA" sz="2800" dirty="0"/>
            <a:t>5 000 </a:t>
          </a:r>
        </a:p>
      </dgm:t>
    </dgm:pt>
    <dgm:pt modelId="{CAA1DC3D-CF6C-451E-A590-1750017A5975}" type="parTrans" cxnId="{AD677B69-8368-423A-89DB-FCFA09BFCBED}">
      <dgm:prSet/>
      <dgm:spPr/>
      <dgm:t>
        <a:bodyPr/>
        <a:lstStyle/>
        <a:p>
          <a:endParaRPr lang="fr-CA"/>
        </a:p>
      </dgm:t>
    </dgm:pt>
    <dgm:pt modelId="{5F20CF53-D911-40A6-A5A4-A4DCC98803E2}" type="sibTrans" cxnId="{AD677B69-8368-423A-89DB-FCFA09BFCBED}">
      <dgm:prSet/>
      <dgm:spPr/>
      <dgm:t>
        <a:bodyPr/>
        <a:lstStyle/>
        <a:p>
          <a:endParaRPr lang="fr-CA"/>
        </a:p>
      </dgm:t>
    </dgm:pt>
    <dgm:pt modelId="{A02B00D3-BF73-4554-8D86-90E8355CDA37}" type="pres">
      <dgm:prSet presAssocID="{74D70D40-2D00-4A51-8DAA-8465EF67BBA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B4EC9FFE-D189-4DA1-92EC-4A1DDF3FE569}" type="pres">
      <dgm:prSet presAssocID="{51C3FBB7-B7AA-4939-AFEE-025E4CFA865E}" presName="horFlow" presStyleCnt="0"/>
      <dgm:spPr/>
    </dgm:pt>
    <dgm:pt modelId="{B969F995-01C7-49F1-AE1C-892F66DE1397}" type="pres">
      <dgm:prSet presAssocID="{51C3FBB7-B7AA-4939-AFEE-025E4CFA865E}" presName="bigChev" presStyleLbl="node1" presStyleIdx="0" presStyleCnt="3" custScaleX="166537" custLinFactNeighborX="-9145" custLinFactNeighborY="1119"/>
      <dgm:spPr/>
    </dgm:pt>
    <dgm:pt modelId="{F03C34CE-8ED2-43DB-A578-3C9D94E9A462}" type="pres">
      <dgm:prSet presAssocID="{CFA1F47D-48D4-453E-BAB6-B72C2F1F860A}" presName="parTrans" presStyleCnt="0"/>
      <dgm:spPr/>
    </dgm:pt>
    <dgm:pt modelId="{C526372B-411C-4616-A6B9-8F87EC767956}" type="pres">
      <dgm:prSet presAssocID="{5DEA5740-E5E5-41B5-85C0-D8774E32F2A2}" presName="node" presStyleLbl="alignAccFollowNode1" presStyleIdx="0" presStyleCnt="4">
        <dgm:presLayoutVars>
          <dgm:bulletEnabled val="1"/>
        </dgm:presLayoutVars>
      </dgm:prSet>
      <dgm:spPr/>
    </dgm:pt>
    <dgm:pt modelId="{AECDAC17-22F2-4870-8BAF-1580BF63851B}" type="pres">
      <dgm:prSet presAssocID="{51C3FBB7-B7AA-4939-AFEE-025E4CFA865E}" presName="vSp" presStyleCnt="0"/>
      <dgm:spPr/>
    </dgm:pt>
    <dgm:pt modelId="{58D44D3A-FD7D-4A67-B26C-F98C7CCA3D97}" type="pres">
      <dgm:prSet presAssocID="{7A4F04F6-98A3-46BD-9676-0A0D0E521213}" presName="horFlow" presStyleCnt="0"/>
      <dgm:spPr/>
    </dgm:pt>
    <dgm:pt modelId="{F4393662-4E3E-4FE0-8754-C0348AA22F5A}" type="pres">
      <dgm:prSet presAssocID="{7A4F04F6-98A3-46BD-9676-0A0D0E521213}" presName="bigChev" presStyleLbl="node1" presStyleIdx="1" presStyleCnt="3" custScaleX="201959"/>
      <dgm:spPr/>
    </dgm:pt>
    <dgm:pt modelId="{53F1D61B-9DBD-4BA7-847F-0BF0D2865C09}" type="pres">
      <dgm:prSet presAssocID="{CAA1DC3D-CF6C-451E-A590-1750017A5975}" presName="parTrans" presStyleCnt="0"/>
      <dgm:spPr/>
    </dgm:pt>
    <dgm:pt modelId="{6D3E94B6-0CFE-42AD-A5F2-235FDE228141}" type="pres">
      <dgm:prSet presAssocID="{F709AA6F-B7C0-4AE3-AA5A-A5509E5596DA}" presName="node" presStyleLbl="alignAccFollowNode1" presStyleIdx="1" presStyleCnt="4">
        <dgm:presLayoutVars>
          <dgm:bulletEnabled val="1"/>
        </dgm:presLayoutVars>
      </dgm:prSet>
      <dgm:spPr/>
    </dgm:pt>
    <dgm:pt modelId="{01C09B3C-E4DE-426A-AA18-1670D512C0F6}" type="pres">
      <dgm:prSet presAssocID="{7A4F04F6-98A3-46BD-9676-0A0D0E521213}" presName="vSp" presStyleCnt="0"/>
      <dgm:spPr/>
    </dgm:pt>
    <dgm:pt modelId="{9505D08D-E507-4349-955F-E0A2A6AB1779}" type="pres">
      <dgm:prSet presAssocID="{4C55B611-5AD0-4C31-BE7E-55062E5EA96D}" presName="horFlow" presStyleCnt="0"/>
      <dgm:spPr/>
    </dgm:pt>
    <dgm:pt modelId="{9C316B14-B519-46FD-9956-57156DCEBEA6}" type="pres">
      <dgm:prSet presAssocID="{4C55B611-5AD0-4C31-BE7E-55062E5EA96D}" presName="bigChev" presStyleLbl="node1" presStyleIdx="2" presStyleCnt="3"/>
      <dgm:spPr/>
    </dgm:pt>
    <dgm:pt modelId="{600BC97D-1AC6-407B-812D-98F4153606C0}" type="pres">
      <dgm:prSet presAssocID="{70E4AD4A-05AF-431E-9390-13F4EB13D5A7}" presName="parTrans" presStyleCnt="0"/>
      <dgm:spPr/>
    </dgm:pt>
    <dgm:pt modelId="{AF5FD42C-E10F-4E06-8B47-44034B877143}" type="pres">
      <dgm:prSet presAssocID="{AF39F937-5D84-4844-9860-28217810953D}" presName="node" presStyleLbl="alignAccFollowNode1" presStyleIdx="2" presStyleCnt="4">
        <dgm:presLayoutVars>
          <dgm:bulletEnabled val="1"/>
        </dgm:presLayoutVars>
      </dgm:prSet>
      <dgm:spPr/>
    </dgm:pt>
    <dgm:pt modelId="{4F0532D4-1AC8-47A7-8641-4CE72E57D57E}" type="pres">
      <dgm:prSet presAssocID="{719B0FCD-B158-4163-A962-AB484488BC0C}" presName="sibTrans" presStyleCnt="0"/>
      <dgm:spPr/>
    </dgm:pt>
    <dgm:pt modelId="{F974704F-EB99-4B12-8E6E-FC99B188AFBA}" type="pres">
      <dgm:prSet presAssocID="{1DDCD328-0A92-4404-9391-62B9E1A7D8E0}" presName="node" presStyleLbl="alignAccFollowNode1" presStyleIdx="3" presStyleCnt="4" custScaleX="160197" custLinFactNeighborY="3815">
        <dgm:presLayoutVars>
          <dgm:bulletEnabled val="1"/>
        </dgm:presLayoutVars>
      </dgm:prSet>
      <dgm:spPr/>
    </dgm:pt>
  </dgm:ptLst>
  <dgm:cxnLst>
    <dgm:cxn modelId="{920C5606-16A5-4B0B-B48B-9E5C453087DB}" srcId="{74D70D40-2D00-4A51-8DAA-8465EF67BBA5}" destId="{7A4F04F6-98A3-46BD-9676-0A0D0E521213}" srcOrd="1" destOrd="0" parTransId="{81351795-E82C-4438-8289-BED3724221C9}" sibTransId="{B44196C7-9217-4E7A-ADB5-23614A7BF15C}"/>
    <dgm:cxn modelId="{DE7BF61D-6209-428B-94AD-2640CC28470F}" type="presOf" srcId="{7A4F04F6-98A3-46BD-9676-0A0D0E521213}" destId="{F4393662-4E3E-4FE0-8754-C0348AA22F5A}" srcOrd="0" destOrd="0" presId="urn:microsoft.com/office/officeart/2005/8/layout/lProcess3"/>
    <dgm:cxn modelId="{EEE4C028-45B4-42E1-B5C1-A7C0D1092E09}" srcId="{74D70D40-2D00-4A51-8DAA-8465EF67BBA5}" destId="{51C3FBB7-B7AA-4939-AFEE-025E4CFA865E}" srcOrd="0" destOrd="0" parTransId="{C8F0EA6E-796B-4110-AD5C-A7933F76915C}" sibTransId="{50387326-39F8-46F1-8816-CDCC4B8A889B}"/>
    <dgm:cxn modelId="{06EEB629-38CF-4AC6-B934-96FF0D8F42F5}" srcId="{4C55B611-5AD0-4C31-BE7E-55062E5EA96D}" destId="{1DDCD328-0A92-4404-9391-62B9E1A7D8E0}" srcOrd="1" destOrd="0" parTransId="{20E190E6-85D6-4698-9307-8DA72D6BEE83}" sibTransId="{FD5B5A4F-56F9-4E76-85A2-4C237B4A0259}"/>
    <dgm:cxn modelId="{EF21C53C-DF62-49CE-AA49-9F118AF9163F}" type="presOf" srcId="{4C55B611-5AD0-4C31-BE7E-55062E5EA96D}" destId="{9C316B14-B519-46FD-9956-57156DCEBEA6}" srcOrd="0" destOrd="0" presId="urn:microsoft.com/office/officeart/2005/8/layout/lProcess3"/>
    <dgm:cxn modelId="{AFC4DB5D-716B-4992-A237-281F159DB950}" type="presOf" srcId="{F709AA6F-B7C0-4AE3-AA5A-A5509E5596DA}" destId="{6D3E94B6-0CFE-42AD-A5F2-235FDE228141}" srcOrd="0" destOrd="0" presId="urn:microsoft.com/office/officeart/2005/8/layout/lProcess3"/>
    <dgm:cxn modelId="{AD677B69-8368-423A-89DB-FCFA09BFCBED}" srcId="{7A4F04F6-98A3-46BD-9676-0A0D0E521213}" destId="{F709AA6F-B7C0-4AE3-AA5A-A5509E5596DA}" srcOrd="0" destOrd="0" parTransId="{CAA1DC3D-CF6C-451E-A590-1750017A5975}" sibTransId="{5F20CF53-D911-40A6-A5A4-A4DCC98803E2}"/>
    <dgm:cxn modelId="{BE301974-6089-4410-B993-3D415CF30600}" type="presOf" srcId="{AF39F937-5D84-4844-9860-28217810953D}" destId="{AF5FD42C-E10F-4E06-8B47-44034B877143}" srcOrd="0" destOrd="0" presId="urn:microsoft.com/office/officeart/2005/8/layout/lProcess3"/>
    <dgm:cxn modelId="{19FA2E74-3D1E-4EF1-B481-EBB6B7B45147}" srcId="{74D70D40-2D00-4A51-8DAA-8465EF67BBA5}" destId="{4C55B611-5AD0-4C31-BE7E-55062E5EA96D}" srcOrd="2" destOrd="0" parTransId="{615A20F3-DA32-4B4C-948A-D9AE77F450EF}" sibTransId="{62D6FC55-47C0-4FB1-BE66-1170278256B5}"/>
    <dgm:cxn modelId="{2C81F874-BA06-45CE-BF64-F7ACACB27066}" type="presOf" srcId="{74D70D40-2D00-4A51-8DAA-8465EF67BBA5}" destId="{A02B00D3-BF73-4554-8D86-90E8355CDA37}" srcOrd="0" destOrd="0" presId="urn:microsoft.com/office/officeart/2005/8/layout/lProcess3"/>
    <dgm:cxn modelId="{77C3D156-51FD-4E90-9805-87C0BC1860FA}" type="presOf" srcId="{1DDCD328-0A92-4404-9391-62B9E1A7D8E0}" destId="{F974704F-EB99-4B12-8E6E-FC99B188AFBA}" srcOrd="0" destOrd="0" presId="urn:microsoft.com/office/officeart/2005/8/layout/lProcess3"/>
    <dgm:cxn modelId="{B6FEDF7F-F519-4857-BC76-48E017A76CDD}" srcId="{51C3FBB7-B7AA-4939-AFEE-025E4CFA865E}" destId="{5DEA5740-E5E5-41B5-85C0-D8774E32F2A2}" srcOrd="0" destOrd="0" parTransId="{CFA1F47D-48D4-453E-BAB6-B72C2F1F860A}" sibTransId="{382C077A-1FB3-4CA5-89E7-146DA8868409}"/>
    <dgm:cxn modelId="{0F5CB99E-ABF1-4E81-9400-AD4FE218D5F5}" type="presOf" srcId="{51C3FBB7-B7AA-4939-AFEE-025E4CFA865E}" destId="{B969F995-01C7-49F1-AE1C-892F66DE1397}" srcOrd="0" destOrd="0" presId="urn:microsoft.com/office/officeart/2005/8/layout/lProcess3"/>
    <dgm:cxn modelId="{BCE331A2-B752-4D4E-913A-309A5513BF62}" type="presOf" srcId="{5DEA5740-E5E5-41B5-85C0-D8774E32F2A2}" destId="{C526372B-411C-4616-A6B9-8F87EC767956}" srcOrd="0" destOrd="0" presId="urn:microsoft.com/office/officeart/2005/8/layout/lProcess3"/>
    <dgm:cxn modelId="{9C0151CC-9830-4E06-B4A5-D0C283D0034F}" srcId="{4C55B611-5AD0-4C31-BE7E-55062E5EA96D}" destId="{AF39F937-5D84-4844-9860-28217810953D}" srcOrd="0" destOrd="0" parTransId="{70E4AD4A-05AF-431E-9390-13F4EB13D5A7}" sibTransId="{719B0FCD-B158-4163-A962-AB484488BC0C}"/>
    <dgm:cxn modelId="{60AB95D9-FA07-439E-A1E5-7B19D1E86D40}" type="presParOf" srcId="{A02B00D3-BF73-4554-8D86-90E8355CDA37}" destId="{B4EC9FFE-D189-4DA1-92EC-4A1DDF3FE569}" srcOrd="0" destOrd="0" presId="urn:microsoft.com/office/officeart/2005/8/layout/lProcess3"/>
    <dgm:cxn modelId="{5414FC99-56DB-4B34-AA07-FF1D5D0CED1C}" type="presParOf" srcId="{B4EC9FFE-D189-4DA1-92EC-4A1DDF3FE569}" destId="{B969F995-01C7-49F1-AE1C-892F66DE1397}" srcOrd="0" destOrd="0" presId="urn:microsoft.com/office/officeart/2005/8/layout/lProcess3"/>
    <dgm:cxn modelId="{CFFC3A78-D657-4D29-9D12-E768FFB9C10B}" type="presParOf" srcId="{B4EC9FFE-D189-4DA1-92EC-4A1DDF3FE569}" destId="{F03C34CE-8ED2-43DB-A578-3C9D94E9A462}" srcOrd="1" destOrd="0" presId="urn:microsoft.com/office/officeart/2005/8/layout/lProcess3"/>
    <dgm:cxn modelId="{B91C25DC-1798-4645-B8C2-98DB690A2F95}" type="presParOf" srcId="{B4EC9FFE-D189-4DA1-92EC-4A1DDF3FE569}" destId="{C526372B-411C-4616-A6B9-8F87EC767956}" srcOrd="2" destOrd="0" presId="urn:microsoft.com/office/officeart/2005/8/layout/lProcess3"/>
    <dgm:cxn modelId="{ABD8C8B1-7F3F-4824-8A4E-DAAB3EBFE7B1}" type="presParOf" srcId="{A02B00D3-BF73-4554-8D86-90E8355CDA37}" destId="{AECDAC17-22F2-4870-8BAF-1580BF63851B}" srcOrd="1" destOrd="0" presId="urn:microsoft.com/office/officeart/2005/8/layout/lProcess3"/>
    <dgm:cxn modelId="{14925925-A017-4A0A-AF96-4BCED5553BE9}" type="presParOf" srcId="{A02B00D3-BF73-4554-8D86-90E8355CDA37}" destId="{58D44D3A-FD7D-4A67-B26C-F98C7CCA3D97}" srcOrd="2" destOrd="0" presId="urn:microsoft.com/office/officeart/2005/8/layout/lProcess3"/>
    <dgm:cxn modelId="{B37B70BF-966C-4F31-B501-C33D945DAD5E}" type="presParOf" srcId="{58D44D3A-FD7D-4A67-B26C-F98C7CCA3D97}" destId="{F4393662-4E3E-4FE0-8754-C0348AA22F5A}" srcOrd="0" destOrd="0" presId="urn:microsoft.com/office/officeart/2005/8/layout/lProcess3"/>
    <dgm:cxn modelId="{0EF7D6A9-BD9E-40CD-99CF-71A5A635F98C}" type="presParOf" srcId="{58D44D3A-FD7D-4A67-B26C-F98C7CCA3D97}" destId="{53F1D61B-9DBD-4BA7-847F-0BF0D2865C09}" srcOrd="1" destOrd="0" presId="urn:microsoft.com/office/officeart/2005/8/layout/lProcess3"/>
    <dgm:cxn modelId="{1FCD55E0-C10F-431D-B8FF-6B2D065ACAFD}" type="presParOf" srcId="{58D44D3A-FD7D-4A67-B26C-F98C7CCA3D97}" destId="{6D3E94B6-0CFE-42AD-A5F2-235FDE228141}" srcOrd="2" destOrd="0" presId="urn:microsoft.com/office/officeart/2005/8/layout/lProcess3"/>
    <dgm:cxn modelId="{47365543-54A4-4CD1-B97E-576D49F15009}" type="presParOf" srcId="{A02B00D3-BF73-4554-8D86-90E8355CDA37}" destId="{01C09B3C-E4DE-426A-AA18-1670D512C0F6}" srcOrd="3" destOrd="0" presId="urn:microsoft.com/office/officeart/2005/8/layout/lProcess3"/>
    <dgm:cxn modelId="{F72BD8E0-553E-4B90-9655-267415419EE3}" type="presParOf" srcId="{A02B00D3-BF73-4554-8D86-90E8355CDA37}" destId="{9505D08D-E507-4349-955F-E0A2A6AB1779}" srcOrd="4" destOrd="0" presId="urn:microsoft.com/office/officeart/2005/8/layout/lProcess3"/>
    <dgm:cxn modelId="{A0B5A1D2-C89D-478C-96B5-4024712CA247}" type="presParOf" srcId="{9505D08D-E507-4349-955F-E0A2A6AB1779}" destId="{9C316B14-B519-46FD-9956-57156DCEBEA6}" srcOrd="0" destOrd="0" presId="urn:microsoft.com/office/officeart/2005/8/layout/lProcess3"/>
    <dgm:cxn modelId="{B0245BE6-8838-4404-B5C3-34CBE75C6C85}" type="presParOf" srcId="{9505D08D-E507-4349-955F-E0A2A6AB1779}" destId="{600BC97D-1AC6-407B-812D-98F4153606C0}" srcOrd="1" destOrd="0" presId="urn:microsoft.com/office/officeart/2005/8/layout/lProcess3"/>
    <dgm:cxn modelId="{81A33776-1A9E-4AED-BE13-EB251245CB0E}" type="presParOf" srcId="{9505D08D-E507-4349-955F-E0A2A6AB1779}" destId="{AF5FD42C-E10F-4E06-8B47-44034B877143}" srcOrd="2" destOrd="0" presId="urn:microsoft.com/office/officeart/2005/8/layout/lProcess3"/>
    <dgm:cxn modelId="{BD47C16B-1CB9-4616-919D-7E3EDA8B449B}" type="presParOf" srcId="{9505D08D-E507-4349-955F-E0A2A6AB1779}" destId="{4F0532D4-1AC8-47A7-8641-4CE72E57D57E}" srcOrd="3" destOrd="0" presId="urn:microsoft.com/office/officeart/2005/8/layout/lProcess3"/>
    <dgm:cxn modelId="{EF74B74E-3734-45BE-9725-7FFFECC33789}" type="presParOf" srcId="{9505D08D-E507-4349-955F-E0A2A6AB1779}" destId="{F974704F-EB99-4B12-8E6E-FC99B188AFB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BC192-A15F-4421-9219-16D4A531E72C}">
      <dsp:nvSpPr>
        <dsp:cNvPr id="0" name=""/>
        <dsp:cNvSpPr/>
      </dsp:nvSpPr>
      <dsp:spPr>
        <a:xfrm>
          <a:off x="446550" y="2530"/>
          <a:ext cx="3443035" cy="74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kern="1200" dirty="0"/>
            <a:t>Acteurs au cœur de la mobilisation</a:t>
          </a:r>
        </a:p>
      </dsp:txBody>
      <dsp:txXfrm>
        <a:off x="468472" y="24452"/>
        <a:ext cx="3399191" cy="704612"/>
      </dsp:txXfrm>
    </dsp:sp>
    <dsp:sp modelId="{2A577C8F-0997-48AD-B9A5-09DD24214340}">
      <dsp:nvSpPr>
        <dsp:cNvPr id="0" name=""/>
        <dsp:cNvSpPr/>
      </dsp:nvSpPr>
      <dsp:spPr>
        <a:xfrm>
          <a:off x="790854" y="750986"/>
          <a:ext cx="344303" cy="56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42"/>
              </a:lnTo>
              <a:lnTo>
                <a:pt x="344303" y="5613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E2AD55-267E-4109-ABB3-D71BB847D1D6}">
      <dsp:nvSpPr>
        <dsp:cNvPr id="0" name=""/>
        <dsp:cNvSpPr/>
      </dsp:nvSpPr>
      <dsp:spPr>
        <a:xfrm>
          <a:off x="1135157" y="938100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Initiatives locales issues des communautés</a:t>
          </a:r>
          <a:endParaRPr lang="fr-CA" sz="1800" kern="1200" dirty="0">
            <a:solidFill>
              <a:srgbClr val="FF0000"/>
            </a:solidFill>
          </a:endParaRPr>
        </a:p>
      </dsp:txBody>
      <dsp:txXfrm>
        <a:off x="1157079" y="960022"/>
        <a:ext cx="2710584" cy="704612"/>
      </dsp:txXfrm>
    </dsp:sp>
    <dsp:sp modelId="{57B3D589-4DCD-46C6-BEEE-86034ACCD2D3}">
      <dsp:nvSpPr>
        <dsp:cNvPr id="0" name=""/>
        <dsp:cNvSpPr/>
      </dsp:nvSpPr>
      <dsp:spPr>
        <a:xfrm>
          <a:off x="790854" y="750986"/>
          <a:ext cx="344303" cy="1496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913"/>
              </a:lnTo>
              <a:lnTo>
                <a:pt x="344303" y="1496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9B23F-0463-43FA-864C-2B2DEA0A6D07}">
      <dsp:nvSpPr>
        <dsp:cNvPr id="0" name=""/>
        <dsp:cNvSpPr/>
      </dsp:nvSpPr>
      <dsp:spPr>
        <a:xfrm>
          <a:off x="1135157" y="1873671"/>
          <a:ext cx="2769169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41434"/>
              <a:satOff val="1958"/>
              <a:lumOff val="-542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baseline="0" dirty="0">
              <a:solidFill>
                <a:schemeClr val="accent4"/>
              </a:solidFill>
            </a:rPr>
            <a:t>Initiatives locales issues de programmes</a:t>
          </a:r>
        </a:p>
      </dsp:txBody>
      <dsp:txXfrm>
        <a:off x="1157079" y="1895593"/>
        <a:ext cx="2725325" cy="704612"/>
      </dsp:txXfrm>
    </dsp:sp>
    <dsp:sp modelId="{9355DB1E-7EC3-403A-885A-C3230285C880}">
      <dsp:nvSpPr>
        <dsp:cNvPr id="0" name=""/>
        <dsp:cNvSpPr/>
      </dsp:nvSpPr>
      <dsp:spPr>
        <a:xfrm>
          <a:off x="790854" y="750986"/>
          <a:ext cx="344303" cy="243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84"/>
              </a:lnTo>
              <a:lnTo>
                <a:pt x="344303" y="24324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8899D-1622-41F6-96F1-7A9278F4200B}">
      <dsp:nvSpPr>
        <dsp:cNvPr id="0" name=""/>
        <dsp:cNvSpPr/>
      </dsp:nvSpPr>
      <dsp:spPr>
        <a:xfrm>
          <a:off x="1135157" y="2809242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282869"/>
              <a:satOff val="3916"/>
              <a:lumOff val="-1085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Organismes de développement</a:t>
          </a:r>
        </a:p>
      </dsp:txBody>
      <dsp:txXfrm>
        <a:off x="1157079" y="2831164"/>
        <a:ext cx="2710584" cy="704612"/>
      </dsp:txXfrm>
    </dsp:sp>
    <dsp:sp modelId="{89385373-320F-44F9-A62A-9F64B8EC2F19}">
      <dsp:nvSpPr>
        <dsp:cNvPr id="0" name=""/>
        <dsp:cNvSpPr/>
      </dsp:nvSpPr>
      <dsp:spPr>
        <a:xfrm>
          <a:off x="4263814" y="2530"/>
          <a:ext cx="3443035" cy="7484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848606"/>
                <a:satOff val="11748"/>
                <a:lumOff val="-32549"/>
                <a:alphaOff val="0"/>
                <a:shade val="51000"/>
                <a:satMod val="130000"/>
              </a:schemeClr>
            </a:gs>
            <a:gs pos="80000">
              <a:schemeClr val="accent5">
                <a:hueOff val="848606"/>
                <a:satOff val="11748"/>
                <a:lumOff val="-32549"/>
                <a:alphaOff val="0"/>
                <a:shade val="93000"/>
                <a:satMod val="130000"/>
              </a:schemeClr>
            </a:gs>
            <a:gs pos="100000">
              <a:schemeClr val="accent5">
                <a:hueOff val="848606"/>
                <a:satOff val="11748"/>
                <a:lumOff val="-32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b="1" kern="1200" dirty="0"/>
            <a:t>Acteurs qui soutiennent la mobilisation</a:t>
          </a:r>
        </a:p>
      </dsp:txBody>
      <dsp:txXfrm>
        <a:off x="4285736" y="24452"/>
        <a:ext cx="3399191" cy="704612"/>
      </dsp:txXfrm>
    </dsp:sp>
    <dsp:sp modelId="{69D59275-E79C-440D-ABA1-B5A20C377297}">
      <dsp:nvSpPr>
        <dsp:cNvPr id="0" name=""/>
        <dsp:cNvSpPr/>
      </dsp:nvSpPr>
      <dsp:spPr>
        <a:xfrm>
          <a:off x="4608117" y="750986"/>
          <a:ext cx="344303" cy="5613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1342"/>
              </a:lnTo>
              <a:lnTo>
                <a:pt x="344303" y="56134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5A1B23-A4FD-423B-9667-329223365A81}">
      <dsp:nvSpPr>
        <dsp:cNvPr id="0" name=""/>
        <dsp:cNvSpPr/>
      </dsp:nvSpPr>
      <dsp:spPr>
        <a:xfrm>
          <a:off x="4952421" y="938100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424303"/>
              <a:satOff val="5874"/>
              <a:lumOff val="-1627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Regroupements (initiatives et organismes)</a:t>
          </a:r>
        </a:p>
      </dsp:txBody>
      <dsp:txXfrm>
        <a:off x="4974343" y="960022"/>
        <a:ext cx="2710584" cy="704612"/>
      </dsp:txXfrm>
    </dsp:sp>
    <dsp:sp modelId="{CDF9A748-E430-4230-AE2E-1970DAC1119D}">
      <dsp:nvSpPr>
        <dsp:cNvPr id="0" name=""/>
        <dsp:cNvSpPr/>
      </dsp:nvSpPr>
      <dsp:spPr>
        <a:xfrm>
          <a:off x="4608117" y="750986"/>
          <a:ext cx="344303" cy="1496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6913"/>
              </a:lnTo>
              <a:lnTo>
                <a:pt x="344303" y="149691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A2B1B-017F-4E2F-9117-39B84A103EF4}">
      <dsp:nvSpPr>
        <dsp:cNvPr id="0" name=""/>
        <dsp:cNvSpPr/>
      </dsp:nvSpPr>
      <dsp:spPr>
        <a:xfrm>
          <a:off x="4952421" y="1873671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65737"/>
              <a:satOff val="7832"/>
              <a:lumOff val="-2169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Ressources de soutien</a:t>
          </a:r>
        </a:p>
      </dsp:txBody>
      <dsp:txXfrm>
        <a:off x="4974343" y="1895593"/>
        <a:ext cx="2710584" cy="704612"/>
      </dsp:txXfrm>
    </dsp:sp>
    <dsp:sp modelId="{2D6A5792-4B4E-42D0-BDC9-060F76EE5A9E}">
      <dsp:nvSpPr>
        <dsp:cNvPr id="0" name=""/>
        <dsp:cNvSpPr/>
      </dsp:nvSpPr>
      <dsp:spPr>
        <a:xfrm>
          <a:off x="4608117" y="750986"/>
          <a:ext cx="344303" cy="24324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2484"/>
              </a:lnTo>
              <a:lnTo>
                <a:pt x="344303" y="243248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55391-8186-4BEA-8CC8-BDFEDF6754B7}">
      <dsp:nvSpPr>
        <dsp:cNvPr id="0" name=""/>
        <dsp:cNvSpPr/>
      </dsp:nvSpPr>
      <dsp:spPr>
        <a:xfrm>
          <a:off x="4952421" y="2809242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707172"/>
              <a:satOff val="9790"/>
              <a:lumOff val="-271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Bailleurs de fonds</a:t>
          </a:r>
        </a:p>
      </dsp:txBody>
      <dsp:txXfrm>
        <a:off x="4974343" y="2831164"/>
        <a:ext cx="2710584" cy="704612"/>
      </dsp:txXfrm>
    </dsp:sp>
    <dsp:sp modelId="{95364D9A-DF40-40D3-9F6E-B96E120573E1}">
      <dsp:nvSpPr>
        <dsp:cNvPr id="0" name=""/>
        <dsp:cNvSpPr/>
      </dsp:nvSpPr>
      <dsp:spPr>
        <a:xfrm>
          <a:off x="4608117" y="750986"/>
          <a:ext cx="344303" cy="3368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8054"/>
              </a:lnTo>
              <a:lnTo>
                <a:pt x="344303" y="33680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A45D0-6910-411B-8BB0-C2154373CCA4}">
      <dsp:nvSpPr>
        <dsp:cNvPr id="0" name=""/>
        <dsp:cNvSpPr/>
      </dsp:nvSpPr>
      <dsp:spPr>
        <a:xfrm>
          <a:off x="4952421" y="3744813"/>
          <a:ext cx="2754428" cy="7484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848606"/>
              <a:satOff val="11748"/>
              <a:lumOff val="-325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800" kern="1200" dirty="0"/>
            <a:t>Centres de recherche</a:t>
          </a:r>
        </a:p>
      </dsp:txBody>
      <dsp:txXfrm>
        <a:off x="4974343" y="3766735"/>
        <a:ext cx="2710584" cy="704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9F995-01C7-49F1-AE1C-892F66DE1397}">
      <dsp:nvSpPr>
        <dsp:cNvPr id="0" name=""/>
        <dsp:cNvSpPr/>
      </dsp:nvSpPr>
      <dsp:spPr>
        <a:xfrm>
          <a:off x="0" y="409423"/>
          <a:ext cx="4500538" cy="1080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Communautés locales aux Québec</a:t>
          </a:r>
        </a:p>
      </dsp:txBody>
      <dsp:txXfrm>
        <a:off x="540485" y="409423"/>
        <a:ext cx="3419568" cy="1080970"/>
      </dsp:txXfrm>
    </dsp:sp>
    <dsp:sp modelId="{C526372B-411C-4616-A6B9-8F87EC767956}">
      <dsp:nvSpPr>
        <dsp:cNvPr id="0" name=""/>
        <dsp:cNvSpPr/>
      </dsp:nvSpPr>
      <dsp:spPr>
        <a:xfrm>
          <a:off x="4154552" y="489209"/>
          <a:ext cx="2243013" cy="8972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/>
            <a:t>+ de </a:t>
          </a:r>
          <a:br>
            <a:rPr lang="fr-CA" sz="2800" kern="1200" dirty="0"/>
          </a:br>
          <a:r>
            <a:rPr lang="fr-CA" sz="2800" kern="1200" dirty="0"/>
            <a:t>3 000 </a:t>
          </a:r>
        </a:p>
      </dsp:txBody>
      <dsp:txXfrm>
        <a:off x="4603155" y="489209"/>
        <a:ext cx="1345808" cy="897205"/>
      </dsp:txXfrm>
    </dsp:sp>
    <dsp:sp modelId="{F4393662-4E3E-4FE0-8754-C0348AA22F5A}">
      <dsp:nvSpPr>
        <dsp:cNvPr id="0" name=""/>
        <dsp:cNvSpPr/>
      </dsp:nvSpPr>
      <dsp:spPr>
        <a:xfrm>
          <a:off x="5328" y="1629633"/>
          <a:ext cx="5457792" cy="1080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Initiatives locales (MDCL) au Québec</a:t>
          </a:r>
        </a:p>
      </dsp:txBody>
      <dsp:txXfrm>
        <a:off x="545813" y="1629633"/>
        <a:ext cx="4376822" cy="1080970"/>
      </dsp:txXfrm>
    </dsp:sp>
    <dsp:sp modelId="{6D3E94B6-0CFE-42AD-A5F2-235FDE228141}">
      <dsp:nvSpPr>
        <dsp:cNvPr id="0" name=""/>
        <dsp:cNvSpPr/>
      </dsp:nvSpPr>
      <dsp:spPr>
        <a:xfrm>
          <a:off x="5111805" y="1721515"/>
          <a:ext cx="2243013" cy="8972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/>
            <a:t>+ de </a:t>
          </a:r>
          <a:br>
            <a:rPr lang="fr-CA" sz="2800" kern="1200" dirty="0"/>
          </a:br>
          <a:r>
            <a:rPr lang="fr-CA" sz="2800" kern="1200" dirty="0"/>
            <a:t>5 000 </a:t>
          </a:r>
        </a:p>
      </dsp:txBody>
      <dsp:txXfrm>
        <a:off x="5560408" y="1721515"/>
        <a:ext cx="1345808" cy="897205"/>
      </dsp:txXfrm>
    </dsp:sp>
    <dsp:sp modelId="{9C316B14-B519-46FD-9956-57156DCEBEA6}">
      <dsp:nvSpPr>
        <dsp:cNvPr id="0" name=""/>
        <dsp:cNvSpPr/>
      </dsp:nvSpPr>
      <dsp:spPr>
        <a:xfrm>
          <a:off x="5328" y="2861939"/>
          <a:ext cx="2702425" cy="1080970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700" kern="1200" dirty="0"/>
            <a:t>Acteurs de soutien </a:t>
          </a:r>
        </a:p>
      </dsp:txBody>
      <dsp:txXfrm>
        <a:off x="545813" y="2861939"/>
        <a:ext cx="1621455" cy="1080970"/>
      </dsp:txXfrm>
    </dsp:sp>
    <dsp:sp modelId="{AF5FD42C-E10F-4E06-8B47-44034B877143}">
      <dsp:nvSpPr>
        <dsp:cNvPr id="0" name=""/>
        <dsp:cNvSpPr/>
      </dsp:nvSpPr>
      <dsp:spPr>
        <a:xfrm>
          <a:off x="2356439" y="2953821"/>
          <a:ext cx="2243013" cy="8972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800" kern="1200" dirty="0"/>
            <a:t>67</a:t>
          </a:r>
        </a:p>
      </dsp:txBody>
      <dsp:txXfrm>
        <a:off x="2805042" y="2953821"/>
        <a:ext cx="1345808" cy="897205"/>
      </dsp:txXfrm>
    </dsp:sp>
    <dsp:sp modelId="{F974704F-EB99-4B12-8E6E-FC99B188AFBA}">
      <dsp:nvSpPr>
        <dsp:cNvPr id="0" name=""/>
        <dsp:cNvSpPr/>
      </dsp:nvSpPr>
      <dsp:spPr>
        <a:xfrm>
          <a:off x="4285430" y="2988050"/>
          <a:ext cx="3593240" cy="897205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600" b="1" kern="1200" dirty="0"/>
            <a:t>17 bailleurs de fonds, </a:t>
          </a:r>
          <a:br>
            <a:rPr lang="fr-CA" sz="1600" b="1" kern="1200" dirty="0"/>
          </a:br>
          <a:r>
            <a:rPr lang="fr-CA" sz="1600" b="1" kern="1200" dirty="0"/>
            <a:t>18 regroupements, </a:t>
          </a:r>
          <a:br>
            <a:rPr lang="fr-CA" sz="1600" b="1" kern="1200" dirty="0"/>
          </a:br>
          <a:r>
            <a:rPr lang="fr-CA" sz="1600" b="1" kern="1200" dirty="0"/>
            <a:t>22 centres de recherche, </a:t>
          </a:r>
          <a:br>
            <a:rPr lang="fr-CA" sz="1600" b="1" kern="1200" dirty="0"/>
          </a:br>
          <a:r>
            <a:rPr lang="fr-CA" sz="1600" b="1" kern="1200" dirty="0"/>
            <a:t>10 ressources d dédiées</a:t>
          </a:r>
        </a:p>
      </dsp:txBody>
      <dsp:txXfrm>
        <a:off x="4734033" y="2988050"/>
        <a:ext cx="2696035" cy="897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90EB492-DAE7-4C8A-A141-078CB09D07D1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8601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86C87D-0327-4B26-A6C8-DAE693172052}" type="slidenum">
              <a:rPr lang="fr-FR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9886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Définir de vive voix.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433580-EC04-4F8D-B2C7-ADBCE3A1CD04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Définir de vive voix.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433580-EC04-4F8D-B2C7-ADBCE3A1CD04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déborder le système institué : l’orienter vers l’invention de nouvelles structures et institutions </a:t>
            </a:r>
            <a:br>
              <a:rPr lang="fr-FR" dirty="0"/>
            </a:br>
            <a:r>
              <a:rPr lang="fr-FR" dirty="0">
                <a:sym typeface="Symbol" pitchFamily="18" charset="2"/>
              </a:rPr>
              <a:t>	</a:t>
            </a:r>
            <a:r>
              <a:rPr lang="fr-FR" dirty="0"/>
              <a:t>dépasser le cloisonnement et 			</a:t>
            </a:r>
            <a:r>
              <a:rPr lang="fr-FR" dirty="0" err="1"/>
              <a:t>sectorialisation</a:t>
            </a:r>
            <a:r>
              <a:rPr lang="fr-FR" dirty="0"/>
              <a:t> (</a:t>
            </a:r>
            <a:r>
              <a:rPr lang="fr-FR" b="1" dirty="0"/>
              <a:t>délinquance créative</a:t>
            </a:r>
            <a:r>
              <a:rPr lang="fr-FR" dirty="0"/>
              <a:t>)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6C87D-0327-4B26-A6C8-DAE693172052}" type="slidenum">
              <a:rPr lang="fr-FR" smtClean="0"/>
              <a:pPr/>
              <a:t>21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-3175" y="2974975"/>
            <a:ext cx="9147175" cy="1063625"/>
            <a:chOff x="-2" y="1536"/>
            <a:chExt cx="5762" cy="670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734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4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5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736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</p:grpSp>
        <p:sp>
          <p:nvSpPr>
            <p:cNvPr id="5736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7F1288-940A-4EBE-8F97-2D86279CB972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5DA931-BA09-455D-9634-C3E9E0761CA3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B19993B8-A3AB-4AB6-B222-45062B582102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© Coop La Clé, Victoriaville - 2006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80B600A1-E29F-4F92-B78B-9DCEE963582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latin typeface="+mn-lt"/>
              </a:defRPr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1D477-6D79-4752-91DE-655B3FBDB409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821EA7-CBDC-4C04-8660-6CCAC69C6212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C59CD9-1EB4-476F-934D-17FEE8D88FA6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5ABF8F-4077-482A-B2D5-865A1F7540AC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39F509-B971-4DB1-89F5-E397819F275E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D1E3A8-98BE-46F8-BD3C-902CD4AB4E1E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5F7FED-B646-489F-BA90-9DC60B7C9C63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B5B754-E795-4ACE-80B8-7EDD54EF32BF}" type="slidenum">
              <a:rPr lang="fr-FR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5632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2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2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2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2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2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 dirty="0"/>
              </a:p>
            </p:txBody>
          </p:sp>
        </p:grpSp>
        <p:sp>
          <p:nvSpPr>
            <p:cNvPr id="563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 dirty="0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 dirty="0"/>
            </a:p>
          </p:txBody>
        </p:sp>
      </p:grpSp>
      <p:sp>
        <p:nvSpPr>
          <p:cNvPr id="5634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 i="1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63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i="1">
                <a:latin typeface="Verdana" pitchFamily="34" charset="0"/>
              </a:defRPr>
            </a:lvl1pPr>
          </a:lstStyle>
          <a:p>
            <a:fld id="{ADA3E3D4-5D49-4F99-A86D-D134DA21B331}" type="slidenum">
              <a:rPr lang="fr-FR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250825" y="476672"/>
            <a:ext cx="8658225" cy="2346325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fr-CA" sz="3600" b="1" dirty="0">
                <a:latin typeface="Verdana" pitchFamily="34" charset="0"/>
              </a:rPr>
              <a:t>LA MOUVANCE PARTENARIALE AU QUÉBEC ET LE POUVOIR D’AGIR DES ACTEURS </a:t>
            </a:r>
            <a:br>
              <a:rPr lang="fr-CA" sz="3600" b="1" dirty="0">
                <a:latin typeface="Verdana" pitchFamily="34" charset="0"/>
              </a:rPr>
            </a:br>
            <a:r>
              <a:rPr lang="fr-CA" sz="3600" b="1" dirty="0">
                <a:latin typeface="Verdana" pitchFamily="34" charset="0"/>
              </a:rPr>
              <a:t>LOCAUX ET RÉGIONAUX</a:t>
            </a:r>
            <a:endParaRPr lang="fr-FR" sz="3600" b="1" dirty="0">
              <a:latin typeface="Verdana" pitchFamily="34" charset="0"/>
            </a:endParaRPr>
          </a:p>
        </p:txBody>
      </p:sp>
      <p:pic>
        <p:nvPicPr>
          <p:cNvPr id="47108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221088"/>
            <a:ext cx="1828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4213" y="4672013"/>
            <a:ext cx="6048375" cy="1800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7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A. « Bill » Ninacs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7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COSMOSS – Assemblée des partenaires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7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Rimouski, novembre 2010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644262FC-02F8-479F-BA78-980179CE0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1204" y="6053500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F89A6B-0021-4D60-A03C-8A7DACAAB0F8}" type="slidenum">
              <a:rPr lang="fr-FR"/>
              <a:pPr>
                <a:defRPr/>
              </a:pPr>
              <a:t>10</a:t>
            </a:fld>
            <a:endParaRPr lang="fr-FR" dirty="0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45720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cap="all" dirty="0">
                <a:latin typeface="Verdana" pitchFamily="34" charset="0"/>
              </a:rPr>
              <a:t>lignes de fracture</a:t>
            </a:r>
            <a:br>
              <a:rPr lang="fr-CA" sz="3200" cap="all" dirty="0">
                <a:latin typeface="Verdana" pitchFamily="34" charset="0"/>
              </a:rPr>
            </a:br>
            <a:r>
              <a:rPr lang="fr-CA" sz="3200" cap="all" dirty="0">
                <a:latin typeface="Verdana" pitchFamily="34" charset="0"/>
              </a:rPr>
              <a:t>(TENSIONS)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842" y="1772816"/>
            <a:ext cx="7920000" cy="475138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CA" sz="2800" dirty="0"/>
              <a:t>Local </a:t>
            </a:r>
            <a:r>
              <a:rPr lang="fr-CA" sz="2800" i="1" dirty="0"/>
              <a:t>versus</a:t>
            </a:r>
            <a:r>
              <a:rPr lang="fr-CA" sz="2800" dirty="0"/>
              <a:t> global :</a:t>
            </a:r>
          </a:p>
          <a:p>
            <a:pPr indent="342900">
              <a:spcBef>
                <a:spcPts val="1200"/>
              </a:spcBef>
              <a:buFont typeface="Arial" pitchFamily="34" charset="0"/>
              <a:buChar char="•"/>
            </a:pPr>
            <a:r>
              <a:rPr lang="fr-CA" sz="2800" dirty="0"/>
              <a:t>initiative locale </a:t>
            </a:r>
            <a:r>
              <a:rPr lang="fr-CA" sz="2800" i="1" dirty="0"/>
              <a:t>versus</a:t>
            </a:r>
            <a:r>
              <a:rPr lang="fr-CA" sz="2800" dirty="0"/>
              <a:t> action de l'État</a:t>
            </a:r>
          </a:p>
          <a:p>
            <a:pPr marL="342000" indent="3429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gouvernance endogène </a:t>
            </a:r>
            <a:r>
              <a:rPr lang="fr-CA" sz="2800" i="1" dirty="0"/>
              <a:t>versus</a:t>
            </a:r>
            <a:r>
              <a:rPr lang="fr-CA" sz="2800" dirty="0"/>
              <a:t> exogène</a:t>
            </a:r>
          </a:p>
          <a:p>
            <a:pPr>
              <a:spcBef>
                <a:spcPts val="2400"/>
              </a:spcBef>
            </a:pPr>
            <a:r>
              <a:rPr lang="fr-CA" sz="2800" dirty="0"/>
              <a:t>Démocratie représentative </a:t>
            </a:r>
            <a:r>
              <a:rPr lang="fr-CA" sz="2800" i="1" dirty="0"/>
              <a:t>versus </a:t>
            </a:r>
            <a:r>
              <a:rPr lang="fr-CA" sz="2800" dirty="0"/>
              <a:t>démocratie participative </a:t>
            </a:r>
          </a:p>
          <a:p>
            <a:pPr indent="342900">
              <a:spcBef>
                <a:spcPts val="1200"/>
              </a:spcBef>
              <a:buFont typeface="Arial" pitchFamily="34" charset="0"/>
              <a:buChar char="•"/>
            </a:pPr>
            <a:r>
              <a:rPr lang="fr-CA" sz="2800" dirty="0"/>
              <a:t>initiative des élus </a:t>
            </a:r>
            <a:r>
              <a:rPr lang="fr-CA" sz="2800" i="1" dirty="0"/>
              <a:t>versus </a:t>
            </a:r>
            <a:r>
              <a:rPr lang="fr-CA" sz="2800" dirty="0"/>
              <a:t>initiatives</a:t>
            </a:r>
            <a:br>
              <a:rPr lang="fr-CA" sz="2800" dirty="0"/>
            </a:br>
            <a:r>
              <a:rPr lang="fr-CA" sz="2800" dirty="0"/>
              <a:t>    citoyennes</a:t>
            </a:r>
          </a:p>
          <a:p>
            <a:pPr indent="34290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décision publique </a:t>
            </a:r>
            <a:r>
              <a:rPr lang="fr-CA" sz="2800" i="1" dirty="0"/>
              <a:t>versus </a:t>
            </a:r>
            <a:r>
              <a:rPr lang="fr-CA" sz="2800" dirty="0"/>
              <a:t>concertation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C7C50F-1A0B-4F34-BD13-E15321C5FEA4}" type="slidenum">
              <a:rPr lang="fr-FR"/>
              <a:pPr>
                <a:defRPr/>
              </a:pPr>
              <a:t>11</a:t>
            </a:fld>
            <a:endParaRPr lang="fr-FR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5720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QUE FAIRE 	?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56" y="1700808"/>
            <a:ext cx="7920000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CA" sz="2800" dirty="0"/>
              <a:t>Centraliser et diffuser l’information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Développer des analyses et outils d'analyse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Renforcer les compétences de tout le monde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Harmoniser les offres et les attentes des bailleurs de fonds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Renforcer les ressources de soutien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Assurer des échanges à tous les niveaux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00512" y="620688"/>
            <a:ext cx="8280000" cy="13620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LA COMMUNAUTÉ </a:t>
            </a:r>
            <a:br>
              <a:rPr kumimoji="0" lang="fr-CA" sz="32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fr-CA" sz="32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COMPÉTENTE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00512" y="2492896"/>
            <a:ext cx="8280000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où les différents systèmes arrivent 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à répondre aux</a:t>
            </a:r>
            <a:r>
              <a:rPr kumimoji="0" lang="fr-FR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besoins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des </a:t>
            </a:r>
            <a:r>
              <a:rPr lang="fr-FR" sz="2800" dirty="0">
                <a:latin typeface="+mn-lt"/>
                <a:ea typeface="+mj-ea"/>
                <a:cs typeface="+mj-cs"/>
              </a:rPr>
              <a:t>membre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</a:t>
            </a:r>
            <a:endParaRPr lang="fr-FR" sz="2800" dirty="0">
              <a:latin typeface="+mn-lt"/>
              <a:ea typeface="+mj-ea"/>
              <a:cs typeface="+mj-cs"/>
            </a:endParaRPr>
          </a:p>
          <a:p>
            <a:pPr lvl="0" algn="ctr">
              <a:spcBef>
                <a:spcPts val="0"/>
              </a:spcBef>
              <a:spcAft>
                <a:spcPct val="50000"/>
              </a:spcAft>
              <a:defRPr/>
            </a:pPr>
            <a:r>
              <a:rPr kumimoji="0" lang="fr-FR" sz="28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et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</a:p>
          <a:p>
            <a:pPr lvl="0" algn="ctr">
              <a:spcBef>
                <a:spcPts val="0"/>
              </a:spcBef>
              <a:spcAft>
                <a:spcPct val="50000"/>
              </a:spcAft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où les </a:t>
            </a:r>
            <a:r>
              <a:rPr lang="fr-FR" sz="2800" dirty="0">
                <a:latin typeface="+mn-lt"/>
              </a:rPr>
              <a:t>membres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arrivent </a:t>
            </a:r>
            <a:b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</a:b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à utiliser les systèmes de façon efficace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Coop La Clé, Victoriaville - 2006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295B4-CF38-4791-95A8-745452663E6B}" type="slidenum">
              <a:rPr lang="fr-FR"/>
              <a:pPr/>
              <a:t>13</a:t>
            </a:fld>
            <a:endParaRPr lang="fr-F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7526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FR" b="1"/>
              <a:t> </a:t>
            </a:r>
          </a:p>
        </p:txBody>
      </p:sp>
      <p:sp>
        <p:nvSpPr>
          <p:cNvPr id="147474" name="Rectangle 18"/>
          <p:cNvSpPr>
            <a:spLocks noGrp="1" noChangeArrowheads="1"/>
          </p:cNvSpPr>
          <p:nvPr>
            <p:ph type="title"/>
          </p:nvPr>
        </p:nvSpPr>
        <p:spPr>
          <a:xfrm>
            <a:off x="1404938" y="269875"/>
            <a:ext cx="7127875" cy="1143000"/>
          </a:xfrm>
          <a:noFill/>
          <a:ln/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DIMENSIONS D’UNE COMMUNAUTÉ</a:t>
            </a:r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1043608" y="1772816"/>
          <a:ext cx="7772400" cy="2423160"/>
        </p:xfrm>
        <a:graphic>
          <a:graphicData uri="http://schemas.openxmlformats.org/drawingml/2006/table">
            <a:tbl>
              <a:tblPr/>
              <a:tblGrid>
                <a:gridCol w="388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4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INSTRUMENTALE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EXISTENTIELLE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25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gestion, production et allocation de biens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 de services (ressources)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sentiment d’appartenance,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confiance, solidarité </a:t>
                      </a:r>
                      <a:b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fr-CA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et estime de soi</a:t>
                      </a:r>
                      <a:endParaRPr kumimoji="0" lang="fr-CA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Wingdings" pitchFamily="2" charset="2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AutoShape 16"/>
          <p:cNvSpPr>
            <a:spLocks/>
          </p:cNvSpPr>
          <p:nvPr/>
        </p:nvSpPr>
        <p:spPr bwMode="auto">
          <a:xfrm rot="5400000">
            <a:off x="4659462" y="2650976"/>
            <a:ext cx="690562" cy="4033838"/>
          </a:xfrm>
          <a:prstGeom prst="rightBrace">
            <a:avLst>
              <a:gd name="adj1" fmla="val 486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 sz="2600" dirty="0">
              <a:latin typeface="Arial" pitchFamily="34" charset="0"/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3170948" y="5199583"/>
            <a:ext cx="372409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2600" b="1" dirty="0">
                <a:latin typeface="Arial" pitchFamily="34" charset="0"/>
              </a:rPr>
              <a:t>SANTÉ ET BIEN-ÊTRE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Coop La Clé, Victoriaville - 2006</a:t>
            </a:r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1295B4-CF38-4791-95A8-745452663E6B}" type="slidenum">
              <a:rPr lang="fr-FR"/>
              <a:pPr/>
              <a:t>14</a:t>
            </a:fld>
            <a:endParaRPr lang="fr-F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961728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61728"/>
            <a:ext cx="3810000" cy="4419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FR" b="1"/>
              <a:t> </a:t>
            </a:r>
          </a:p>
        </p:txBody>
      </p:sp>
      <p:graphicFrame>
        <p:nvGraphicFramePr>
          <p:cNvPr id="147485" name="Group 29"/>
          <p:cNvGraphicFramePr>
            <a:graphicFrameLocks noGrp="1"/>
          </p:cNvGraphicFramePr>
          <p:nvPr/>
        </p:nvGraphicFramePr>
        <p:xfrm>
          <a:off x="1362075" y="1829966"/>
          <a:ext cx="7313613" cy="4113213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6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INSTRUMENTALE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EXISTENTIELLE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de gestion</a:t>
                      </a:r>
                      <a:b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services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règle formelle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mécanique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normatifs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espace d’entraide</a:t>
                      </a:r>
                      <a:b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 de solidarité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mode affectif prédomine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solidarité organique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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Wingdings" pitchFamily="2" charset="2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réseaux libres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18"/>
          <p:cNvSpPr>
            <a:spLocks noGrp="1" noChangeArrowheads="1"/>
          </p:cNvSpPr>
          <p:nvPr>
            <p:ph type="title"/>
          </p:nvPr>
        </p:nvSpPr>
        <p:spPr>
          <a:xfrm>
            <a:off x="1404938" y="269875"/>
            <a:ext cx="7127875" cy="1143000"/>
          </a:xfrm>
          <a:noFill/>
          <a:ln/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DIMENSIONS D’UNE COMMUNAUTÉ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01180" y="764704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 RÉSEAU NORMATIF</a:t>
            </a:r>
            <a:endParaRPr kumimoji="0" lang="fr-FR" sz="4400" b="0" i="1" u="none" strike="noStrike" kern="1200" cap="none" spc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3045" t="16894" r="13045" b="29565"/>
          <a:stretch>
            <a:fillRect/>
          </a:stretch>
        </p:blipFill>
        <p:spPr bwMode="auto">
          <a:xfrm>
            <a:off x="1847039" y="1942156"/>
            <a:ext cx="6117673" cy="342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29172" y="917848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 RÉSEAU LIBRE</a:t>
            </a:r>
            <a:endParaRPr kumimoji="0" lang="fr-FR" sz="44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6306" t="16894" r="16306" b="29565"/>
          <a:stretch>
            <a:fillRect/>
          </a:stretch>
        </p:blipFill>
        <p:spPr bwMode="auto">
          <a:xfrm>
            <a:off x="2064299" y="2132856"/>
            <a:ext cx="5577851" cy="3421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Coop La Clé, Victoriaville - 2006</a:t>
            </a:r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7D0FA-4FFA-469D-8BD3-9EC754A7FA36}" type="slidenum">
              <a:rPr lang="fr-FR"/>
              <a:pPr/>
              <a:t>17</a:t>
            </a:fld>
            <a:endParaRPr lang="fr-FR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4450"/>
            <a:ext cx="7127875" cy="1143000"/>
          </a:xfrm>
        </p:spPr>
        <p:txBody>
          <a:bodyPr/>
          <a:lstStyle/>
          <a:p>
            <a:pPr algn="ctr"/>
            <a:r>
              <a:rPr lang="fr-FR" sz="2800" b="1">
                <a:latin typeface="Verdana" pitchFamily="34" charset="0"/>
              </a:rPr>
              <a:t>ASPECTS DES RÉSEAUX</a:t>
            </a:r>
          </a:p>
        </p:txBody>
      </p:sp>
      <p:graphicFrame>
        <p:nvGraphicFramePr>
          <p:cNvPr id="148534" name="Group 54"/>
          <p:cNvGraphicFramePr>
            <a:graphicFrameLocks noGrp="1"/>
          </p:cNvGraphicFramePr>
          <p:nvPr>
            <p:ph type="tbl" idx="1"/>
          </p:nvPr>
        </p:nvGraphicFramePr>
        <p:xfrm>
          <a:off x="2969840" y="1124744"/>
          <a:ext cx="5562600" cy="5057141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pour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faire avec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résultats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(tâches)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planification et coordination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soutien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l’entraide et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 la coopération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hiérarchique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(faible autonomie organisationnelle)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consensuelle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(forte autonomie organisationnelle)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09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complémentarité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(système de rôles institutionnels)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collaboration</a:t>
                      </a: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(système de valeurs partagées)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8509" name="Group 29"/>
          <p:cNvGraphicFramePr>
            <a:graphicFrameLocks noGrp="1"/>
          </p:cNvGraphicFramePr>
          <p:nvPr/>
        </p:nvGraphicFramePr>
        <p:xfrm>
          <a:off x="1369640" y="1547019"/>
          <a:ext cx="1600200" cy="4637025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mission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objectifs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activités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gestion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liens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axe du travail en réseau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988440" y="1772816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2988440" y="4761248"/>
            <a:ext cx="5544000" cy="900000"/>
          </a:xfrm>
          <a:prstGeom prst="ellipse">
            <a:avLst/>
          </a:prstGeom>
          <a:noFill/>
          <a:ln w="63500" cap="rnd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cxnSp>
        <p:nvCxnSpPr>
          <p:cNvPr id="9" name="Connecteur droit avec flèche 8"/>
          <p:cNvCxnSpPr/>
          <p:nvPr/>
        </p:nvCxnSpPr>
        <p:spPr bwMode="auto">
          <a:xfrm rot="5400000">
            <a:off x="4788024" y="3717032"/>
            <a:ext cx="2016224" cy="1588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rgbClr val="FF0000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18</a:t>
            </a:fld>
            <a:endParaRPr lang="fr-FR" dirty="0"/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1186755" y="1412776"/>
          <a:ext cx="7705725" cy="4490491"/>
        </p:xfrm>
        <a:graphic>
          <a:graphicData uri="http://schemas.openxmlformats.org/drawingml/2006/table">
            <a:tbl>
              <a:tblPr/>
              <a:tblGrid>
                <a:gridCol w="394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ÉTAPES LIÉES AUX TÂCHES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2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ÉTAPES LIÉES AU PROCESSUS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7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Développer des relations et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établir le dialogue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Développer des relations et 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établir le dialogue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Bâtir la concertation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Créer un système de participation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Clarifier les rôles du planificateur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Définir les rôles du planificateur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Maintenir le contact avec le public 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Développer le dispositif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Rétroaction continue du public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Développer la stratégie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Présentation du plan – rétroaction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Présentation du plan collectif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MISE EN OEUVRE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MISE EN OEUVRE</a:t>
                      </a:r>
                      <a:endParaRPr kumimoji="0" lang="fr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58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Évaluation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A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Évaluation</a:t>
                      </a:r>
                      <a:endParaRPr kumimoji="0" lang="fr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Oval 35"/>
          <p:cNvSpPr>
            <a:spLocks noChangeArrowheads="1"/>
          </p:cNvSpPr>
          <p:nvPr/>
        </p:nvSpPr>
        <p:spPr bwMode="auto">
          <a:xfrm>
            <a:off x="2770534" y="2636912"/>
            <a:ext cx="1511300" cy="503237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6" name="Oval 36"/>
          <p:cNvSpPr>
            <a:spLocks noChangeArrowheads="1"/>
          </p:cNvSpPr>
          <p:nvPr/>
        </p:nvSpPr>
        <p:spPr bwMode="auto">
          <a:xfrm>
            <a:off x="7379592" y="2636143"/>
            <a:ext cx="1439863" cy="50482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31913" y="44450"/>
            <a:ext cx="7127875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ÉTAPES SELONS LES OBJECTIFS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16496" y="548680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L’ACTION INTERSECTORIELLE</a:t>
            </a:r>
            <a:endParaRPr kumimoji="0" lang="fr-FR" sz="44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403648" y="1691680"/>
            <a:ext cx="7200000" cy="2510004"/>
            <a:chOff x="251920" y="1907704"/>
            <a:chExt cx="8856584" cy="2510004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16306" t="16894" r="16306" b="29565"/>
            <a:stretch>
              <a:fillRect/>
            </a:stretch>
          </p:blipFill>
          <p:spPr bwMode="auto">
            <a:xfrm>
              <a:off x="5017144" y="1907704"/>
              <a:ext cx="4091360" cy="251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 preferRelativeResize="0">
              <a:picLocks noChangeArrowheads="1"/>
            </p:cNvPicPr>
            <p:nvPr/>
          </p:nvPicPr>
          <p:blipFill>
            <a:blip r:embed="rId3" cstate="print"/>
            <a:srcRect l="13045" t="16894" r="13045" b="29565"/>
            <a:stretch>
              <a:fillRect/>
            </a:stretch>
          </p:blipFill>
          <p:spPr bwMode="auto">
            <a:xfrm>
              <a:off x="251920" y="1907704"/>
              <a:ext cx="3600000" cy="2510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ZoneTexte 7"/>
            <p:cNvSpPr txBox="1"/>
            <p:nvPr/>
          </p:nvSpPr>
          <p:spPr>
            <a:xfrm>
              <a:off x="4211960" y="2339752"/>
              <a:ext cx="696024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sz="8000" b="1" dirty="0"/>
                <a:t>+</a:t>
              </a:r>
            </a:p>
          </p:txBody>
        </p:sp>
      </p:grpSp>
      <p:sp>
        <p:nvSpPr>
          <p:cNvPr id="9" name="Flèche vers le bas 8"/>
          <p:cNvSpPr/>
          <p:nvPr/>
        </p:nvSpPr>
        <p:spPr>
          <a:xfrm>
            <a:off x="4139952" y="4499992"/>
            <a:ext cx="1800000" cy="360000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43608" y="5157192"/>
            <a:ext cx="7920000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200" b="1" dirty="0">
                <a:latin typeface="Verdana" pitchFamily="34" charset="0"/>
                <a:ea typeface="+mj-ea"/>
                <a:cs typeface="+mj-cs"/>
              </a:rPr>
              <a:t>UN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ACTEUR</a:t>
            </a: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 COLL</a:t>
            </a: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ECTIF</a:t>
            </a:r>
            <a:endParaRPr kumimoji="0" lang="fr-FR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E7B86B-743F-4AC5-91D1-A176A075CEFD}" type="slidenum">
              <a:rPr lang="fr-FR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2976" y="1557312"/>
            <a:ext cx="7560000" cy="4680000"/>
          </a:xfrm>
        </p:spPr>
        <p:txBody>
          <a:bodyPr/>
          <a:lstStyle/>
          <a:p>
            <a:pPr marL="360000">
              <a:lnSpc>
                <a:spcPct val="125000"/>
              </a:lnSpc>
              <a:spcBef>
                <a:spcPts val="2400"/>
              </a:spcBef>
              <a:buNone/>
              <a:defRPr/>
            </a:pPr>
            <a:r>
              <a:rPr lang="fr-CA" sz="2800" dirty="0"/>
              <a:t>	</a:t>
            </a:r>
            <a:r>
              <a:rPr lang="fr-CA" sz="2800" b="1" dirty="0"/>
              <a:t>STRATÉGIE AXÉE SUR LA MDCL </a:t>
            </a:r>
            <a:r>
              <a:rPr lang="fr-CA" sz="2800" dirty="0"/>
              <a:t>=</a:t>
            </a:r>
            <a:br>
              <a:rPr lang="fr-CA" sz="2800" dirty="0"/>
            </a:br>
            <a:r>
              <a:rPr lang="fr-CA" sz="2800" dirty="0"/>
              <a:t>La mobilisation et le développement des communautés locales</a:t>
            </a:r>
          </a:p>
          <a:p>
            <a:pPr marL="360000">
              <a:lnSpc>
                <a:spcPct val="125000"/>
              </a:lnSpc>
              <a:spcBef>
                <a:spcPts val="3000"/>
              </a:spcBef>
              <a:buNone/>
              <a:defRPr/>
            </a:pPr>
            <a:r>
              <a:rPr lang="fr-CA" sz="2800" dirty="0"/>
              <a:t>	</a:t>
            </a:r>
            <a:r>
              <a:rPr lang="fr-CA" sz="2800" b="1" dirty="0"/>
              <a:t>LA COMMUNAUTÉ LOCALE</a:t>
            </a:r>
            <a:r>
              <a:rPr lang="fr-CA" sz="2800" dirty="0"/>
              <a:t> =</a:t>
            </a:r>
            <a:br>
              <a:rPr lang="fr-CA" sz="2800" dirty="0"/>
            </a:br>
            <a:r>
              <a:rPr lang="fr-CA" sz="2800" dirty="0"/>
              <a:t>Les personnes, organismes et institutions qui partagent un territoire : un quartier, un arrondissement, une ville, un village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332656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LA MOUVANCE PARTENARIALE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548680"/>
            <a:ext cx="828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L’ACTION INTERSECTORIELLE</a:t>
            </a:r>
            <a:endParaRPr kumimoji="0" lang="fr-FR" sz="44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73163" y="1628800"/>
            <a:ext cx="7313612" cy="39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fr-FR" sz="2800" dirty="0">
                <a:latin typeface="+mn-lt"/>
                <a:sym typeface="Monotype Sorts" charset="2"/>
              </a:rPr>
              <a:t>problématiques mal prises en charge ou qui traversent plusieurs secteurs</a:t>
            </a:r>
            <a:endParaRPr lang="fr-FR" sz="2800" dirty="0">
              <a:latin typeface="+mn-lt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fr-FR" sz="2800" dirty="0">
                <a:latin typeface="+mn-lt"/>
              </a:rPr>
              <a:t>adoption de stratégies communes qui </a:t>
            </a:r>
            <a:br>
              <a:rPr lang="fr-FR" sz="2800" dirty="0">
                <a:latin typeface="+mn-lt"/>
              </a:rPr>
            </a:br>
            <a:r>
              <a:rPr lang="fr-FR" sz="2800" b="1" dirty="0">
                <a:latin typeface="+mn-lt"/>
              </a:rPr>
              <a:t>transcendent intérêts d’un seul secteur</a:t>
            </a:r>
            <a:endParaRPr lang="fr-FR" sz="2800" dirty="0">
              <a:latin typeface="+mn-lt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fr-FR" sz="2800" dirty="0">
                <a:latin typeface="+mn-lt"/>
              </a:rPr>
              <a:t>pas l’action </a:t>
            </a:r>
            <a:r>
              <a:rPr lang="fr-FR" sz="2800" i="1" dirty="0" err="1">
                <a:latin typeface="+mn-lt"/>
              </a:rPr>
              <a:t>intra</a:t>
            </a:r>
            <a:r>
              <a:rPr lang="fr-FR" sz="2800" dirty="0" err="1">
                <a:latin typeface="+mn-lt"/>
              </a:rPr>
              <a:t>sectorielle</a:t>
            </a:r>
            <a:endParaRPr lang="fr-FR" sz="2800" dirty="0">
              <a:latin typeface="+mn-lt"/>
            </a:endParaRPr>
          </a:p>
          <a:p>
            <a:pPr marL="342900" indent="-342900" eaLnBrk="1" hangingPunct="1">
              <a:lnSpc>
                <a:spcPct val="11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</a:pPr>
            <a:r>
              <a:rPr lang="fr-FR" sz="2800" dirty="0">
                <a:latin typeface="+mn-lt"/>
              </a:rPr>
              <a:t>doit se produire entre et au delà des secteurs d’intervention déjà établis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548680"/>
            <a:ext cx="828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POUR RÉUSSIR LA CONCERTATION</a:t>
            </a:r>
            <a:endParaRPr kumimoji="0" lang="fr-FR" sz="40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69988" y="1754188"/>
            <a:ext cx="7313612" cy="47244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enjeu central résumé en quelques questions (objectifs pas multipliés) et perçu comme majeur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retour fréquent sur objectifs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FR" sz="2400" kern="0" dirty="0">
                <a:latin typeface="+mn-lt"/>
              </a:rPr>
              <a:t>langage le moins « scientifique » possible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rappel des intérêts : satisfaction importante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FR" sz="2400" kern="0" dirty="0">
                <a:latin typeface="+mn-lt"/>
              </a:rPr>
              <a:t>r</a:t>
            </a:r>
            <a:r>
              <a:rPr kumimoji="0" lang="fr-FR" sz="2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econnaître</a:t>
            </a:r>
            <a:r>
              <a:rPr kumimoji="0" lang="fr-FR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contribution de chaque acteur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FR" sz="2400" kern="0" dirty="0">
                <a:latin typeface="+mn-lt"/>
              </a:rPr>
              <a:t>chaque acteur = sentiment d’être écouté et de pouvoir influencer des décisions</a:t>
            </a:r>
            <a:br>
              <a:rPr lang="fr-FR" sz="2400" kern="0" dirty="0">
                <a:latin typeface="+mn-lt"/>
              </a:rPr>
            </a:br>
            <a:r>
              <a:rPr lang="fr-FR" sz="2400" kern="0" dirty="0">
                <a:latin typeface="+mn-lt"/>
                <a:sym typeface="Symbol"/>
              </a:rPr>
              <a:t> tenir compte des facteurs individuels</a:t>
            </a:r>
            <a:endParaRPr kumimoji="0" lang="fr-FR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© Coop La Clé, Victoriaville - 2006</a:t>
            </a:r>
          </a:p>
        </p:txBody>
      </p:sp>
      <p:sp>
        <p:nvSpPr>
          <p:cNvPr id="46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C49762-4A04-4C1B-9930-E5FF82AB909C}" type="slidenum">
              <a:rPr lang="fr-FR"/>
              <a:pPr/>
              <a:t>22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pPr algn="ctr"/>
            <a:r>
              <a:rPr lang="fr-FR" sz="3200" b="1" dirty="0">
                <a:latin typeface="Verdana" pitchFamily="34" charset="0"/>
              </a:rPr>
              <a:t>ÉCHELLE DE LA PARTICIPATION</a:t>
            </a:r>
            <a:endParaRPr lang="fr-FR" dirty="0"/>
          </a:p>
        </p:txBody>
      </p:sp>
      <p:graphicFrame>
        <p:nvGraphicFramePr>
          <p:cNvPr id="28744" name="Group 72"/>
          <p:cNvGraphicFramePr>
            <a:graphicFrameLocks noGrp="1"/>
          </p:cNvGraphicFramePr>
          <p:nvPr/>
        </p:nvGraphicFramePr>
        <p:xfrm>
          <a:off x="2057400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748" name="Group 76"/>
          <p:cNvGraphicFramePr>
            <a:graphicFrameLocks noGrp="1"/>
          </p:cNvGraphicFramePr>
          <p:nvPr/>
        </p:nvGraphicFramePr>
        <p:xfrm>
          <a:off x="4114800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23</a:t>
            </a:fld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11414" t="23230" r="11414" b="59130"/>
          <a:stretch>
            <a:fillRect/>
          </a:stretch>
        </p:blipFill>
        <p:spPr bwMode="auto">
          <a:xfrm>
            <a:off x="1784604" y="2589649"/>
            <a:ext cx="6387796" cy="112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99592" y="457200"/>
            <a:ext cx="82800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 RÊVE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457200"/>
            <a:ext cx="8280000" cy="1143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2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LA RÉALITÉ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7501" t="16894" r="7501" b="54906"/>
          <a:stretch>
            <a:fillRect/>
          </a:stretch>
        </p:blipFill>
        <p:spPr bwMode="auto">
          <a:xfrm>
            <a:off x="1424932" y="2204864"/>
            <a:ext cx="7035500" cy="18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548680"/>
            <a:ext cx="828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L’ÉTHIQUE DE LA SOLIDARITÉ</a:t>
            </a:r>
            <a:endParaRPr kumimoji="0" lang="fr-FR" sz="32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0268" y="1754188"/>
            <a:ext cx="7542212" cy="41148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solidarité (ni la domination, ni la bienfaisance)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l’autonomie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responsabilité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justice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l’équité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FR" sz="28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respect de la dignité de la personne</a:t>
            </a:r>
            <a:endParaRPr kumimoji="0" lang="fr-FR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99592" y="548680"/>
            <a:ext cx="8280000" cy="114300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LES RÉFÉRENCES</a:t>
            </a:r>
            <a:endParaRPr kumimoji="0" lang="fr-FR" sz="3200" b="0" i="1" u="none" strike="noStrike" kern="1200" cap="none" spc="0" normalizeH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50268" y="1754188"/>
            <a:ext cx="7542212" cy="4114800"/>
          </a:xfrm>
          <a:prstGeom prst="rect">
            <a:avLst/>
          </a:prstGeom>
          <a:noFill/>
        </p:spPr>
        <p:txBody>
          <a:bodyPr/>
          <a:lstStyle/>
          <a:p>
            <a:pPr marL="342900" lvl="0" indent="-342900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fr-CA" sz="2200" dirty="0">
                <a:latin typeface="Arial" pitchFamily="34" charset="0"/>
              </a:rPr>
              <a:t>Ninacs, W. A. (2009).  Empowerment </a:t>
            </a:r>
            <a:r>
              <a:rPr lang="fr-CA" sz="2200" i="1" dirty="0">
                <a:latin typeface="Arial" pitchFamily="34" charset="0"/>
              </a:rPr>
              <a:t>et intervention : développement de la capacité d’agir et de la solidarité</a:t>
            </a:r>
            <a:r>
              <a:rPr lang="fr-CA" sz="2200" dirty="0">
                <a:latin typeface="Arial" pitchFamily="34" charset="0"/>
              </a:rPr>
              <a:t>, Québec, Presses de l’Université Laval, 140 pages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fr-CA" sz="2200" dirty="0">
                <a:latin typeface="Arial" pitchFamily="34" charset="0"/>
              </a:rPr>
              <a:t>Ninacs, W. A. (2002).  « Le pouvoir dans la participation au développement local dans un contexte de mondialisation » dans M. Tremblay, P.-A. Tremblay et S. Tremblay, </a:t>
            </a:r>
            <a:r>
              <a:rPr lang="fr-CA" sz="2200" i="1" dirty="0">
                <a:latin typeface="Arial" pitchFamily="34" charset="0"/>
              </a:rPr>
              <a:t>Développement local, économie sociale et démocratie</a:t>
            </a:r>
            <a:r>
              <a:rPr lang="fr-CA" sz="2200" dirty="0">
                <a:latin typeface="Arial" pitchFamily="34" charset="0"/>
              </a:rPr>
              <a:t>, Sainte-Foy, Presses de l’Université du Québec, 15-40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SzPct val="80000"/>
              <a:buFont typeface="Wingdings" pitchFamily="2" charset="2"/>
              <a:buChar char="n"/>
              <a:defRPr/>
            </a:pPr>
            <a:r>
              <a:rPr lang="fr-CA" sz="2200" dirty="0" err="1">
                <a:latin typeface="Arial" pitchFamily="34" charset="0"/>
              </a:rPr>
              <a:t>Beuret</a:t>
            </a:r>
            <a:r>
              <a:rPr lang="fr-CA" sz="2200" dirty="0">
                <a:latin typeface="Arial" pitchFamily="34" charset="0"/>
              </a:rPr>
              <a:t>, J.-E. et Cadoret, A. (2010). </a:t>
            </a:r>
            <a:r>
              <a:rPr lang="fr-CA" sz="2200" i="1" dirty="0">
                <a:latin typeface="Arial" pitchFamily="34" charset="0"/>
              </a:rPr>
              <a:t>Gérer ensemble les territoires : vers une démocratie coopérative</a:t>
            </a:r>
            <a:r>
              <a:rPr lang="fr-CA" sz="2200" dirty="0">
                <a:latin typeface="Arial" pitchFamily="34" charset="0"/>
              </a:rPr>
              <a:t>, Paris, Éditions Charles Léopold Mayer, 226 pages</a:t>
            </a:r>
            <a:endParaRPr kumimoji="0" lang="fr-FR" sz="2200" b="0" i="0" u="none" strike="noStrike" kern="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- 2010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D1E3A8-98BE-46F8-BD3C-902CD4AB4E1E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1640" y="577850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 dirty="0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08464" y="2925224"/>
            <a:ext cx="774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6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82588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F89A6B-0021-4D60-A03C-8A7DACAAB0F8}" type="slidenum">
              <a:rPr lang="fr-FR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45720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LA MOBILISATION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6842" y="1772816"/>
            <a:ext cx="7560000" cy="4751387"/>
          </a:xfrm>
        </p:spPr>
        <p:txBody>
          <a:bodyPr/>
          <a:lstStyle/>
          <a:p>
            <a:pPr>
              <a:spcBef>
                <a:spcPct val="75000"/>
              </a:spcBef>
              <a:defRPr/>
            </a:pPr>
            <a:r>
              <a:rPr lang="fr-CA" sz="2800" dirty="0"/>
              <a:t>Passage à l’action par un groupe d’acteurs pour changer une situation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  <a:defRPr/>
            </a:pPr>
            <a:endParaRPr lang="fr-CA" sz="2800" b="1" dirty="0"/>
          </a:p>
          <a:p>
            <a:pPr>
              <a:spcBef>
                <a:spcPct val="75000"/>
              </a:spcBef>
              <a:defRPr/>
            </a:pPr>
            <a:r>
              <a:rPr lang="fr-FR" sz="2800" dirty="0"/>
              <a:t>Inclut un processus de construction identitaire par les individus et les organismes qui agissent collectivement</a:t>
            </a:r>
            <a:r>
              <a:rPr lang="fr-CA" sz="2800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1620472" y="2905780"/>
            <a:ext cx="7200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75000"/>
              </a:spcBef>
              <a:buFont typeface="Wingdings" pitchFamily="2" charset="2"/>
              <a:buNone/>
              <a:defRPr/>
            </a:pPr>
            <a:r>
              <a:rPr lang="fr-CA" sz="2800" b="1" dirty="0">
                <a:latin typeface="+mn-lt"/>
              </a:rPr>
              <a:t>= acteur collectif + projet commun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19672" y="5282044"/>
            <a:ext cx="7200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75000"/>
              </a:spcBef>
              <a:buFont typeface="Wingdings" pitchFamily="2" charset="2"/>
              <a:buNone/>
              <a:defRPr/>
            </a:pPr>
            <a:r>
              <a:rPr lang="fr-CA" sz="2800" b="1" dirty="0">
                <a:latin typeface="+mn-lt"/>
              </a:rPr>
              <a:t>= passage du JE au NOUS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B38308-2AAF-4E8D-9BCD-1675872FFBE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grpSp>
        <p:nvGrpSpPr>
          <p:cNvPr id="3" name="Espace réservé du contenu 5"/>
          <p:cNvGrpSpPr>
            <a:grpSpLocks noGrp="1"/>
          </p:cNvGrpSpPr>
          <p:nvPr/>
        </p:nvGrpSpPr>
        <p:grpSpPr>
          <a:xfrm>
            <a:off x="1494559" y="1303052"/>
            <a:ext cx="4934829" cy="4751387"/>
            <a:chOff x="1000100" y="1571612"/>
            <a:chExt cx="5857916" cy="4714908"/>
          </a:xfrm>
        </p:grpSpPr>
        <p:sp>
          <p:nvSpPr>
            <p:cNvPr id="7" name="Ellipse 6"/>
            <p:cNvSpPr/>
            <p:nvPr/>
          </p:nvSpPr>
          <p:spPr>
            <a:xfrm>
              <a:off x="1000100" y="1643050"/>
              <a:ext cx="3643338" cy="4643470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A" sz="2000" dirty="0"/>
            </a:p>
          </p:txBody>
        </p:sp>
        <p:grpSp>
          <p:nvGrpSpPr>
            <p:cNvPr id="6" name="Groupe 17"/>
            <p:cNvGrpSpPr/>
            <p:nvPr/>
          </p:nvGrpSpPr>
          <p:grpSpPr>
            <a:xfrm>
              <a:off x="1000100" y="1571612"/>
              <a:ext cx="5857916" cy="4714908"/>
              <a:chOff x="1000100" y="1571612"/>
              <a:chExt cx="5857916" cy="4714908"/>
            </a:xfrm>
          </p:grpSpPr>
          <p:sp>
            <p:nvSpPr>
              <p:cNvPr id="9" name="Ellipse 8"/>
              <p:cNvSpPr/>
              <p:nvPr/>
            </p:nvSpPr>
            <p:spPr>
              <a:xfrm>
                <a:off x="2071670" y="1928802"/>
                <a:ext cx="1500198" cy="1500198"/>
              </a:xfrm>
              <a:prstGeom prst="ellipse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 dirty="0"/>
              </a:p>
            </p:txBody>
          </p:sp>
          <p:sp>
            <p:nvSpPr>
              <p:cNvPr id="10" name="Ellipse 9"/>
              <p:cNvSpPr/>
              <p:nvPr/>
            </p:nvSpPr>
            <p:spPr>
              <a:xfrm>
                <a:off x="2071670" y="4572008"/>
                <a:ext cx="1500198" cy="1500198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 dirty="0"/>
              </a:p>
            </p:txBody>
          </p:sp>
          <p:sp>
            <p:nvSpPr>
              <p:cNvPr id="11" name="ZoneTexte 10"/>
              <p:cNvSpPr txBox="1"/>
              <p:nvPr/>
            </p:nvSpPr>
            <p:spPr>
              <a:xfrm>
                <a:off x="1000100" y="3758802"/>
                <a:ext cx="3561637" cy="5192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2800" b="1" dirty="0">
                    <a:solidFill>
                      <a:schemeClr val="bg1"/>
                    </a:solidFill>
                    <a:latin typeface="+mn-lt"/>
                  </a:rPr>
                  <a:t>MOBILISATION</a:t>
                </a:r>
              </a:p>
            </p:txBody>
          </p:sp>
          <p:sp>
            <p:nvSpPr>
              <p:cNvPr id="12" name="ZoneTexte 11"/>
              <p:cNvSpPr txBox="1"/>
              <p:nvPr/>
            </p:nvSpPr>
            <p:spPr>
              <a:xfrm>
                <a:off x="2143107" y="2293098"/>
                <a:ext cx="1357322" cy="641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Acteur</a:t>
                </a:r>
              </a:p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collectif</a:t>
                </a:r>
              </a:p>
            </p:txBody>
          </p:sp>
          <p:sp>
            <p:nvSpPr>
              <p:cNvPr id="13" name="ZoneTexte 12"/>
              <p:cNvSpPr txBox="1"/>
              <p:nvPr/>
            </p:nvSpPr>
            <p:spPr>
              <a:xfrm>
                <a:off x="2074770" y="4983537"/>
                <a:ext cx="1554157" cy="641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Action</a:t>
                </a:r>
              </a:p>
              <a:p>
                <a:pPr algn="ctr"/>
                <a:r>
                  <a:rPr lang="fr-CA" sz="1800" b="1" dirty="0">
                    <a:solidFill>
                      <a:schemeClr val="bg1"/>
                    </a:solidFill>
                    <a:latin typeface="+mn-lt"/>
                  </a:rPr>
                  <a:t>collective</a:t>
                </a:r>
              </a:p>
            </p:txBody>
          </p:sp>
          <p:sp>
            <p:nvSpPr>
              <p:cNvPr id="14" name="Flèche droite 13"/>
              <p:cNvSpPr/>
              <p:nvPr/>
            </p:nvSpPr>
            <p:spPr>
              <a:xfrm>
                <a:off x="5177617" y="3500438"/>
                <a:ext cx="928694" cy="1071570"/>
              </a:xfrm>
              <a:prstGeom prst="rightArrow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A" sz="2000" dirty="0"/>
              </a:p>
            </p:txBody>
          </p:sp>
          <p:sp>
            <p:nvSpPr>
              <p:cNvPr id="16" name="Légende encadrée 2 15"/>
              <p:cNvSpPr/>
              <p:nvPr/>
            </p:nvSpPr>
            <p:spPr>
              <a:xfrm>
                <a:off x="5072066" y="1571612"/>
                <a:ext cx="1500198" cy="571504"/>
              </a:xfrm>
              <a:prstGeom prst="borderCallout2">
                <a:avLst>
                  <a:gd name="adj1" fmla="val 47407"/>
                  <a:gd name="adj2" fmla="val -1554"/>
                  <a:gd name="adj3" fmla="val 49794"/>
                  <a:gd name="adj4" fmla="val -27144"/>
                  <a:gd name="adj5" fmla="val 112499"/>
                  <a:gd name="adj6" fmla="val -109936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A" sz="1800" b="1" dirty="0"/>
                  <a:t>NOUS</a:t>
                </a:r>
              </a:p>
            </p:txBody>
          </p:sp>
          <p:sp>
            <p:nvSpPr>
              <p:cNvPr id="17" name="Légende encadrée 2 16"/>
              <p:cNvSpPr/>
              <p:nvPr/>
            </p:nvSpPr>
            <p:spPr>
              <a:xfrm>
                <a:off x="5143504" y="5715016"/>
                <a:ext cx="1714512" cy="571504"/>
              </a:xfrm>
              <a:prstGeom prst="borderCallout2">
                <a:avLst>
                  <a:gd name="adj1" fmla="val 47407"/>
                  <a:gd name="adj2" fmla="val -1554"/>
                  <a:gd name="adj3" fmla="val 49794"/>
                  <a:gd name="adj4" fmla="val -27144"/>
                  <a:gd name="adj5" fmla="val -18843"/>
                  <a:gd name="adj6" fmla="val -96224"/>
                </a:avLst>
              </a:prstGeom>
              <a:effectLst>
                <a:outerShdw blurRad="38100" dist="30000" dir="5400000" rotWithShape="0">
                  <a:srgbClr val="000000">
                    <a:alpha val="4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CA" sz="1800" b="1" dirty="0"/>
                  <a:t>Projet commun</a:t>
                </a:r>
              </a:p>
            </p:txBody>
          </p:sp>
        </p:grpSp>
      </p:grpSp>
      <p:sp>
        <p:nvSpPr>
          <p:cNvPr id="18" name="Rectangle à coins arrondis 17"/>
          <p:cNvSpPr>
            <a:spLocks noChangeAspect="1"/>
          </p:cNvSpPr>
          <p:nvPr/>
        </p:nvSpPr>
        <p:spPr bwMode="auto">
          <a:xfrm>
            <a:off x="6156176" y="2276872"/>
            <a:ext cx="2560000" cy="2880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b="1" dirty="0">
                <a:solidFill>
                  <a:schemeClr val="bg2"/>
                </a:solidFill>
              </a:rPr>
              <a:t>Changement :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CA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rPr>
              <a:t>Résoudre un problème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fr-CA" b="1" dirty="0">
                <a:solidFill>
                  <a:schemeClr val="bg2"/>
                </a:solidFill>
              </a:rPr>
              <a:t>Répondre à des besoins</a:t>
            </a:r>
          </a:p>
          <a:p>
            <a:pPr marL="177800" marR="0" indent="-177800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fr-CA" b="1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</a:rPr>
              <a:t>Améliorer</a:t>
            </a:r>
            <a:r>
              <a:rPr kumimoji="0" lang="fr-CA" b="1" i="0" u="none" strike="noStrike" cap="none" normalizeH="0" dirty="0">
                <a:ln>
                  <a:noFill/>
                </a:ln>
                <a:solidFill>
                  <a:schemeClr val="bg2"/>
                </a:solidFill>
                <a:effectLst/>
              </a:rPr>
              <a:t> la qualité de vie</a:t>
            </a:r>
            <a:r>
              <a:rPr lang="fr-CA" b="1" dirty="0">
                <a:solidFill>
                  <a:schemeClr val="bg2"/>
                </a:solidFill>
              </a:rPr>
              <a:t>…</a:t>
            </a:r>
            <a:endParaRPr kumimoji="0" lang="fr-CA" b="1" i="0" u="none" strike="noStrike" cap="none" normalizeH="0" dirty="0">
              <a:ln>
                <a:noFill/>
              </a:ln>
              <a:solidFill>
                <a:schemeClr val="bg2"/>
              </a:solidFill>
              <a:effectLst/>
            </a:endParaRP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44624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LA MOBILISATION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D6F5-C20E-4E05-B18C-9569AE6BB2A3}" type="slidenum">
              <a:rPr lang="fr-FR"/>
              <a:pPr>
                <a:defRPr/>
              </a:pPr>
              <a:t>5</a:t>
            </a:fld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sz="quarter" idx="1"/>
          </p:nvPr>
        </p:nvGraphicFramePr>
        <p:xfrm>
          <a:off x="811088" y="16288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18864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L’UNIVERS DE LA MDCL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D6F5-C20E-4E05-B18C-9569AE6BB2A3}" type="slidenum">
              <a:rPr lang="fr-FR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512" y="18864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L’UNIVERS DE LA MDCL</a:t>
            </a:r>
          </a:p>
        </p:txBody>
      </p:sp>
      <p:graphicFrame>
        <p:nvGraphicFramePr>
          <p:cNvPr id="9" name="Espace réservé du contenu 3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1152496" y="1484784"/>
          <a:ext cx="7884000" cy="4340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8280000" cy="1143000"/>
          </a:xfrm>
        </p:spPr>
        <p:txBody>
          <a:bodyPr/>
          <a:lstStyle/>
          <a:p>
            <a:pPr algn="ctr"/>
            <a:r>
              <a:rPr lang="fr-CA" sz="3200" dirty="0">
                <a:latin typeface="Verdana" pitchFamily="34" charset="0"/>
              </a:rPr>
              <a:t>SITE DU PROJET IMPACT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81D477-6D79-4752-91DE-655B3FBDB409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899592" y="1268760"/>
            <a:ext cx="8280000" cy="1332000"/>
          </a:xfrm>
        </p:spPr>
        <p:txBody>
          <a:bodyPr/>
          <a:lstStyle/>
          <a:p>
            <a:pPr marL="0" lvl="1" indent="0" algn="ctr">
              <a:buNone/>
            </a:pPr>
            <a:r>
              <a:rPr lang="fr-CA" sz="3600" b="1" dirty="0"/>
              <a:t>http://www.mobilisation-communautes.qc.ca/</a:t>
            </a:r>
          </a:p>
          <a:p>
            <a:pPr marL="0" lvl="1" indent="0" algn="ctr">
              <a:buNone/>
            </a:pPr>
            <a:endParaRPr lang="fr-CA" sz="2000" b="1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 cstate="print"/>
          <a:srcRect l="20714" t="19429" r="22143" b="38695"/>
          <a:stretch>
            <a:fillRect/>
          </a:stretch>
        </p:blipFill>
        <p:spPr bwMode="auto">
          <a:xfrm>
            <a:off x="1476456" y="2780928"/>
            <a:ext cx="7200000" cy="329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C7C50F-1A0B-4F34-BD13-E15321C5FEA4}" type="slidenum">
              <a:rPr lang="fr-FR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5720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DÉFIS DES ACTEURS </a:t>
            </a:r>
            <a:br>
              <a:rPr lang="fr-CA" sz="3200" dirty="0">
                <a:latin typeface="Verdana" pitchFamily="34" charset="0"/>
              </a:rPr>
            </a:br>
            <a:r>
              <a:rPr lang="fr-CA" sz="3200" dirty="0">
                <a:latin typeface="Verdana" pitchFamily="34" charset="0"/>
              </a:rPr>
              <a:t>IMPLIQUÉS DANS LA MDCL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56" y="1844824"/>
            <a:ext cx="7519708" cy="4114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CA" sz="2800" dirty="0"/>
              <a:t>Le </a:t>
            </a:r>
            <a:r>
              <a:rPr lang="fr-CA" sz="2800" b="1" dirty="0"/>
              <a:t>changement de perspective</a:t>
            </a:r>
            <a:r>
              <a:rPr lang="fr-CA" sz="2800" dirty="0"/>
              <a:t> : </a:t>
            </a:r>
            <a:br>
              <a:rPr lang="fr-CA" sz="2800" dirty="0"/>
            </a:br>
            <a:r>
              <a:rPr lang="fr-CA" sz="2800" dirty="0"/>
              <a:t>approche sectorielle </a:t>
            </a:r>
            <a:r>
              <a:rPr lang="fr-CA" sz="2800" i="1" dirty="0"/>
              <a:t>versus</a:t>
            </a:r>
            <a:r>
              <a:rPr lang="fr-CA" sz="2800" dirty="0"/>
              <a:t> </a:t>
            </a:r>
            <a:br>
              <a:rPr lang="fr-CA" sz="2800" dirty="0"/>
            </a:br>
            <a:r>
              <a:rPr lang="fr-CA" sz="2800" dirty="0"/>
              <a:t>approche multisectorielle et citoyenne 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La </a:t>
            </a:r>
            <a:r>
              <a:rPr lang="fr-CA" sz="2800" b="1" dirty="0"/>
              <a:t>cohérence dans le déploiement</a:t>
            </a:r>
            <a:r>
              <a:rPr lang="fr-CA" sz="2800" dirty="0"/>
              <a:t> : </a:t>
            </a:r>
            <a:br>
              <a:rPr lang="fr-CA" sz="2800" dirty="0"/>
            </a:br>
            <a:r>
              <a:rPr lang="fr-CA" sz="2800" dirty="0"/>
              <a:t>action intégrée </a:t>
            </a:r>
            <a:r>
              <a:rPr lang="fr-CA" sz="2800" i="1" dirty="0"/>
              <a:t>malgré</a:t>
            </a:r>
            <a:r>
              <a:rPr lang="fr-CA" sz="2800" dirty="0"/>
              <a:t> </a:t>
            </a:r>
            <a:br>
              <a:rPr lang="fr-CA" sz="2800" dirty="0"/>
            </a:br>
            <a:r>
              <a:rPr lang="fr-CA" sz="2800" dirty="0"/>
              <a:t>multiplicité des initiatives et programmes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Le </a:t>
            </a:r>
            <a:r>
              <a:rPr lang="fr-CA" sz="2800" b="1" dirty="0"/>
              <a:t>soutien</a:t>
            </a:r>
            <a:r>
              <a:rPr lang="fr-CA" sz="2800" dirty="0"/>
              <a:t> : accès équitable aux ressources </a:t>
            </a:r>
            <a:r>
              <a:rPr lang="fr-CA" sz="2800" i="1" dirty="0"/>
              <a:t>malgré</a:t>
            </a:r>
            <a:r>
              <a:rPr lang="fr-CA" sz="2800" dirty="0"/>
              <a:t> diversités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dirty="0"/>
              <a:t>© Coop La Clé, Victoriaville - 2010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C7C50F-1A0B-4F34-BD13-E15321C5FEA4}" type="slidenum">
              <a:rPr lang="fr-FR"/>
              <a:pPr>
                <a:defRPr/>
              </a:pPr>
              <a:t>9</a:t>
            </a:fld>
            <a:endParaRPr lang="fr-FR" dirty="0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57200"/>
            <a:ext cx="8280000" cy="1143000"/>
          </a:xfrm>
        </p:spPr>
        <p:txBody>
          <a:bodyPr/>
          <a:lstStyle/>
          <a:p>
            <a:pPr algn="ctr">
              <a:defRPr/>
            </a:pPr>
            <a:r>
              <a:rPr lang="fr-CA" sz="3200" dirty="0">
                <a:latin typeface="Verdana" pitchFamily="34" charset="0"/>
              </a:rPr>
              <a:t>CONSÉQUENCES ACTUELLES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56" y="1844824"/>
            <a:ext cx="7519708" cy="14400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fr-CA" sz="2800" dirty="0"/>
              <a:t>Efficacité et innovation réduites</a:t>
            </a:r>
          </a:p>
          <a:p>
            <a:pPr>
              <a:spcBef>
                <a:spcPts val="1800"/>
              </a:spcBef>
            </a:pPr>
            <a:r>
              <a:rPr lang="fr-CA" sz="2800" dirty="0"/>
              <a:t>Désillusionnement et méfiance accrus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28756" y="3141128"/>
            <a:ext cx="7519708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C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Engagement lié aux ressources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CA" sz="2800" kern="0" dirty="0">
                <a:latin typeface="+mn-lt"/>
              </a:rPr>
              <a:t>Pérennité compromise</a:t>
            </a:r>
            <a:endParaRPr kumimoji="0" lang="fr-CA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228756" y="4437272"/>
            <a:ext cx="792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fr-CA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Iniquités territoriales et sectorielles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lang="fr-CA" sz="2800" kern="0" dirty="0">
                <a:latin typeface="+mn-lt"/>
              </a:rPr>
              <a:t>Qualité inégale des résultats et des processus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Bande verticale">
  <a:themeElements>
    <a:clrScheme name="Bande vertical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Bande vertical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 Anne-Marie:Applications (Mac OS 9):Microsoft Office 2001:Modèles:Présentations:Modèles:Bande verticale</Template>
  <TotalTime>3842</TotalTime>
  <Words>1251</Words>
  <Application>Microsoft Office PowerPoint</Application>
  <PresentationFormat>Affichage à l'écran (4:3)</PresentationFormat>
  <Paragraphs>262</Paragraphs>
  <Slides>27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33" baseType="lpstr">
      <vt:lpstr>Arial</vt:lpstr>
      <vt:lpstr>Times</vt:lpstr>
      <vt:lpstr>Times New Roman</vt:lpstr>
      <vt:lpstr>Verdana</vt:lpstr>
      <vt:lpstr>Wingdings</vt:lpstr>
      <vt:lpstr>Bande verticale</vt:lpstr>
      <vt:lpstr>LA MOUVANCE PARTENARIALE AU QUÉBEC ET LE POUVOIR D’AGIR DES ACTEURS  LOCAUX ET RÉGIONAUX</vt:lpstr>
      <vt:lpstr>LA MOUVANCE PARTENARIALE</vt:lpstr>
      <vt:lpstr>LA MOBILISATION</vt:lpstr>
      <vt:lpstr>LA MOBILISATION</vt:lpstr>
      <vt:lpstr>L’UNIVERS DE LA MDCL</vt:lpstr>
      <vt:lpstr>L’UNIVERS DE LA MDCL</vt:lpstr>
      <vt:lpstr>SITE DU PROJET IMPACT</vt:lpstr>
      <vt:lpstr>DÉFIS DES ACTEURS  IMPLIQUÉS DANS LA MDCL</vt:lpstr>
      <vt:lpstr>CONSÉQUENCES ACTUELLES</vt:lpstr>
      <vt:lpstr>lignes de fracture (TENSIONS)</vt:lpstr>
      <vt:lpstr>QUE FAIRE  ?</vt:lpstr>
      <vt:lpstr>Présentation PowerPoint</vt:lpstr>
      <vt:lpstr>DIMENSIONS D’UNE COMMUNAUTÉ</vt:lpstr>
      <vt:lpstr>DIMENSIONS D’UNE COMMUNAUTÉ</vt:lpstr>
      <vt:lpstr>Présentation PowerPoint</vt:lpstr>
      <vt:lpstr>Présentation PowerPoint</vt:lpstr>
      <vt:lpstr>ASPECTS DES RÉSEAUX</vt:lpstr>
      <vt:lpstr>Présentation PowerPoint</vt:lpstr>
      <vt:lpstr>Présentation PowerPoint</vt:lpstr>
      <vt:lpstr>Présentation PowerPoint</vt:lpstr>
      <vt:lpstr>Présentation PowerPoint</vt:lpstr>
      <vt:lpstr>ÉCHELLE DE LA PARTICIPATION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 Clé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</dc:title>
  <dc:creator>Anne-Marie Béliveau</dc:creator>
  <cp:lastModifiedBy>Joël Nadeau</cp:lastModifiedBy>
  <cp:revision>182</cp:revision>
  <dcterms:created xsi:type="dcterms:W3CDTF">2004-09-08T14:32:21Z</dcterms:created>
  <dcterms:modified xsi:type="dcterms:W3CDTF">2020-08-17T20:13:31Z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