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34" r:id="rId3"/>
    <p:sldId id="319" r:id="rId4"/>
    <p:sldId id="338" r:id="rId5"/>
    <p:sldId id="320" r:id="rId6"/>
    <p:sldId id="321" r:id="rId7"/>
    <p:sldId id="384" r:id="rId8"/>
    <p:sldId id="322" r:id="rId9"/>
    <p:sldId id="337" r:id="rId10"/>
    <p:sldId id="323" r:id="rId11"/>
    <p:sldId id="386" r:id="rId12"/>
    <p:sldId id="390" r:id="rId13"/>
    <p:sldId id="391" r:id="rId14"/>
    <p:sldId id="398" r:id="rId15"/>
    <p:sldId id="401" r:id="rId16"/>
    <p:sldId id="399" r:id="rId17"/>
    <p:sldId id="400" r:id="rId18"/>
    <p:sldId id="397" r:id="rId19"/>
    <p:sldId id="395" r:id="rId20"/>
    <p:sldId id="404" r:id="rId21"/>
    <p:sldId id="405" r:id="rId22"/>
    <p:sldId id="396" r:id="rId23"/>
    <p:sldId id="410" r:id="rId24"/>
    <p:sldId id="329" r:id="rId25"/>
    <p:sldId id="411" r:id="rId26"/>
    <p:sldId id="330" r:id="rId27"/>
    <p:sldId id="332" r:id="rId28"/>
    <p:sldId id="415" r:id="rId29"/>
    <p:sldId id="413" r:id="rId30"/>
    <p:sldId id="416" r:id="rId31"/>
    <p:sldId id="333" r:id="rId32"/>
    <p:sldId id="420" r:id="rId33"/>
    <p:sldId id="417" r:id="rId34"/>
    <p:sldId id="418" r:id="rId35"/>
    <p:sldId id="421" r:id="rId36"/>
    <p:sldId id="430" r:id="rId37"/>
    <p:sldId id="422" r:id="rId38"/>
    <p:sldId id="433" r:id="rId39"/>
    <p:sldId id="431" r:id="rId40"/>
    <p:sldId id="432" r:id="rId41"/>
    <p:sldId id="424" r:id="rId42"/>
    <p:sldId id="425" r:id="rId43"/>
    <p:sldId id="426" r:id="rId44"/>
    <p:sldId id="427" r:id="rId45"/>
    <p:sldId id="429" r:id="rId46"/>
    <p:sldId id="334" r:id="rId47"/>
    <p:sldId id="335" r:id="rId48"/>
    <p:sldId id="336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74" autoAdjust="0"/>
  </p:normalViewPr>
  <p:slideViewPr>
    <p:cSldViewPr>
      <p:cViewPr varScale="1">
        <p:scale>
          <a:sx n="73" d="100"/>
          <a:sy n="73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08C11-2352-46E1-8A6A-79829FA8BC0B}" type="doc">
      <dgm:prSet loTypeId="urn:microsoft.com/office/officeart/2005/8/layout/cycle1" loCatId="cycle" qsTypeId="urn:microsoft.com/office/officeart/2005/8/quickstyle/3d1" qsCatId="3D" csTypeId="urn:microsoft.com/office/officeart/2005/8/colors/colorful1#1" csCatId="colorful" phldr="1"/>
      <dgm:spPr/>
    </dgm:pt>
    <dgm:pt modelId="{373E94E8-62F0-4168-969D-7948A333192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none" normalizeH="0" baseline="0" dirty="0">
              <a:ln/>
              <a:effectLst/>
              <a:latin typeface="Arial" charset="0"/>
            </a:rPr>
            <a:t>Diagnostic et vision commune</a:t>
          </a:r>
        </a:p>
      </dgm:t>
    </dgm:pt>
    <dgm:pt modelId="{1FAE820B-0031-477E-94AA-8ACD4AA97ABD}" type="parTrans" cxnId="{DC8C97C5-4C00-4B9A-82FB-B84ABD366456}">
      <dgm:prSet/>
      <dgm:spPr/>
      <dgm:t>
        <a:bodyPr/>
        <a:lstStyle/>
        <a:p>
          <a:endParaRPr lang="fr-CA"/>
        </a:p>
      </dgm:t>
    </dgm:pt>
    <dgm:pt modelId="{58B95E71-D629-48EC-B313-3F23E8EB8F78}" type="sibTrans" cxnId="{DC8C97C5-4C00-4B9A-82FB-B84ABD366456}">
      <dgm:prSet/>
      <dgm:spPr/>
      <dgm:t>
        <a:bodyPr/>
        <a:lstStyle/>
        <a:p>
          <a:endParaRPr lang="fr-CA"/>
        </a:p>
      </dgm:t>
    </dgm:pt>
    <dgm:pt modelId="{FCFEDEA9-D80E-49B8-AA75-F1D9A673148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none" normalizeH="0" baseline="0" dirty="0">
              <a:ln/>
              <a:effectLst/>
              <a:latin typeface="Arial" charset="0"/>
            </a:rPr>
            <a:t>Planification stratégique et opérationnelle</a:t>
          </a:r>
        </a:p>
      </dgm:t>
    </dgm:pt>
    <dgm:pt modelId="{BE43A8A1-4451-4E02-9A14-06DFE131597F}" type="parTrans" cxnId="{A11F1829-1938-4142-BFC0-3023C5B4F5C3}">
      <dgm:prSet/>
      <dgm:spPr/>
      <dgm:t>
        <a:bodyPr/>
        <a:lstStyle/>
        <a:p>
          <a:endParaRPr lang="fr-CA"/>
        </a:p>
      </dgm:t>
    </dgm:pt>
    <dgm:pt modelId="{B71188A9-BB81-4B63-95A9-56FBB7219E2F}" type="sibTrans" cxnId="{A11F1829-1938-4142-BFC0-3023C5B4F5C3}">
      <dgm:prSet/>
      <dgm:spPr/>
      <dgm:t>
        <a:bodyPr/>
        <a:lstStyle/>
        <a:p>
          <a:endParaRPr lang="fr-CA"/>
        </a:p>
      </dgm:t>
    </dgm:pt>
    <dgm:pt modelId="{7C46AD5E-517D-4805-A36C-957F75215D1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cap="none" normalizeH="0" baseline="0" dirty="0">
              <a:ln/>
              <a:effectLst/>
              <a:latin typeface="Arial" charset="0"/>
            </a:rPr>
            <a:t>Réalisation actions</a:t>
          </a:r>
          <a:endParaRPr kumimoji="0" lang="fr-CA" sz="1800" b="0" i="0" u="none" strike="noStrike" cap="none" normalizeH="0" baseline="0" dirty="0">
            <a:ln/>
            <a:effectLst/>
            <a:latin typeface="Arial" charset="0"/>
          </a:endParaRPr>
        </a:p>
      </dgm:t>
    </dgm:pt>
    <dgm:pt modelId="{F085B4D5-562E-4555-8ACA-CF4303A8BC9D}" type="parTrans" cxnId="{808F2D23-BFA3-4585-8BCD-494CAA33911D}">
      <dgm:prSet/>
      <dgm:spPr/>
      <dgm:t>
        <a:bodyPr/>
        <a:lstStyle/>
        <a:p>
          <a:endParaRPr lang="fr-CA"/>
        </a:p>
      </dgm:t>
    </dgm:pt>
    <dgm:pt modelId="{8E192996-06D0-4195-A81E-EACF9DF56E3E}" type="sibTrans" cxnId="{808F2D23-BFA3-4585-8BCD-494CAA33911D}">
      <dgm:prSet/>
      <dgm:spPr/>
      <dgm:t>
        <a:bodyPr/>
        <a:lstStyle/>
        <a:p>
          <a:endParaRPr lang="fr-CA"/>
        </a:p>
      </dgm:t>
    </dgm:pt>
    <dgm:pt modelId="{45181002-DFD9-4B79-9B20-F4B5CBCDDC4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cap="none" normalizeH="0" baseline="0" dirty="0">
              <a:ln/>
              <a:effectLst/>
              <a:latin typeface="Arial" charset="0"/>
            </a:rPr>
            <a:t>Évaluation actions et mobilisation</a:t>
          </a:r>
          <a:endParaRPr kumimoji="0" lang="fr-FR" sz="1800" b="1" i="0" u="none" strike="noStrike" cap="none" normalizeH="0" baseline="0" dirty="0">
            <a:ln/>
            <a:effectLst/>
            <a:latin typeface="Arial" charset="0"/>
          </a:endParaRPr>
        </a:p>
      </dgm:t>
    </dgm:pt>
    <dgm:pt modelId="{D13B4DD2-5A15-42BA-95A8-6D9041A01878}" type="parTrans" cxnId="{78D482B2-E3C8-4EF7-A870-1B843DFE6DF0}">
      <dgm:prSet/>
      <dgm:spPr/>
      <dgm:t>
        <a:bodyPr/>
        <a:lstStyle/>
        <a:p>
          <a:endParaRPr lang="fr-CA"/>
        </a:p>
      </dgm:t>
    </dgm:pt>
    <dgm:pt modelId="{2BE41EA4-7A1B-4302-ADB9-1D4BB484C69E}" type="sibTrans" cxnId="{78D482B2-E3C8-4EF7-A870-1B843DFE6DF0}">
      <dgm:prSet/>
      <dgm:spPr/>
      <dgm:t>
        <a:bodyPr/>
        <a:lstStyle/>
        <a:p>
          <a:endParaRPr lang="fr-CA"/>
        </a:p>
      </dgm:t>
    </dgm:pt>
    <dgm:pt modelId="{295A90B1-B190-482D-9A08-846AE975D4C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cap="none" normalizeH="0" baseline="0" dirty="0">
              <a:ln/>
              <a:effectLst/>
              <a:latin typeface="Arial" charset="0"/>
            </a:rPr>
            <a:t>Portrait / Profil</a:t>
          </a:r>
        </a:p>
      </dgm:t>
    </dgm:pt>
    <dgm:pt modelId="{DFCB5EF7-1816-4B7A-B07A-10C86C7ACD5E}" type="parTrans" cxnId="{025F1875-4C91-448B-AC1F-3E9DA1F8525D}">
      <dgm:prSet/>
      <dgm:spPr/>
      <dgm:t>
        <a:bodyPr/>
        <a:lstStyle/>
        <a:p>
          <a:endParaRPr lang="fr-CA"/>
        </a:p>
      </dgm:t>
    </dgm:pt>
    <dgm:pt modelId="{3AD0D84E-1619-4885-A688-590B2D3AB014}" type="sibTrans" cxnId="{025F1875-4C91-448B-AC1F-3E9DA1F8525D}">
      <dgm:prSet/>
      <dgm:spPr/>
      <dgm:t>
        <a:bodyPr/>
        <a:lstStyle/>
        <a:p>
          <a:endParaRPr lang="fr-CA"/>
        </a:p>
      </dgm:t>
    </dgm:pt>
    <dgm:pt modelId="{A9907B0B-B567-4162-98D1-928964F01524}" type="pres">
      <dgm:prSet presAssocID="{AF108C11-2352-46E1-8A6A-79829FA8BC0B}" presName="cycle" presStyleCnt="0">
        <dgm:presLayoutVars>
          <dgm:dir/>
          <dgm:resizeHandles val="exact"/>
        </dgm:presLayoutVars>
      </dgm:prSet>
      <dgm:spPr/>
    </dgm:pt>
    <dgm:pt modelId="{E4D3193D-C3A6-4F2B-A7DA-953A0A449726}" type="pres">
      <dgm:prSet presAssocID="{373E94E8-62F0-4168-969D-7948A333192B}" presName="dummy" presStyleCnt="0"/>
      <dgm:spPr/>
    </dgm:pt>
    <dgm:pt modelId="{F22818A7-41F7-4801-96DF-1CFF2F238146}" type="pres">
      <dgm:prSet presAssocID="{373E94E8-62F0-4168-969D-7948A333192B}" presName="node" presStyleLbl="revTx" presStyleIdx="0" presStyleCnt="5" custScaleX="120923">
        <dgm:presLayoutVars>
          <dgm:bulletEnabled val="1"/>
        </dgm:presLayoutVars>
      </dgm:prSet>
      <dgm:spPr/>
    </dgm:pt>
    <dgm:pt modelId="{83D7BDEE-04A6-4B5F-9423-02ED746D7D3F}" type="pres">
      <dgm:prSet presAssocID="{58B95E71-D629-48EC-B313-3F23E8EB8F78}" presName="sibTrans" presStyleLbl="node1" presStyleIdx="0" presStyleCnt="5"/>
      <dgm:spPr/>
    </dgm:pt>
    <dgm:pt modelId="{ADCC9458-5EB2-4A48-B59F-02EB9CB83369}" type="pres">
      <dgm:prSet presAssocID="{FCFEDEA9-D80E-49B8-AA75-F1D9A6731489}" presName="dummy" presStyleCnt="0"/>
      <dgm:spPr/>
    </dgm:pt>
    <dgm:pt modelId="{D5CA0CBF-EB5C-4D9E-89D8-42F0A3B99A19}" type="pres">
      <dgm:prSet presAssocID="{FCFEDEA9-D80E-49B8-AA75-F1D9A6731489}" presName="node" presStyleLbl="revTx" presStyleIdx="1" presStyleCnt="5" custScaleX="141813">
        <dgm:presLayoutVars>
          <dgm:bulletEnabled val="1"/>
        </dgm:presLayoutVars>
      </dgm:prSet>
      <dgm:spPr/>
    </dgm:pt>
    <dgm:pt modelId="{DFBA8207-AFB5-4A5F-981B-9C5497077768}" type="pres">
      <dgm:prSet presAssocID="{B71188A9-BB81-4B63-95A9-56FBB7219E2F}" presName="sibTrans" presStyleLbl="node1" presStyleIdx="1" presStyleCnt="5"/>
      <dgm:spPr/>
    </dgm:pt>
    <dgm:pt modelId="{40904E03-5B27-425C-9C1B-03182EE6C6FA}" type="pres">
      <dgm:prSet presAssocID="{7C46AD5E-517D-4805-A36C-957F75215D1D}" presName="dummy" presStyleCnt="0"/>
      <dgm:spPr/>
    </dgm:pt>
    <dgm:pt modelId="{0E2CB728-31B8-488F-A566-88E248C5A865}" type="pres">
      <dgm:prSet presAssocID="{7C46AD5E-517D-4805-A36C-957F75215D1D}" presName="node" presStyleLbl="revTx" presStyleIdx="2" presStyleCnt="5" custScaleX="120923">
        <dgm:presLayoutVars>
          <dgm:bulletEnabled val="1"/>
        </dgm:presLayoutVars>
      </dgm:prSet>
      <dgm:spPr/>
    </dgm:pt>
    <dgm:pt modelId="{86BF3FE5-781D-4162-9F40-CD90DD57A8FE}" type="pres">
      <dgm:prSet presAssocID="{8E192996-06D0-4195-A81E-EACF9DF56E3E}" presName="sibTrans" presStyleLbl="node1" presStyleIdx="2" presStyleCnt="5"/>
      <dgm:spPr/>
    </dgm:pt>
    <dgm:pt modelId="{64D7931D-27A3-4792-8A73-2D2DFD10CC42}" type="pres">
      <dgm:prSet presAssocID="{45181002-DFD9-4B79-9B20-F4B5CBCDDC44}" presName="dummy" presStyleCnt="0"/>
      <dgm:spPr/>
    </dgm:pt>
    <dgm:pt modelId="{1CBA1E60-9E23-4E3C-9FFB-475F68D0C42E}" type="pres">
      <dgm:prSet presAssocID="{45181002-DFD9-4B79-9B20-F4B5CBCDDC44}" presName="node" presStyleLbl="revTx" presStyleIdx="3" presStyleCnt="5" custScaleX="120923">
        <dgm:presLayoutVars>
          <dgm:bulletEnabled val="1"/>
        </dgm:presLayoutVars>
      </dgm:prSet>
      <dgm:spPr/>
    </dgm:pt>
    <dgm:pt modelId="{44DCC488-385E-4A23-8A9D-CBAB37A85DBF}" type="pres">
      <dgm:prSet presAssocID="{2BE41EA4-7A1B-4302-ADB9-1D4BB484C69E}" presName="sibTrans" presStyleLbl="node1" presStyleIdx="3" presStyleCnt="5"/>
      <dgm:spPr/>
    </dgm:pt>
    <dgm:pt modelId="{F23CF1E2-7EDF-41F8-93DE-E6D21CBE5C64}" type="pres">
      <dgm:prSet presAssocID="{295A90B1-B190-482D-9A08-846AE975D4C7}" presName="dummy" presStyleCnt="0"/>
      <dgm:spPr/>
    </dgm:pt>
    <dgm:pt modelId="{56FBD4DC-B072-4670-8D80-6AD3854E44D7}" type="pres">
      <dgm:prSet presAssocID="{295A90B1-B190-482D-9A08-846AE975D4C7}" presName="node" presStyleLbl="revTx" presStyleIdx="4" presStyleCnt="5" custScaleX="120923">
        <dgm:presLayoutVars>
          <dgm:bulletEnabled val="1"/>
        </dgm:presLayoutVars>
      </dgm:prSet>
      <dgm:spPr/>
    </dgm:pt>
    <dgm:pt modelId="{6FA0C782-E328-410F-8C94-B6329B0F6CE0}" type="pres">
      <dgm:prSet presAssocID="{3AD0D84E-1619-4885-A688-590B2D3AB014}" presName="sibTrans" presStyleLbl="node1" presStyleIdx="4" presStyleCnt="5"/>
      <dgm:spPr/>
    </dgm:pt>
  </dgm:ptLst>
  <dgm:cxnLst>
    <dgm:cxn modelId="{953E4012-6BA2-450B-BE4A-50FB06242ACF}" type="presOf" srcId="{FCFEDEA9-D80E-49B8-AA75-F1D9A6731489}" destId="{D5CA0CBF-EB5C-4D9E-89D8-42F0A3B99A19}" srcOrd="0" destOrd="0" presId="urn:microsoft.com/office/officeart/2005/8/layout/cycle1"/>
    <dgm:cxn modelId="{1C1E6B1B-7B66-4043-9EEF-3362F9C023E8}" type="presOf" srcId="{2BE41EA4-7A1B-4302-ADB9-1D4BB484C69E}" destId="{44DCC488-385E-4A23-8A9D-CBAB37A85DBF}" srcOrd="0" destOrd="0" presId="urn:microsoft.com/office/officeart/2005/8/layout/cycle1"/>
    <dgm:cxn modelId="{808F2D23-BFA3-4585-8BCD-494CAA33911D}" srcId="{AF108C11-2352-46E1-8A6A-79829FA8BC0B}" destId="{7C46AD5E-517D-4805-A36C-957F75215D1D}" srcOrd="2" destOrd="0" parTransId="{F085B4D5-562E-4555-8ACA-CF4303A8BC9D}" sibTransId="{8E192996-06D0-4195-A81E-EACF9DF56E3E}"/>
    <dgm:cxn modelId="{10A35528-F3CE-4000-AD66-EAF9F409B52D}" type="presOf" srcId="{B71188A9-BB81-4B63-95A9-56FBB7219E2F}" destId="{DFBA8207-AFB5-4A5F-981B-9C5497077768}" srcOrd="0" destOrd="0" presId="urn:microsoft.com/office/officeart/2005/8/layout/cycle1"/>
    <dgm:cxn modelId="{A11F1829-1938-4142-BFC0-3023C5B4F5C3}" srcId="{AF108C11-2352-46E1-8A6A-79829FA8BC0B}" destId="{FCFEDEA9-D80E-49B8-AA75-F1D9A6731489}" srcOrd="1" destOrd="0" parTransId="{BE43A8A1-4451-4E02-9A14-06DFE131597F}" sibTransId="{B71188A9-BB81-4B63-95A9-56FBB7219E2F}"/>
    <dgm:cxn modelId="{A9ABBC29-7EEC-408F-9D9F-65BF9BD56A0F}" type="presOf" srcId="{8E192996-06D0-4195-A81E-EACF9DF56E3E}" destId="{86BF3FE5-781D-4162-9F40-CD90DD57A8FE}" srcOrd="0" destOrd="0" presId="urn:microsoft.com/office/officeart/2005/8/layout/cycle1"/>
    <dgm:cxn modelId="{C4DBAA2F-F7A5-43A4-854F-E6DE6081133A}" type="presOf" srcId="{295A90B1-B190-482D-9A08-846AE975D4C7}" destId="{56FBD4DC-B072-4670-8D80-6AD3854E44D7}" srcOrd="0" destOrd="0" presId="urn:microsoft.com/office/officeart/2005/8/layout/cycle1"/>
    <dgm:cxn modelId="{4ED2113D-D6CE-4FDB-A9A7-7621EE8AA127}" type="presOf" srcId="{373E94E8-62F0-4168-969D-7948A333192B}" destId="{F22818A7-41F7-4801-96DF-1CFF2F238146}" srcOrd="0" destOrd="0" presId="urn:microsoft.com/office/officeart/2005/8/layout/cycle1"/>
    <dgm:cxn modelId="{20A6B66A-6F7D-4205-96C5-2BC2C2FC6D80}" type="presOf" srcId="{45181002-DFD9-4B79-9B20-F4B5CBCDDC44}" destId="{1CBA1E60-9E23-4E3C-9FFB-475F68D0C42E}" srcOrd="0" destOrd="0" presId="urn:microsoft.com/office/officeart/2005/8/layout/cycle1"/>
    <dgm:cxn modelId="{E488C54A-2B11-49E4-8EFC-8E204520B456}" type="presOf" srcId="{7C46AD5E-517D-4805-A36C-957F75215D1D}" destId="{0E2CB728-31B8-488F-A566-88E248C5A865}" srcOrd="0" destOrd="0" presId="urn:microsoft.com/office/officeart/2005/8/layout/cycle1"/>
    <dgm:cxn modelId="{025F1875-4C91-448B-AC1F-3E9DA1F8525D}" srcId="{AF108C11-2352-46E1-8A6A-79829FA8BC0B}" destId="{295A90B1-B190-482D-9A08-846AE975D4C7}" srcOrd="4" destOrd="0" parTransId="{DFCB5EF7-1816-4B7A-B07A-10C86C7ACD5E}" sibTransId="{3AD0D84E-1619-4885-A688-590B2D3AB014}"/>
    <dgm:cxn modelId="{E7B6697A-894E-4EF6-90E8-F7DD0D5F4210}" type="presOf" srcId="{58B95E71-D629-48EC-B313-3F23E8EB8F78}" destId="{83D7BDEE-04A6-4B5F-9423-02ED746D7D3F}" srcOrd="0" destOrd="0" presId="urn:microsoft.com/office/officeart/2005/8/layout/cycle1"/>
    <dgm:cxn modelId="{B2BCE682-9A69-4B98-85F0-134446CE6FCE}" type="presOf" srcId="{AF108C11-2352-46E1-8A6A-79829FA8BC0B}" destId="{A9907B0B-B567-4162-98D1-928964F01524}" srcOrd="0" destOrd="0" presId="urn:microsoft.com/office/officeart/2005/8/layout/cycle1"/>
    <dgm:cxn modelId="{62BE6F8B-911E-4858-874C-457579863D9E}" type="presOf" srcId="{3AD0D84E-1619-4885-A688-590B2D3AB014}" destId="{6FA0C782-E328-410F-8C94-B6329B0F6CE0}" srcOrd="0" destOrd="0" presId="urn:microsoft.com/office/officeart/2005/8/layout/cycle1"/>
    <dgm:cxn modelId="{78D482B2-E3C8-4EF7-A870-1B843DFE6DF0}" srcId="{AF108C11-2352-46E1-8A6A-79829FA8BC0B}" destId="{45181002-DFD9-4B79-9B20-F4B5CBCDDC44}" srcOrd="3" destOrd="0" parTransId="{D13B4DD2-5A15-42BA-95A8-6D9041A01878}" sibTransId="{2BE41EA4-7A1B-4302-ADB9-1D4BB484C69E}"/>
    <dgm:cxn modelId="{DC8C97C5-4C00-4B9A-82FB-B84ABD366456}" srcId="{AF108C11-2352-46E1-8A6A-79829FA8BC0B}" destId="{373E94E8-62F0-4168-969D-7948A333192B}" srcOrd="0" destOrd="0" parTransId="{1FAE820B-0031-477E-94AA-8ACD4AA97ABD}" sibTransId="{58B95E71-D629-48EC-B313-3F23E8EB8F78}"/>
    <dgm:cxn modelId="{5F53705A-DD5E-4FD2-896F-64D674FA9BE0}" type="presParOf" srcId="{A9907B0B-B567-4162-98D1-928964F01524}" destId="{E4D3193D-C3A6-4F2B-A7DA-953A0A449726}" srcOrd="0" destOrd="0" presId="urn:microsoft.com/office/officeart/2005/8/layout/cycle1"/>
    <dgm:cxn modelId="{92D47FCE-EA69-4FF5-97FE-86311D7CF5F8}" type="presParOf" srcId="{A9907B0B-B567-4162-98D1-928964F01524}" destId="{F22818A7-41F7-4801-96DF-1CFF2F238146}" srcOrd="1" destOrd="0" presId="urn:microsoft.com/office/officeart/2005/8/layout/cycle1"/>
    <dgm:cxn modelId="{DE3FE405-264C-4EDD-BCBE-292D865E325A}" type="presParOf" srcId="{A9907B0B-B567-4162-98D1-928964F01524}" destId="{83D7BDEE-04A6-4B5F-9423-02ED746D7D3F}" srcOrd="2" destOrd="0" presId="urn:microsoft.com/office/officeart/2005/8/layout/cycle1"/>
    <dgm:cxn modelId="{023B8F77-966B-4999-943B-966C44EA920C}" type="presParOf" srcId="{A9907B0B-B567-4162-98D1-928964F01524}" destId="{ADCC9458-5EB2-4A48-B59F-02EB9CB83369}" srcOrd="3" destOrd="0" presId="urn:microsoft.com/office/officeart/2005/8/layout/cycle1"/>
    <dgm:cxn modelId="{9922FAF7-CF07-45A2-9A32-918529DA806C}" type="presParOf" srcId="{A9907B0B-B567-4162-98D1-928964F01524}" destId="{D5CA0CBF-EB5C-4D9E-89D8-42F0A3B99A19}" srcOrd="4" destOrd="0" presId="urn:microsoft.com/office/officeart/2005/8/layout/cycle1"/>
    <dgm:cxn modelId="{871D09FC-D096-4C25-A2C3-D50988EAA11E}" type="presParOf" srcId="{A9907B0B-B567-4162-98D1-928964F01524}" destId="{DFBA8207-AFB5-4A5F-981B-9C5497077768}" srcOrd="5" destOrd="0" presId="urn:microsoft.com/office/officeart/2005/8/layout/cycle1"/>
    <dgm:cxn modelId="{EA5E02E3-3836-4995-92CF-A0A9B27CFB90}" type="presParOf" srcId="{A9907B0B-B567-4162-98D1-928964F01524}" destId="{40904E03-5B27-425C-9C1B-03182EE6C6FA}" srcOrd="6" destOrd="0" presId="urn:microsoft.com/office/officeart/2005/8/layout/cycle1"/>
    <dgm:cxn modelId="{1ACBD1C5-44FF-4B83-8ADD-AA662E55A804}" type="presParOf" srcId="{A9907B0B-B567-4162-98D1-928964F01524}" destId="{0E2CB728-31B8-488F-A566-88E248C5A865}" srcOrd="7" destOrd="0" presId="urn:microsoft.com/office/officeart/2005/8/layout/cycle1"/>
    <dgm:cxn modelId="{F7BA51DD-8B8F-483E-A453-DA14BA3B7512}" type="presParOf" srcId="{A9907B0B-B567-4162-98D1-928964F01524}" destId="{86BF3FE5-781D-4162-9F40-CD90DD57A8FE}" srcOrd="8" destOrd="0" presId="urn:microsoft.com/office/officeart/2005/8/layout/cycle1"/>
    <dgm:cxn modelId="{4CC47CF8-3115-4BE7-A6A0-4B3CC7EC846F}" type="presParOf" srcId="{A9907B0B-B567-4162-98D1-928964F01524}" destId="{64D7931D-27A3-4792-8A73-2D2DFD10CC42}" srcOrd="9" destOrd="0" presId="urn:microsoft.com/office/officeart/2005/8/layout/cycle1"/>
    <dgm:cxn modelId="{C5C04DDD-8796-4F8E-8A36-F6C1FCB2EFD7}" type="presParOf" srcId="{A9907B0B-B567-4162-98D1-928964F01524}" destId="{1CBA1E60-9E23-4E3C-9FFB-475F68D0C42E}" srcOrd="10" destOrd="0" presId="urn:microsoft.com/office/officeart/2005/8/layout/cycle1"/>
    <dgm:cxn modelId="{8E3E48F9-715D-470B-A09F-6C4F8C807312}" type="presParOf" srcId="{A9907B0B-B567-4162-98D1-928964F01524}" destId="{44DCC488-385E-4A23-8A9D-CBAB37A85DBF}" srcOrd="11" destOrd="0" presId="urn:microsoft.com/office/officeart/2005/8/layout/cycle1"/>
    <dgm:cxn modelId="{38D077C4-E27F-4F4E-9ACC-D6B154F1324E}" type="presParOf" srcId="{A9907B0B-B567-4162-98D1-928964F01524}" destId="{F23CF1E2-7EDF-41F8-93DE-E6D21CBE5C64}" srcOrd="12" destOrd="0" presId="urn:microsoft.com/office/officeart/2005/8/layout/cycle1"/>
    <dgm:cxn modelId="{24BA9177-1F0C-4BDB-91AC-EBCC89F8085D}" type="presParOf" srcId="{A9907B0B-B567-4162-98D1-928964F01524}" destId="{56FBD4DC-B072-4670-8D80-6AD3854E44D7}" srcOrd="13" destOrd="0" presId="urn:microsoft.com/office/officeart/2005/8/layout/cycle1"/>
    <dgm:cxn modelId="{95F1E369-30D6-4FC0-95BC-1806ABA0D6CC}" type="presParOf" srcId="{A9907B0B-B567-4162-98D1-928964F01524}" destId="{6FA0C782-E328-410F-8C94-B6329B0F6CE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818A7-41F7-4801-96DF-1CFF2F238146}">
      <dsp:nvSpPr>
        <dsp:cNvPr id="0" name=""/>
        <dsp:cNvSpPr/>
      </dsp:nvSpPr>
      <dsp:spPr>
        <a:xfrm>
          <a:off x="4522157" y="37295"/>
          <a:ext cx="1552219" cy="128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2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none" normalizeH="0" baseline="0" dirty="0">
              <a:ln/>
              <a:effectLst/>
              <a:latin typeface="Arial" charset="0"/>
            </a:rPr>
            <a:t>Diagnostic et vision commune</a:t>
          </a:r>
        </a:p>
      </dsp:txBody>
      <dsp:txXfrm>
        <a:off x="4522157" y="37295"/>
        <a:ext cx="1552219" cy="1283642"/>
      </dsp:txXfrm>
    </dsp:sp>
    <dsp:sp modelId="{83D7BDEE-04A6-4B5F-9423-02ED746D7D3F}">
      <dsp:nvSpPr>
        <dsp:cNvPr id="0" name=""/>
        <dsp:cNvSpPr/>
      </dsp:nvSpPr>
      <dsp:spPr>
        <a:xfrm>
          <a:off x="1629808" y="-687"/>
          <a:ext cx="4821619" cy="4821619"/>
        </a:xfrm>
        <a:prstGeom prst="circularArrow">
          <a:avLst>
            <a:gd name="adj1" fmla="val 5191"/>
            <a:gd name="adj2" fmla="val 335276"/>
            <a:gd name="adj3" fmla="val 21295836"/>
            <a:gd name="adj4" fmla="val 19763965"/>
            <a:gd name="adj5" fmla="val 605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A0CBF-EB5C-4D9E-89D8-42F0A3B99A19}">
      <dsp:nvSpPr>
        <dsp:cNvPr id="0" name=""/>
        <dsp:cNvSpPr/>
      </dsp:nvSpPr>
      <dsp:spPr>
        <a:xfrm>
          <a:off x="5165350" y="2429485"/>
          <a:ext cx="1820371" cy="128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3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none" normalizeH="0" baseline="0" dirty="0">
              <a:ln/>
              <a:effectLst/>
              <a:latin typeface="Arial" charset="0"/>
            </a:rPr>
            <a:t>Planification stratégique et opérationnelle</a:t>
          </a:r>
        </a:p>
      </dsp:txBody>
      <dsp:txXfrm>
        <a:off x="5165350" y="2429485"/>
        <a:ext cx="1820371" cy="1283642"/>
      </dsp:txXfrm>
    </dsp:sp>
    <dsp:sp modelId="{DFBA8207-AFB5-4A5F-981B-9C5497077768}">
      <dsp:nvSpPr>
        <dsp:cNvPr id="0" name=""/>
        <dsp:cNvSpPr/>
      </dsp:nvSpPr>
      <dsp:spPr>
        <a:xfrm>
          <a:off x="1629808" y="-687"/>
          <a:ext cx="4821619" cy="4821619"/>
        </a:xfrm>
        <a:prstGeom prst="circularArrow">
          <a:avLst>
            <a:gd name="adj1" fmla="val 5191"/>
            <a:gd name="adj2" fmla="val 335276"/>
            <a:gd name="adj3" fmla="val 3788651"/>
            <a:gd name="adj4" fmla="val 2250964"/>
            <a:gd name="adj5" fmla="val 605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CB728-31B8-488F-A566-88E248C5A865}">
      <dsp:nvSpPr>
        <dsp:cNvPr id="0" name=""/>
        <dsp:cNvSpPr/>
      </dsp:nvSpPr>
      <dsp:spPr>
        <a:xfrm>
          <a:off x="3264508" y="3907940"/>
          <a:ext cx="1552219" cy="128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kern="1200" cap="none" normalizeH="0" baseline="0" dirty="0">
              <a:ln/>
              <a:effectLst/>
              <a:latin typeface="Arial" charset="0"/>
            </a:rPr>
            <a:t>Réalisation actions</a:t>
          </a:r>
          <a:endParaRPr kumimoji="0" lang="fr-CA" sz="1800" b="0" i="0" u="none" strike="noStrike" kern="1200" cap="none" normalizeH="0" baseline="0" dirty="0">
            <a:ln/>
            <a:effectLst/>
            <a:latin typeface="Arial" charset="0"/>
          </a:endParaRPr>
        </a:p>
      </dsp:txBody>
      <dsp:txXfrm>
        <a:off x="3264508" y="3907940"/>
        <a:ext cx="1552219" cy="1283642"/>
      </dsp:txXfrm>
    </dsp:sp>
    <dsp:sp modelId="{86BF3FE5-781D-4162-9F40-CD90DD57A8FE}">
      <dsp:nvSpPr>
        <dsp:cNvPr id="0" name=""/>
        <dsp:cNvSpPr/>
      </dsp:nvSpPr>
      <dsp:spPr>
        <a:xfrm>
          <a:off x="1629808" y="-687"/>
          <a:ext cx="4821619" cy="4821619"/>
        </a:xfrm>
        <a:prstGeom prst="circularArrow">
          <a:avLst>
            <a:gd name="adj1" fmla="val 5191"/>
            <a:gd name="adj2" fmla="val 335276"/>
            <a:gd name="adj3" fmla="val 8213760"/>
            <a:gd name="adj4" fmla="val 6676073"/>
            <a:gd name="adj5" fmla="val 60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A1E60-9E23-4E3C-9FFB-475F68D0C42E}">
      <dsp:nvSpPr>
        <dsp:cNvPr id="0" name=""/>
        <dsp:cNvSpPr/>
      </dsp:nvSpPr>
      <dsp:spPr>
        <a:xfrm>
          <a:off x="1229589" y="2429485"/>
          <a:ext cx="1552219" cy="128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5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sz="1800" b="1" i="0" u="none" strike="noStrike" kern="1200" cap="none" normalizeH="0" baseline="0" dirty="0">
              <a:ln/>
              <a:effectLst/>
              <a:latin typeface="Arial" charset="0"/>
            </a:rPr>
            <a:t>Évaluation actions et mobilisation</a:t>
          </a:r>
          <a:endParaRPr kumimoji="0" lang="fr-FR" sz="1800" b="1" i="0" u="none" strike="noStrike" kern="1200" cap="none" normalizeH="0" baseline="0" dirty="0">
            <a:ln/>
            <a:effectLst/>
            <a:latin typeface="Arial" charset="0"/>
          </a:endParaRPr>
        </a:p>
      </dsp:txBody>
      <dsp:txXfrm>
        <a:off x="1229589" y="2429485"/>
        <a:ext cx="1552219" cy="1283642"/>
      </dsp:txXfrm>
    </dsp:sp>
    <dsp:sp modelId="{44DCC488-385E-4A23-8A9D-CBAB37A85DBF}">
      <dsp:nvSpPr>
        <dsp:cNvPr id="0" name=""/>
        <dsp:cNvSpPr/>
      </dsp:nvSpPr>
      <dsp:spPr>
        <a:xfrm>
          <a:off x="1629808" y="-687"/>
          <a:ext cx="4821619" cy="4821619"/>
        </a:xfrm>
        <a:prstGeom prst="circularArrow">
          <a:avLst>
            <a:gd name="adj1" fmla="val 5191"/>
            <a:gd name="adj2" fmla="val 335276"/>
            <a:gd name="adj3" fmla="val 12300758"/>
            <a:gd name="adj4" fmla="val 10768888"/>
            <a:gd name="adj5" fmla="val 605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FBD4DC-B072-4670-8D80-6AD3854E44D7}">
      <dsp:nvSpPr>
        <dsp:cNvPr id="0" name=""/>
        <dsp:cNvSpPr/>
      </dsp:nvSpPr>
      <dsp:spPr>
        <a:xfrm>
          <a:off x="2006859" y="37295"/>
          <a:ext cx="1552219" cy="128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all" spc="0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rPr>
            <a:t>Étape 1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800" b="1" i="0" u="none" strike="noStrike" kern="1200" cap="none" normalizeH="0" baseline="0" dirty="0">
              <a:ln/>
              <a:effectLst/>
              <a:latin typeface="Arial" charset="0"/>
            </a:rPr>
            <a:t>Portrait / Profil</a:t>
          </a:r>
        </a:p>
      </dsp:txBody>
      <dsp:txXfrm>
        <a:off x="2006859" y="37295"/>
        <a:ext cx="1552219" cy="1283642"/>
      </dsp:txXfrm>
    </dsp:sp>
    <dsp:sp modelId="{6FA0C782-E328-410F-8C94-B6329B0F6CE0}">
      <dsp:nvSpPr>
        <dsp:cNvPr id="0" name=""/>
        <dsp:cNvSpPr/>
      </dsp:nvSpPr>
      <dsp:spPr>
        <a:xfrm>
          <a:off x="1629808" y="-687"/>
          <a:ext cx="4821619" cy="4821619"/>
        </a:xfrm>
        <a:prstGeom prst="circularArrow">
          <a:avLst>
            <a:gd name="adj1" fmla="val 5191"/>
            <a:gd name="adj2" fmla="val 335276"/>
            <a:gd name="adj3" fmla="val 16645095"/>
            <a:gd name="adj4" fmla="val 15419629"/>
            <a:gd name="adj5" fmla="val 605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C3939-7F74-42C4-9DD0-B6485081FB6E}" type="datetimeFigureOut">
              <a:rPr lang="fr-CA" smtClean="0"/>
              <a:pPr/>
              <a:t>2020-08-17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1F1DB-BE82-45CA-94D6-7BBA113E1D8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E11C-BC1F-4D8D-840C-CE33D43EF952}" type="datetimeFigureOut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3C1C-AE1D-49B6-B74C-2D22D082F69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4</a:t>
            </a:fld>
            <a:endParaRPr lang="fr-FR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12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38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41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42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28956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19200" y="6324600"/>
            <a:ext cx="2741613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© Coop La Clé, Victoriaville - 2011 - version du 27 août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382000" y="63246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fld id="{E2273F2D-BAF0-4955-B33D-FFBFE5CAE90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© Coop La Clé, Victoriaville - 2011 - version du 27 août</a:t>
            </a:r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180D-A8BC-426F-AA61-1EA5029E0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b="1" i="0" cap="all" baseline="0"/>
            </a:lvl1pPr>
          </a:lstStyle>
          <a:p>
            <a:r>
              <a:rPr lang="fr-FR" dirty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40320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r-CA" dirty="0"/>
              <a:t>© Coop La Clé, Victoriaville - 2011 - version du 27 août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40320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28956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dirty="0"/>
              <a:t>© Coop La Clé, Victoriaville - 2011 - version du 27 août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476672"/>
            <a:ext cx="8226425" cy="2556000"/>
          </a:xfrm>
          <a:solidFill>
            <a:srgbClr val="FFFFFF"/>
          </a:solidFill>
        </p:spPr>
        <p:txBody>
          <a:bodyPr anchor="t" anchorCtr="1">
            <a:normAutofit/>
          </a:bodyPr>
          <a:lstStyle/>
          <a:p>
            <a:pPr>
              <a:spcBef>
                <a:spcPts val="1800"/>
              </a:spcBef>
            </a:pPr>
            <a:r>
              <a:rPr lang="fr-CA" sz="3200" b="1" dirty="0"/>
              <a:t>ENJEUX DU SOUTIEN EN AMONT ET DURANT LA PHASE INITIALE DE LA MISE EN ROUTE D'INITIATIVES LOCALES INTÉGRÉES</a:t>
            </a:r>
            <a:br>
              <a:rPr lang="fr-CA" sz="3200" b="1" dirty="0"/>
            </a:br>
            <a:br>
              <a:rPr lang="fr-CA" sz="3200" b="1" dirty="0"/>
            </a:br>
            <a:r>
              <a:rPr lang="fr-CA" sz="3200" b="1" dirty="0"/>
              <a:t>RÉFLEXIONS PRÉLIMINAIRES</a:t>
            </a:r>
            <a:endParaRPr lang="fr-FR" sz="3200" b="1" dirty="0"/>
          </a:p>
        </p:txBody>
      </p:sp>
      <p:pic>
        <p:nvPicPr>
          <p:cNvPr id="5" name="Picture 4" descr="Logo%20La%20Cl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334" y="5337352"/>
            <a:ext cx="1481146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8400" y="3789320"/>
            <a:ext cx="7164000" cy="2520000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fr-CA" sz="4000" b="1" dirty="0"/>
              <a:t>William A. « Bill » Ninacs</a:t>
            </a:r>
          </a:p>
          <a:p>
            <a:pPr marL="0" indent="0" algn="ctr">
              <a:lnSpc>
                <a:spcPct val="120000"/>
              </a:lnSpc>
              <a:spcBef>
                <a:spcPts val="1800"/>
              </a:spcBef>
              <a:buNone/>
            </a:pPr>
            <a:r>
              <a:rPr lang="fr-CA" sz="3500" dirty="0"/>
              <a:t>pour la </a:t>
            </a:r>
            <a:br>
              <a:rPr lang="fr-CA" sz="3500" dirty="0"/>
            </a:br>
            <a:r>
              <a:rPr lang="fr-CA" sz="3500" dirty="0"/>
              <a:t>Fondation Lucie et André Chagnon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fr-CA" sz="3500" dirty="0"/>
              <a:t>Victoriaville, 27 août 2011</a:t>
            </a:r>
          </a:p>
        </p:txBody>
      </p:sp>
      <p:pic>
        <p:nvPicPr>
          <p:cNvPr id="2" name="Image 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9CC121B-8D2A-48B1-9FE2-B1408E108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81492"/>
            <a:ext cx="1618904" cy="6556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10</a:t>
            </a:fld>
            <a:endParaRPr lang="fr-CA" dirty="0"/>
          </a:p>
        </p:txBody>
      </p:sp>
      <p:grpSp>
        <p:nvGrpSpPr>
          <p:cNvPr id="14" name="Groupe 13"/>
          <p:cNvGrpSpPr/>
          <p:nvPr/>
        </p:nvGrpSpPr>
        <p:grpSpPr>
          <a:xfrm>
            <a:off x="784398" y="869156"/>
            <a:ext cx="7820050" cy="4864100"/>
            <a:chOff x="683568" y="941164"/>
            <a:chExt cx="7820050" cy="4864100"/>
          </a:xfrm>
        </p:grpSpPr>
        <p:sp>
          <p:nvSpPr>
            <p:cNvPr id="3" name="Ellipse 2"/>
            <p:cNvSpPr/>
            <p:nvPr/>
          </p:nvSpPr>
          <p:spPr>
            <a:xfrm>
              <a:off x="683568" y="1012589"/>
              <a:ext cx="3643338" cy="464347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dirty="0"/>
            </a:p>
          </p:txBody>
        </p:sp>
        <p:sp>
          <p:nvSpPr>
            <p:cNvPr id="4" name="Ellipse 3"/>
            <p:cNvSpPr/>
            <p:nvPr/>
          </p:nvSpPr>
          <p:spPr>
            <a:xfrm>
              <a:off x="1755138" y="1298341"/>
              <a:ext cx="1500198" cy="1500198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dirty="0"/>
            </a:p>
          </p:txBody>
        </p:sp>
        <p:sp>
          <p:nvSpPr>
            <p:cNvPr id="5" name="Ellipse 4"/>
            <p:cNvSpPr/>
            <p:nvPr/>
          </p:nvSpPr>
          <p:spPr>
            <a:xfrm>
              <a:off x="1755138" y="3941547"/>
              <a:ext cx="1500198" cy="1500198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dirty="0"/>
            </a:p>
          </p:txBody>
        </p:sp>
        <p:sp>
          <p:nvSpPr>
            <p:cNvPr id="6" name="ZoneTexte 5"/>
            <p:cNvSpPr txBox="1">
              <a:spLocks noChangeArrowheads="1"/>
            </p:cNvSpPr>
            <p:nvPr/>
          </p:nvSpPr>
          <p:spPr bwMode="auto">
            <a:xfrm>
              <a:off x="907431" y="3071589"/>
              <a:ext cx="313213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CA" sz="3200" b="1">
                  <a:solidFill>
                    <a:schemeClr val="bg1"/>
                  </a:solidFill>
                </a:rPr>
                <a:t>MOBILISATION</a:t>
              </a:r>
            </a:p>
          </p:txBody>
        </p:sp>
        <p:sp>
          <p:nvSpPr>
            <p:cNvPr id="7" name="ZoneTexte 6"/>
            <p:cNvSpPr txBox="1">
              <a:spLocks noChangeArrowheads="1"/>
            </p:cNvSpPr>
            <p:nvPr/>
          </p:nvSpPr>
          <p:spPr bwMode="auto">
            <a:xfrm>
              <a:off x="1826593" y="1611089"/>
              <a:ext cx="1357313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CA" sz="2400" b="1"/>
                <a:t>Acteur</a:t>
              </a:r>
            </a:p>
            <a:p>
              <a:pPr algn="ctr"/>
              <a:r>
                <a:rPr lang="fr-CA" sz="2400" b="1"/>
                <a:t>collectif</a:t>
              </a:r>
            </a:p>
          </p:txBody>
        </p:sp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1699593" y="4166964"/>
              <a:ext cx="16192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CA" sz="2400" b="1">
                  <a:solidFill>
                    <a:schemeClr val="bg1"/>
                  </a:solidFill>
                </a:rPr>
                <a:t>Action</a:t>
              </a:r>
            </a:p>
            <a:p>
              <a:pPr algn="ctr"/>
              <a:r>
                <a:rPr lang="fr-CA" sz="2400" b="1">
                  <a:solidFill>
                    <a:schemeClr val="bg1"/>
                  </a:solidFill>
                </a:rPr>
                <a:t>collective</a:t>
              </a:r>
            </a:p>
          </p:txBody>
        </p:sp>
        <p:sp>
          <p:nvSpPr>
            <p:cNvPr id="9" name="Flèche droite 8"/>
            <p:cNvSpPr/>
            <p:nvPr/>
          </p:nvSpPr>
          <p:spPr>
            <a:xfrm>
              <a:off x="4684096" y="2869977"/>
              <a:ext cx="928694" cy="1071570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dirty="0"/>
            </a:p>
          </p:txBody>
        </p:sp>
        <p:sp>
          <p:nvSpPr>
            <p:cNvPr id="10" name="Légende encadrée 2 9"/>
            <p:cNvSpPr/>
            <p:nvPr/>
          </p:nvSpPr>
          <p:spPr>
            <a:xfrm>
              <a:off x="4755531" y="941164"/>
              <a:ext cx="2160587" cy="720725"/>
            </a:xfrm>
            <a:prstGeom prst="borderCallout2">
              <a:avLst>
                <a:gd name="adj1" fmla="val 47407"/>
                <a:gd name="adj2" fmla="val -1554"/>
                <a:gd name="adj3" fmla="val 49794"/>
                <a:gd name="adj4" fmla="val -27144"/>
                <a:gd name="adj5" fmla="val 112499"/>
                <a:gd name="adj6" fmla="val -10993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000" b="1" dirty="0"/>
                <a:t>NOUS</a:t>
              </a:r>
            </a:p>
          </p:txBody>
        </p:sp>
        <p:sp>
          <p:nvSpPr>
            <p:cNvPr id="11" name="Légende encadrée 2 10"/>
            <p:cNvSpPr/>
            <p:nvPr/>
          </p:nvSpPr>
          <p:spPr>
            <a:xfrm>
              <a:off x="4826968" y="5084539"/>
              <a:ext cx="2160588" cy="720725"/>
            </a:xfrm>
            <a:prstGeom prst="borderCallout2">
              <a:avLst>
                <a:gd name="adj1" fmla="val 47407"/>
                <a:gd name="adj2" fmla="val -1554"/>
                <a:gd name="adj3" fmla="val 49794"/>
                <a:gd name="adj4" fmla="val -27144"/>
                <a:gd name="adj5" fmla="val -18843"/>
                <a:gd name="adj6" fmla="val -96224"/>
              </a:avLst>
            </a:prstGeom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2000" b="1" dirty="0"/>
                <a:t>PROJET COMMUN</a:t>
              </a:r>
            </a:p>
          </p:txBody>
        </p:sp>
        <p:sp>
          <p:nvSpPr>
            <p:cNvPr id="12" name="Rectangle à coins arrondis 11"/>
            <p:cNvSpPr>
              <a:spLocks noChangeAspect="1"/>
            </p:cNvSpPr>
            <p:nvPr/>
          </p:nvSpPr>
          <p:spPr bwMode="auto">
            <a:xfrm>
              <a:off x="5944568" y="1934939"/>
              <a:ext cx="2559050" cy="28797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fr-CA" sz="2000" b="1" dirty="0">
                  <a:solidFill>
                    <a:schemeClr val="tx1"/>
                  </a:solidFill>
                </a:rPr>
                <a:t>Changement :</a:t>
              </a:r>
            </a:p>
            <a:p>
              <a:pPr marL="177800" indent="-17780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fr-CA" sz="2000" b="1" dirty="0">
                  <a:solidFill>
                    <a:schemeClr val="tx1"/>
                  </a:solidFill>
                </a:rPr>
                <a:t>Résoudre un problème</a:t>
              </a:r>
            </a:p>
            <a:p>
              <a:pPr marL="177800" indent="-17780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fr-CA" sz="2000" b="1" dirty="0">
                  <a:solidFill>
                    <a:schemeClr val="tx1"/>
                  </a:solidFill>
                </a:rPr>
                <a:t>Répondre à des besoins</a:t>
              </a:r>
            </a:p>
            <a:p>
              <a:pPr marL="177800" indent="-17780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fr-CA" sz="2000" b="1" dirty="0">
                  <a:solidFill>
                    <a:schemeClr val="tx1"/>
                  </a:solidFill>
                </a:rPr>
                <a:t>Améliorer la qualité de vie…</a:t>
              </a:r>
            </a:p>
          </p:txBody>
        </p:sp>
      </p:grp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339752" y="1916832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/>
              <a:t>Parents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9752" y="2692660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/>
              <a:t>École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39752" y="3468488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/>
              <a:t>Garderie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39752" y="4244316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/>
              <a:t>Bibliothèque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39752" y="5020144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/>
              <a:t>Équipe sportive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39752" y="5795972"/>
            <a:ext cx="1728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/>
              <a:t>Médecin</a:t>
            </a:r>
          </a:p>
        </p:txBody>
      </p:sp>
      <p:grpSp>
        <p:nvGrpSpPr>
          <p:cNvPr id="10" name="Groupe 11"/>
          <p:cNvGrpSpPr/>
          <p:nvPr/>
        </p:nvGrpSpPr>
        <p:grpSpPr>
          <a:xfrm>
            <a:off x="5652120" y="3573016"/>
            <a:ext cx="1656184" cy="936104"/>
            <a:chOff x="3779912" y="3140968"/>
            <a:chExt cx="1656184" cy="936104"/>
          </a:xfrm>
        </p:grpSpPr>
        <p:sp>
          <p:nvSpPr>
            <p:cNvPr id="11" name="Ellipse 10"/>
            <p:cNvSpPr/>
            <p:nvPr/>
          </p:nvSpPr>
          <p:spPr>
            <a:xfrm>
              <a:off x="3779912" y="3140968"/>
              <a:ext cx="1656184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031940" y="337818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1" dirty="0">
                  <a:solidFill>
                    <a:schemeClr val="bg1"/>
                  </a:solidFill>
                </a:rPr>
                <a:t>Enfant</a:t>
              </a:r>
              <a:endParaRPr lang="fr-CA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332656"/>
            <a:ext cx="8280000" cy="1332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</a:t>
            </a:r>
            <a:r>
              <a:rPr kumimoji="0" lang="fr-FR" sz="4000" b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MIEUX-ÊTRE DES ENFANTS : </a:t>
            </a:r>
            <a:br>
              <a:rPr kumimoji="0" lang="fr-FR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</a:t>
            </a:r>
            <a:r>
              <a:rPr kumimoji="0" lang="fr-FR" sz="4000" b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RESPONSABILITÉ COMMUNE</a:t>
            </a:r>
            <a:endParaRPr kumimoji="0" lang="fr-FR" sz="4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187624" y="1628800"/>
            <a:ext cx="4428448" cy="4788000"/>
            <a:chOff x="1187624" y="1628800"/>
            <a:chExt cx="4428448" cy="4788000"/>
          </a:xfrm>
        </p:grpSpPr>
        <p:sp>
          <p:nvSpPr>
            <p:cNvPr id="21" name="Ellipse 20"/>
            <p:cNvSpPr/>
            <p:nvPr/>
          </p:nvSpPr>
          <p:spPr>
            <a:xfrm>
              <a:off x="1187624" y="1628800"/>
              <a:ext cx="3996000" cy="4788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/>
                <a:t>&gt;</a:t>
              </a:r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5220072" y="3789040"/>
              <a:ext cx="396000" cy="50405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067944" y="2101498"/>
            <a:ext cx="1656184" cy="3879140"/>
            <a:chOff x="4067944" y="2101498"/>
            <a:chExt cx="1656184" cy="3879140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4067944" y="2101498"/>
              <a:ext cx="1656184" cy="161553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>
              <a:off x="4067944" y="2877326"/>
              <a:ext cx="1512168" cy="98372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4067944" y="3653154"/>
              <a:ext cx="1440160" cy="351910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4067944" y="4149080"/>
              <a:ext cx="1440160" cy="27990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V="1">
              <a:off x="4067944" y="4365104"/>
              <a:ext cx="1656184" cy="161553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V="1">
              <a:off x="4067944" y="4293096"/>
              <a:ext cx="1512168" cy="91171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12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 La Clé, Victoriaville - 2011 - version du 27 août</a:t>
            </a:r>
            <a:endParaRPr lang="fr-FR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548159"/>
            <a:ext cx="7772400" cy="936625"/>
          </a:xfrm>
          <a:noFill/>
        </p:spPr>
        <p:txBody>
          <a:bodyPr>
            <a:noAutofit/>
          </a:bodyPr>
          <a:lstStyle/>
          <a:p>
            <a:r>
              <a:rPr lang="en-CA" sz="3600" b="1" dirty="0">
                <a:latin typeface="Calibri" pitchFamily="34" charset="0"/>
              </a:rPr>
              <a:t>FACTEURS STRUCTURANTS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841649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Les </a:t>
            </a:r>
            <a:r>
              <a:rPr lang="fr-FR" sz="2800" b="1" dirty="0"/>
              <a:t>intérêts</a:t>
            </a:r>
            <a:r>
              <a:rPr lang="fr-FR" sz="2800" dirty="0"/>
              <a:t> : pour amener les gens à la table </a:t>
            </a:r>
            <a:br>
              <a:rPr lang="fr-FR" sz="2800" dirty="0"/>
            </a:br>
            <a:r>
              <a:rPr lang="fr-FR" sz="2800" dirty="0"/>
              <a:t>+ </a:t>
            </a:r>
            <a:r>
              <a:rPr lang="fr-CA" sz="2800" dirty="0"/>
              <a:t>acuité du problème et « timing »</a:t>
            </a:r>
            <a:endParaRPr lang="fr-FR" sz="2800" dirty="0"/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Les </a:t>
            </a:r>
            <a:r>
              <a:rPr lang="fr-FR" sz="2800" b="1" dirty="0"/>
              <a:t>idéaux</a:t>
            </a:r>
            <a:r>
              <a:rPr lang="fr-FR" sz="2800" dirty="0"/>
              <a:t> : pour mener à l’action durable</a:t>
            </a:r>
            <a:br>
              <a:rPr lang="fr-FR" sz="2800" dirty="0"/>
            </a:br>
            <a:r>
              <a:rPr lang="fr-FR" sz="2800" dirty="0"/>
              <a:t>+ </a:t>
            </a:r>
            <a:r>
              <a:rPr lang="fr-CA" sz="2800" dirty="0"/>
              <a:t>possibilité réelle de pouvoir agir sur la situation</a:t>
            </a:r>
            <a:endParaRPr lang="fr-FR" sz="2800" dirty="0"/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Les </a:t>
            </a:r>
            <a:r>
              <a:rPr lang="fr-FR" sz="2800" b="1" dirty="0"/>
              <a:t>valeurs</a:t>
            </a:r>
            <a:r>
              <a:rPr lang="fr-FR" sz="2800" dirty="0"/>
              <a:t> partagées : pour construire un NOUS et une appartenance</a:t>
            </a:r>
            <a:br>
              <a:rPr lang="fr-FR" sz="2800" dirty="0"/>
            </a:br>
            <a:r>
              <a:rPr lang="fr-FR" sz="2800" dirty="0"/>
              <a:t>+ expérience de la communauté avec une ou des mobilisations similaires</a:t>
            </a:r>
            <a:endParaRPr lang="fr-CA" sz="2800" dirty="0"/>
          </a:p>
          <a:p>
            <a:pPr>
              <a:spcBef>
                <a:spcPts val="1200"/>
              </a:spcBef>
            </a:pPr>
            <a:endParaRPr lang="fr-FR" sz="2800" dirty="0"/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fr-CA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20888"/>
            <a:ext cx="7772400" cy="1362075"/>
          </a:xfrm>
        </p:spPr>
        <p:txBody>
          <a:bodyPr/>
          <a:lstStyle/>
          <a:p>
            <a:pPr algn="ctr"/>
            <a:r>
              <a:rPr lang="fr-CA" dirty="0"/>
              <a:t>La compétence de la mobilisation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14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7" name="Espace réservé du numéro de diapositive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15055-94EF-4DDD-8DB2-06DD37CFD80E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629816"/>
            <a:ext cx="8064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  <a:sym typeface="Symbol" pitchFamily="18" charset="2"/>
              </a:rPr>
              <a:t>DIMENSIONS  D’UNE COMMUNAUTÉ</a:t>
            </a:r>
          </a:p>
        </p:txBody>
      </p:sp>
      <p:graphicFrame>
        <p:nvGraphicFramePr>
          <p:cNvPr id="9" name="Group 3"/>
          <p:cNvGraphicFramePr>
            <a:graphicFrameLocks/>
          </p:cNvGraphicFramePr>
          <p:nvPr/>
        </p:nvGraphicFramePr>
        <p:xfrm>
          <a:off x="683568" y="1772816"/>
          <a:ext cx="7772400" cy="2423160"/>
        </p:xfrm>
        <a:graphic>
          <a:graphicData uri="http://schemas.openxmlformats.org/drawingml/2006/table">
            <a:tbl>
              <a:tblPr/>
              <a:tblGrid>
                <a:gridCol w="388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INSTRUMENTALE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EXISTENTIELLE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gestion et production </a:t>
                      </a:r>
                      <a:b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 biens et de </a:t>
                      </a:r>
                      <a:b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services (ressources)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sentiment d’appartenance,</a:t>
                      </a:r>
                      <a:b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confiance, solidarité et</a:t>
                      </a:r>
                      <a:b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estime de soi</a:t>
                      </a:r>
                      <a:endParaRPr kumimoji="0" lang="fr-C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sym typeface="Wingdings" pitchFamily="2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AutoShape 16"/>
          <p:cNvSpPr>
            <a:spLocks/>
          </p:cNvSpPr>
          <p:nvPr/>
        </p:nvSpPr>
        <p:spPr bwMode="auto">
          <a:xfrm rot="5400000">
            <a:off x="4322118" y="2559570"/>
            <a:ext cx="690562" cy="4033838"/>
          </a:xfrm>
          <a:prstGeom prst="rightBrace">
            <a:avLst>
              <a:gd name="adj1" fmla="val 4867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947965" y="5199583"/>
            <a:ext cx="3449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400" b="1" dirty="0">
                <a:latin typeface="Arial" charset="0"/>
              </a:rPr>
              <a:t>SANTÉ ET BIEN-ÊTRE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FR"/>
          </a:p>
        </p:txBody>
      </p:sp>
      <p:sp>
        <p:nvSpPr>
          <p:cNvPr id="4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7D0FA-4FFA-469D-8BD3-9EC754A7FA36}" type="slidenum">
              <a:rPr lang="fr-FR"/>
              <a:pPr/>
              <a:t>15</a:t>
            </a:fld>
            <a:endParaRPr lang="fr-FR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4450"/>
            <a:ext cx="7127875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b="1" cap="all" dirty="0">
                <a:latin typeface="Calibri" pitchFamily="34" charset="0"/>
              </a:rPr>
              <a:t>ASPECTS DES RÉSEAUX</a:t>
            </a:r>
          </a:p>
        </p:txBody>
      </p:sp>
      <p:graphicFrame>
        <p:nvGraphicFramePr>
          <p:cNvPr id="148534" name="Group 54"/>
          <p:cNvGraphicFramePr>
            <a:graphicFrameLocks noGrp="1"/>
          </p:cNvGraphicFramePr>
          <p:nvPr>
            <p:ph type="tbl" idx="1"/>
          </p:nvPr>
        </p:nvGraphicFramePr>
        <p:xfrm>
          <a:off x="2969840" y="1124744"/>
          <a:ext cx="5562600" cy="5057141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NORMATIFS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LIBRES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faire pour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faire avec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résultats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(tâches)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planification et coordination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soutien </a:t>
                      </a:r>
                      <a:b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l’entraide et </a:t>
                      </a:r>
                      <a:b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la coopération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hiérarchique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(faible autonomie organisationnelle)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consensuelle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(forte autonomie organisationnelle)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formels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0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complémentarité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(système de rôles institutionnels)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collaboration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(système de valeurs partagées)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8509" name="Group 29"/>
          <p:cNvGraphicFramePr>
            <a:graphicFrameLocks noGrp="1"/>
          </p:cNvGraphicFramePr>
          <p:nvPr/>
        </p:nvGraphicFramePr>
        <p:xfrm>
          <a:off x="1369640" y="1547019"/>
          <a:ext cx="1600200" cy="463702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objectifs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activités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liens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axe du travail en réseau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Ellipse 6"/>
          <p:cNvSpPr/>
          <p:nvPr/>
        </p:nvSpPr>
        <p:spPr bwMode="auto">
          <a:xfrm>
            <a:off x="2988440" y="1772816"/>
            <a:ext cx="5544000" cy="900000"/>
          </a:xfrm>
          <a:prstGeom prst="ellipse">
            <a:avLst/>
          </a:prstGeom>
          <a:noFill/>
          <a:ln w="635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988440" y="4761248"/>
            <a:ext cx="5544000" cy="900000"/>
          </a:xfrm>
          <a:prstGeom prst="ellipse">
            <a:avLst/>
          </a:prstGeom>
          <a:noFill/>
          <a:ln w="635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rot="5400000">
            <a:off x="4788024" y="3717032"/>
            <a:ext cx="2016224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67334" y="917848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LE RÉSEAU NORMATIF</a:t>
            </a:r>
            <a:endParaRPr kumimoji="0" lang="fr-FR" sz="4000" b="0" i="1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3045" t="16894" r="13045" b="29565"/>
          <a:stretch>
            <a:fillRect/>
          </a:stretch>
        </p:blipFill>
        <p:spPr bwMode="auto">
          <a:xfrm>
            <a:off x="1513193" y="2095300"/>
            <a:ext cx="6117673" cy="342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67334" y="917848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LE RÉSEAU LIBRE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306" t="16894" r="16306" b="29565"/>
          <a:stretch>
            <a:fillRect/>
          </a:stretch>
        </p:blipFill>
        <p:spPr bwMode="auto">
          <a:xfrm>
            <a:off x="1802461" y="2132856"/>
            <a:ext cx="5577851" cy="342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656840"/>
            <a:ext cx="8280000" cy="1332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4000" b="1" u="none" strike="noStrike" kern="1200" cap="all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La mobilisation</a:t>
            </a:r>
            <a:r>
              <a:rPr lang="fr-CA" sz="4000" b="1" cap="all" dirty="0">
                <a:latin typeface="Calibri" pitchFamily="34" charset="0"/>
              </a:rPr>
              <a:t> COMPÉTENT</a:t>
            </a:r>
            <a:r>
              <a:rPr kumimoji="0" lang="fr-FR" sz="4000" b="1" u="none" strike="noStrike" kern="1200" cap="all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</a:t>
            </a:r>
            <a:endParaRPr kumimoji="0" lang="fr-FR" sz="4000" b="0" u="none" strike="noStrike" kern="1200" cap="all" spc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1841649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5000"/>
              </a:spcBef>
            </a:pPr>
            <a:r>
              <a:rPr lang="fr-CA" sz="2800" dirty="0">
                <a:latin typeface="Calibri" pitchFamily="34" charset="0"/>
              </a:rPr>
              <a:t>L’acteur collectif est :</a:t>
            </a:r>
            <a:endParaRPr lang="fr-CA" sz="2800" b="1" dirty="0"/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>
                <a:latin typeface="Calibri" pitchFamily="34" charset="0"/>
              </a:rPr>
              <a:t>capable de travailler de façon </a:t>
            </a:r>
            <a:r>
              <a:rPr lang="fr-FR" sz="2800" b="1" dirty="0">
                <a:latin typeface="Calibri" pitchFamily="34" charset="0"/>
              </a:rPr>
              <a:t>intersectorielle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</a:pPr>
            <a:r>
              <a:rPr lang="fr-FR" sz="2800" dirty="0">
                <a:latin typeface="Calibri" pitchFamily="34" charset="0"/>
              </a:rPr>
              <a:t>	</a:t>
            </a:r>
            <a:r>
              <a:rPr lang="fr-FR" sz="2800" u="sng" dirty="0">
                <a:latin typeface="Calibri" pitchFamily="34" charset="0"/>
              </a:rPr>
              <a:t>et</a:t>
            </a:r>
            <a:endParaRPr lang="fr-CA" sz="2800" u="sng" dirty="0"/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>
                <a:latin typeface="Calibri" pitchFamily="34" charset="0"/>
              </a:rPr>
              <a:t>capable de réussir les étapes du </a:t>
            </a:r>
            <a:br>
              <a:rPr lang="fr-FR" sz="2800" dirty="0">
                <a:latin typeface="Calibri" pitchFamily="34" charset="0"/>
              </a:rPr>
            </a:br>
            <a:r>
              <a:rPr lang="fr-FR" sz="2800" b="1" dirty="0">
                <a:latin typeface="Calibri" pitchFamily="34" charset="0"/>
              </a:rPr>
              <a:t>cycle du développement</a:t>
            </a:r>
            <a:endParaRPr lang="fr-CA" sz="2800" b="1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63800" y="4149152"/>
            <a:ext cx="4392000" cy="648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860032" y="2420888"/>
            <a:ext cx="3384000" cy="648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19</a:t>
            </a:fld>
            <a:endParaRPr lang="fr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6306" t="16894" r="16306" b="29565"/>
          <a:stretch>
            <a:fillRect/>
          </a:stretch>
        </p:blipFill>
        <p:spPr bwMode="auto">
          <a:xfrm>
            <a:off x="5017144" y="1700808"/>
            <a:ext cx="4091360" cy="25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rcRect l="13045" t="16894" r="13045" b="29565"/>
          <a:stretch>
            <a:fillRect/>
          </a:stretch>
        </p:blipFill>
        <p:spPr bwMode="auto">
          <a:xfrm>
            <a:off x="251920" y="1700808"/>
            <a:ext cx="3600000" cy="25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448" y="557808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L’ACTION INTERSECTORIELLE</a:t>
            </a:r>
            <a:endParaRPr kumimoji="0" lang="fr-FR" sz="4000" b="0" i="1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11960" y="2132856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0" b="1" dirty="0"/>
              <a:t>+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3707904" y="4509120"/>
            <a:ext cx="1800000" cy="360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5166320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atin typeface="Calibri" pitchFamily="34" charset="0"/>
                <a:ea typeface="+mj-ea"/>
                <a:cs typeface="+mj-cs"/>
              </a:rPr>
              <a:t>UN</a:t>
            </a:r>
            <a:r>
              <a:rPr kumimoji="0" lang="fr-FR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ACTEUR</a:t>
            </a:r>
            <a:r>
              <a:rPr kumimoji="0" lang="fr-FR" sz="4000" b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COLL</a:t>
            </a:r>
            <a:r>
              <a:rPr kumimoji="0" lang="fr-FR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ECTIF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Contenu de 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Initiatives locales intégrées (ILI)</a:t>
            </a:r>
          </a:p>
          <a:p>
            <a:r>
              <a:rPr lang="fr-CA" dirty="0"/>
              <a:t>Soutien aux ILI</a:t>
            </a:r>
          </a:p>
          <a:p>
            <a:r>
              <a:rPr lang="fr-CA" dirty="0"/>
              <a:t>Enjeu du territoire</a:t>
            </a:r>
          </a:p>
          <a:p>
            <a:r>
              <a:rPr lang="fr-CA" dirty="0"/>
              <a:t>Enjeux organisationnels</a:t>
            </a:r>
          </a:p>
          <a:p>
            <a:r>
              <a:rPr lang="fr-CA" dirty="0"/>
              <a:t>Enjeux opérationnels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0472" y="1844824"/>
            <a:ext cx="8280000" cy="4176000"/>
          </a:xfrm>
          <a:prstGeom prst="rect">
            <a:avLst/>
          </a:prstGeom>
          <a:noFill/>
        </p:spPr>
        <p:txBody>
          <a:bodyPr/>
          <a:lstStyle/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kumimoji="0" lang="fr-FR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processus volontaire ± formel</a:t>
            </a:r>
            <a:r>
              <a:rPr kumimoji="0" lang="fr-FR" sz="28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2800" noProof="0" dirty="0">
                <a:latin typeface="Calibri" pitchFamily="34" charset="0"/>
              </a:rPr>
              <a:t>de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kumimoji="0" lang="fr-FR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recherche de consensus</a:t>
            </a: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kumimoji="0" lang="fr-FR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problématique commune et reconnue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mise en commun : analyses et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/>
              </a:rPr>
              <a:t>	  </a:t>
            </a:r>
            <a:r>
              <a:rPr kumimoji="0" lang="fr-FR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dynamique coopérative et conflictuelle</a:t>
            </a:r>
          </a:p>
          <a:p>
            <a:pPr marL="342900" lvl="0" indent="-342900">
              <a:spcBef>
                <a:spcPct val="35000"/>
              </a:spcBef>
              <a:defRPr/>
            </a:pPr>
            <a:r>
              <a:rPr lang="fr-FR" sz="2800" dirty="0">
                <a:latin typeface="Calibri" pitchFamily="34" charset="0"/>
                <a:sym typeface="Symbol"/>
              </a:rPr>
              <a:t>		</a:t>
            </a:r>
            <a:r>
              <a:rPr lang="fr-FR" sz="2800" dirty="0">
                <a:latin typeface="Calibri" pitchFamily="34" charset="0"/>
                <a:sym typeface="Monotype Sorts" charset="2"/>
              </a:rPr>
              <a:t>compromis inévitables</a:t>
            </a:r>
            <a:endParaRPr lang="fr-FR" sz="2800" dirty="0">
              <a:latin typeface="Calibri" pitchFamily="34" charset="0"/>
            </a:endParaRP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fr-CA" sz="2800" kern="0" dirty="0">
                <a:latin typeface="Calibri" pitchFamily="34" charset="0"/>
              </a:rPr>
              <a:t>contribue à la construction du « NOUS »</a:t>
            </a:r>
            <a:endParaRPr lang="fr-FR" sz="2800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4448" y="629816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LA concertation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21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1844824"/>
            <a:ext cx="8280000" cy="2880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 avec engagement contraignant (contractuel ou moral) entre acteurs (partenaires)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mission, objectifs, responsabilités, durée sont précis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chaque partenaire a ses propres intérêts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 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rapports de pouvoir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4448" y="629816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Le partenariat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16415055-94EF-4DDD-8DB2-06DD37CFD80E}" type="slidenum">
              <a:rPr lang="fr-CA" smtClean="0"/>
              <a:pPr/>
              <a:t>22</a:t>
            </a:fld>
            <a:endParaRPr lang="fr-CA" dirty="0"/>
          </a:p>
        </p:txBody>
      </p:sp>
      <p:grpSp>
        <p:nvGrpSpPr>
          <p:cNvPr id="3" name="Groupe 12"/>
          <p:cNvGrpSpPr>
            <a:grpSpLocks/>
          </p:cNvGrpSpPr>
          <p:nvPr/>
        </p:nvGrpSpPr>
        <p:grpSpPr bwMode="auto">
          <a:xfrm>
            <a:off x="409799" y="945344"/>
            <a:ext cx="8305575" cy="5580000"/>
            <a:chOff x="409770" y="928670"/>
            <a:chExt cx="8305634" cy="5143536"/>
          </a:xfrm>
        </p:grpSpPr>
        <p:sp>
          <p:nvSpPr>
            <p:cNvPr id="4" name="Ellipse 3"/>
            <p:cNvSpPr/>
            <p:nvPr/>
          </p:nvSpPr>
          <p:spPr>
            <a:xfrm>
              <a:off x="1714480" y="928670"/>
              <a:ext cx="5643603" cy="507209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fr-CA"/>
            </a:p>
          </p:txBody>
        </p:sp>
        <p:graphicFrame>
          <p:nvGraphicFramePr>
            <p:cNvPr id="5" name="Diagramme 4"/>
            <p:cNvGraphicFramePr/>
            <p:nvPr/>
          </p:nvGraphicFramePr>
          <p:xfrm>
            <a:off x="500034" y="1285860"/>
            <a:ext cx="8215370" cy="47863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ZoneTexte 6"/>
            <p:cNvSpPr txBox="1">
              <a:spLocks noChangeArrowheads="1"/>
            </p:cNvSpPr>
            <p:nvPr/>
          </p:nvSpPr>
          <p:spPr bwMode="auto">
            <a:xfrm>
              <a:off x="3428992" y="3081434"/>
              <a:ext cx="2376017" cy="87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fr-CA" sz="2800" b="1" cap="all" dirty="0"/>
                <a:t>MOBILISATION CONTINUE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09770" y="1193333"/>
              <a:ext cx="1785950" cy="34044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fr-CA" dirty="0"/>
                <a:t>Déclenchement</a:t>
              </a:r>
            </a:p>
          </p:txBody>
        </p:sp>
        <p:sp>
          <p:nvSpPr>
            <p:cNvPr id="8" name="Flèche droite 7"/>
            <p:cNvSpPr/>
            <p:nvPr/>
          </p:nvSpPr>
          <p:spPr>
            <a:xfrm rot="1265900">
              <a:off x="2091530" y="1372437"/>
              <a:ext cx="458220" cy="282629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fr-CA"/>
            </a:p>
          </p:txBody>
        </p:sp>
      </p:grp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1560" y="125760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CYCLE DU DÉVELOPPEMENT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990" y="333256"/>
            <a:ext cx="746042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7584" y="5929535"/>
            <a:ext cx="7920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i="1" dirty="0">
                <a:latin typeface="Calibri" pitchFamily="34" charset="0"/>
              </a:rPr>
              <a:t>Community Capitals Model : Cornelia Flora, North Central Regional Center for Rural Development</a:t>
            </a:r>
            <a:endParaRPr lang="fr-CA" sz="14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6000" y="2426965"/>
            <a:ext cx="7772400" cy="1362075"/>
          </a:xfrm>
        </p:spPr>
        <p:txBody>
          <a:bodyPr/>
          <a:lstStyle/>
          <a:p>
            <a:pPr algn="ctr"/>
            <a:r>
              <a:rPr lang="fr-CA" dirty="0"/>
              <a:t>LE DÉVELOPPEMENT </a:t>
            </a:r>
            <a:br>
              <a:rPr lang="fr-CA" dirty="0"/>
            </a:br>
            <a:r>
              <a:rPr lang="fr-CA" dirty="0"/>
              <a:t>DU POUVOIR D’AGIR</a:t>
            </a:r>
            <a:endParaRPr lang="fr-CA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24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25</a:t>
            </a:fld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1628800"/>
            <a:ext cx="7558087" cy="1836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  <a:defRPr/>
            </a:pPr>
            <a:b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où les différents systèmes arrivent à répondre aux besoins des </a:t>
            </a:r>
            <a:r>
              <a:rPr lang="fr-FR" sz="2800" dirty="0">
                <a:latin typeface="Calibri" pitchFamily="34" charset="0"/>
                <a:ea typeface="+mj-ea"/>
                <a:cs typeface="+mj-cs"/>
              </a:rPr>
              <a:t>membre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</a:t>
            </a:r>
            <a:b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fr-CA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656840"/>
            <a:ext cx="8280000" cy="1332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4000" b="1" u="none" strike="noStrike" kern="1200" cap="all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La </a:t>
            </a:r>
            <a:r>
              <a:rPr kumimoji="0" lang="fr-CA" sz="4000" b="1" u="none" strike="noStrike" kern="1200" cap="all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communauté </a:t>
            </a:r>
            <a:r>
              <a:rPr lang="fr-CA" sz="4000" b="1" cap="all" dirty="0">
                <a:latin typeface="Calibri" pitchFamily="34" charset="0"/>
              </a:rPr>
              <a:t>COMPÉTENT</a:t>
            </a:r>
            <a:r>
              <a:rPr kumimoji="0" lang="fr-FR" sz="4000" b="1" u="none" strike="noStrike" kern="1200" cap="all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</a:t>
            </a:r>
            <a:endParaRPr kumimoji="0" lang="fr-FR" sz="4000" b="0" u="none" strike="noStrike" kern="1200" cap="all" spc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17712" y="4149080"/>
            <a:ext cx="1908000" cy="648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570040" y="4149080"/>
            <a:ext cx="3384000" cy="648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3203848" y="2924944"/>
            <a:ext cx="2824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Calibri" pitchFamily="34" charset="0"/>
                <a:sym typeface="Symbol"/>
              </a:rPr>
              <a:t> la mobilisation</a:t>
            </a:r>
            <a:endParaRPr lang="fr-CA" sz="2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7584" y="1628800"/>
            <a:ext cx="7558087" cy="3600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  <a:defRPr/>
            </a:pPr>
            <a:b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où les différents systèmes arrivent à répondre aux besoins des </a:t>
            </a:r>
            <a:r>
              <a:rPr lang="fr-FR" sz="2800" dirty="0">
                <a:latin typeface="Calibri" pitchFamily="34" charset="0"/>
                <a:ea typeface="+mj-ea"/>
                <a:cs typeface="+mj-cs"/>
              </a:rPr>
              <a:t>membre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 </a:t>
            </a:r>
            <a:b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fr-FR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fr-FR" sz="2800" u="sng" dirty="0">
                <a:latin typeface="Calibri" pitchFamily="34" charset="0"/>
              </a:rPr>
              <a:t> et</a:t>
            </a:r>
            <a:r>
              <a:rPr lang="fr-FR" sz="2800" dirty="0">
                <a:latin typeface="Calibri" pitchFamily="34" charset="0"/>
              </a:rPr>
              <a:t> </a:t>
            </a:r>
            <a:br>
              <a:rPr kumimoji="0" lang="fr-FR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où les </a:t>
            </a:r>
            <a:r>
              <a:rPr lang="fr-FR" sz="2800" dirty="0">
                <a:latin typeface="Calibri" pitchFamily="34" charset="0"/>
              </a:rPr>
              <a:t>membres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arrivent à utiliser les systèmes de façon efficace</a:t>
            </a:r>
            <a:b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fr-CA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0" y="5085184"/>
            <a:ext cx="2989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Calibri" pitchFamily="34" charset="0"/>
                <a:sym typeface="Symbol"/>
              </a:rPr>
              <a:t> l’</a:t>
            </a:r>
            <a:r>
              <a:rPr lang="fr-FR" sz="2800" b="1" i="1" dirty="0">
                <a:latin typeface="Calibri" pitchFamily="34" charset="0"/>
                <a:sym typeface="Symbol"/>
              </a:rPr>
              <a:t>empowerment</a:t>
            </a:r>
            <a:endParaRPr lang="fr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26</a:t>
            </a:fld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1556792"/>
            <a:ext cx="7772400" cy="3600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lnSpc>
                <a:spcPct val="150000"/>
              </a:lnSpc>
              <a:spcBef>
                <a:spcPct val="100000"/>
              </a:spcBef>
              <a:defRPr/>
            </a:pPr>
            <a:r>
              <a:rPr lang="fr-FR" sz="3600" b="1" i="1" dirty="0"/>
              <a:t>empowerment </a:t>
            </a:r>
            <a:br>
              <a:rPr lang="fr-FR" sz="3600" b="1" i="1" dirty="0"/>
            </a:br>
            <a:r>
              <a:rPr lang="fr-FR" sz="3600" b="1" i="1" dirty="0"/>
              <a:t>=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exercer un pouvoir</a:t>
            </a:r>
            <a:b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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 pitchFamily="18" charset="2"/>
              </a:rPr>
            </a:b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 pitchFamily="18" charset="2"/>
              </a:rPr>
              <a:t>choisir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Monotype Sorts" charset="2"/>
              </a:rPr>
              <a:t> décider  agir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27</a:t>
            </a:fld>
            <a:endParaRPr lang="fr-CA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8950" y="12954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" name="Group 34"/>
          <p:cNvGraphicFramePr>
            <a:graphicFrameLocks noGrp="1"/>
          </p:cNvGraphicFramePr>
          <p:nvPr/>
        </p:nvGraphicFramePr>
        <p:xfrm>
          <a:off x="1163587" y="1600200"/>
          <a:ext cx="3429000" cy="369728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</a:t>
                      </a:r>
                      <a:endParaRPr kumimoji="0" lang="fr-F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compétences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estime de soi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conscience </a:t>
                      </a:r>
                      <a:b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critique</a:t>
                      </a:r>
                      <a:endParaRPr kumimoji="0" lang="fr-F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27"/>
          <p:cNvGraphicFramePr>
            <a:graphicFrameLocks noGrp="1"/>
          </p:cNvGraphicFramePr>
          <p:nvPr/>
        </p:nvGraphicFramePr>
        <p:xfrm>
          <a:off x="4743400" y="1598613"/>
          <a:ext cx="3429000" cy="3727451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COMMUNAUTÉ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compétences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communautaire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306587" y="685800"/>
            <a:ext cx="4572000" cy="5486400"/>
            <a:chOff x="1728" y="672"/>
            <a:chExt cx="2304" cy="3120"/>
          </a:xfrm>
        </p:grpSpPr>
        <p:sp>
          <p:nvSpPr>
            <p:cNvPr id="7" name="AutoShape 21"/>
            <p:cNvSpPr>
              <a:spLocks noChangeArrowheads="1"/>
            </p:cNvSpPr>
            <p:nvPr/>
          </p:nvSpPr>
          <p:spPr bwMode="auto">
            <a:xfrm>
              <a:off x="1728" y="672"/>
              <a:ext cx="2304" cy="346"/>
            </a:xfrm>
            <a:prstGeom prst="curvedDownArrow">
              <a:avLst>
                <a:gd name="adj1" fmla="val 133179"/>
                <a:gd name="adj2" fmla="val 26635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auto">
            <a:xfrm rot="10800000">
              <a:off x="1728" y="3447"/>
              <a:ext cx="2304" cy="345"/>
            </a:xfrm>
            <a:prstGeom prst="curvedDownArrow">
              <a:avLst>
                <a:gd name="adj1" fmla="val 133565"/>
                <a:gd name="adj2" fmla="val 26713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</p:grp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755576" y="764704"/>
            <a:ext cx="4267200" cy="5334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CA"/>
              <a:t>© Coop La Clé, Victoriaville - 2011 - version du 27 août</a:t>
            </a:r>
            <a:endParaRPr lang="fr-FR"/>
          </a:p>
        </p:txBody>
      </p:sp>
      <p:sp>
        <p:nvSpPr>
          <p:cNvPr id="1229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0F8F2A-D55D-4ACF-80B1-C34CB34CDC06}" type="slidenum">
              <a:rPr lang="fr-FR" smtClean="0"/>
              <a:pPr/>
              <a:t>28</a:t>
            </a:fld>
            <a:endParaRPr lang="fr-FR"/>
          </a:p>
        </p:txBody>
      </p:sp>
      <p:graphicFrame>
        <p:nvGraphicFramePr>
          <p:cNvPr id="84050" name="Group 82"/>
          <p:cNvGraphicFramePr>
            <a:graphicFrameLocks noGrp="1"/>
          </p:cNvGraphicFramePr>
          <p:nvPr>
            <p:ph type="tbl" idx="1"/>
          </p:nvPr>
        </p:nvGraphicFramePr>
        <p:xfrm>
          <a:off x="760040" y="1676400"/>
          <a:ext cx="7772400" cy="4584002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PARTICIPATION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COMPÉTENCES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ESTIME </a:t>
                      </a:r>
                      <a:br>
                        <a:rPr kumimoji="0" lang="fr-F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fr-F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 SOI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CONSCIENCE </a:t>
                      </a:r>
                      <a:b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CRITIQUE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84"/>
          <p:cNvGrpSpPr>
            <a:grpSpLocks noChangeAspect="1"/>
          </p:cNvGrpSpPr>
          <p:nvPr/>
        </p:nvGrpSpPr>
        <p:grpSpPr bwMode="auto">
          <a:xfrm>
            <a:off x="3396877" y="2667000"/>
            <a:ext cx="2459038" cy="2279650"/>
            <a:chOff x="2650" y="1920"/>
            <a:chExt cx="1035" cy="960"/>
          </a:xfrm>
        </p:grpSpPr>
        <p:sp>
          <p:nvSpPr>
            <p:cNvPr id="12309" name="AutoShape 72"/>
            <p:cNvSpPr>
              <a:spLocks noChangeAspect="1" noChangeArrowheads="1"/>
            </p:cNvSpPr>
            <p:nvPr/>
          </p:nvSpPr>
          <p:spPr bwMode="auto">
            <a:xfrm>
              <a:off x="3005" y="2688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3" name="Group 83"/>
            <p:cNvGrpSpPr>
              <a:grpSpLocks noChangeAspect="1"/>
            </p:cNvGrpSpPr>
            <p:nvPr/>
          </p:nvGrpSpPr>
          <p:grpSpPr bwMode="auto">
            <a:xfrm>
              <a:off x="2650" y="1920"/>
              <a:ext cx="806" cy="768"/>
              <a:chOff x="2650" y="1920"/>
              <a:chExt cx="806" cy="768"/>
            </a:xfrm>
          </p:grpSpPr>
          <p:sp>
            <p:nvSpPr>
              <p:cNvPr id="12312" name="AutoShape 71"/>
              <p:cNvSpPr>
                <a:spLocks noChangeAspect="1" noChangeArrowheads="1"/>
              </p:cNvSpPr>
              <p:nvPr/>
            </p:nvSpPr>
            <p:spPr bwMode="auto">
              <a:xfrm rot="2700000">
                <a:off x="2880" y="2112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2175 w 21600"/>
                  <a:gd name="T13" fmla="*/ 8625 h 21600"/>
                  <a:gd name="T14" fmla="*/ 19425 w 21600"/>
                  <a:gd name="T15" fmla="*/ 129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2313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3005" y="1920"/>
                <a:ext cx="336" cy="192"/>
              </a:xfrm>
              <a:prstGeom prst="leftRightArrow">
                <a:avLst>
                  <a:gd name="adj1" fmla="val 50000"/>
                  <a:gd name="adj2" fmla="val 3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2314" name="AutoShape 76"/>
              <p:cNvSpPr>
                <a:spLocks noChangeAspect="1" noChangeArrowheads="1"/>
              </p:cNvSpPr>
              <p:nvPr/>
            </p:nvSpPr>
            <p:spPr bwMode="auto">
              <a:xfrm rot="5400000">
                <a:off x="2592" y="2280"/>
                <a:ext cx="336" cy="219"/>
              </a:xfrm>
              <a:prstGeom prst="leftRightArrow">
                <a:avLst>
                  <a:gd name="adj1" fmla="val 50000"/>
                  <a:gd name="adj2" fmla="val 3068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12311" name="AutoShape 77"/>
            <p:cNvSpPr>
              <a:spLocks noChangeAspect="1" noChangeArrowheads="1"/>
            </p:cNvSpPr>
            <p:nvPr/>
          </p:nvSpPr>
          <p:spPr bwMode="auto">
            <a:xfrm rot="5400000">
              <a:off x="3408" y="2280"/>
              <a:ext cx="336" cy="219"/>
            </a:xfrm>
            <a:prstGeom prst="leftRightArrow">
              <a:avLst>
                <a:gd name="adj1" fmla="val 50000"/>
                <a:gd name="adj2" fmla="val 306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683568" y="637084"/>
            <a:ext cx="7772400" cy="1143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L’</a:t>
            </a:r>
            <a:r>
              <a:rPr kumimoji="0" lang="fr-CA" sz="4000" b="1" i="1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empowerment</a:t>
            </a:r>
            <a:r>
              <a:rPr kumimoji="0" lang="fr-CA" sz="4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individuel</a:t>
            </a:r>
            <a:endParaRPr kumimoji="0" lang="fr-FR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29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933228"/>
            <a:ext cx="8172000" cy="36560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C’est la présence et surtout l’</a:t>
            </a:r>
            <a:r>
              <a:rPr kumimoji="0" lang="fr-CA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interaction dynamique</a:t>
            </a: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de toutes les composantes dans le processus qui compte pour que se développe le pouvoir d’agir.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683568" y="637084"/>
            <a:ext cx="7772400" cy="1143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L’</a:t>
            </a:r>
            <a:r>
              <a:rPr kumimoji="0" lang="fr-CA" sz="4000" b="1" i="1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empowerment</a:t>
            </a:r>
            <a:r>
              <a:rPr kumimoji="0" lang="fr-CA" sz="4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individuel</a:t>
            </a:r>
            <a:endParaRPr kumimoji="0" lang="fr-FR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47664" y="3716685"/>
          <a:ext cx="615473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9" name="Document" r:id="rId4" imgW="5702808" imgH="1938528" progId="Word.Document.8">
                  <p:embed/>
                </p:oleObj>
              </mc:Choice>
              <mc:Fallback>
                <p:oleObj name="Document" r:id="rId4" imgW="5702808" imgH="193852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716685"/>
                        <a:ext cx="6154737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2896"/>
            <a:ext cx="7772400" cy="1362075"/>
          </a:xfrm>
        </p:spPr>
        <p:txBody>
          <a:bodyPr/>
          <a:lstStyle/>
          <a:p>
            <a:pPr algn="ctr"/>
            <a:r>
              <a:rPr lang="fr-CA" dirty="0"/>
              <a:t>Initiatives locales intégrées (ILI)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30</a:t>
            </a:fld>
            <a:endParaRPr lang="fr-CA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8950" y="12954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" name="Group 34"/>
          <p:cNvGraphicFramePr>
            <a:graphicFrameLocks noGrp="1"/>
          </p:cNvGraphicFramePr>
          <p:nvPr/>
        </p:nvGraphicFramePr>
        <p:xfrm>
          <a:off x="1163587" y="1600200"/>
          <a:ext cx="3429000" cy="369728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</a:t>
                      </a:r>
                      <a:endParaRPr kumimoji="0" lang="fr-F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compétences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estime de soi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conscience </a:t>
                      </a:r>
                      <a:b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critique</a:t>
                      </a:r>
                      <a:endParaRPr kumimoji="0" lang="fr-F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27"/>
          <p:cNvGraphicFramePr>
            <a:graphicFrameLocks noGrp="1"/>
          </p:cNvGraphicFramePr>
          <p:nvPr/>
        </p:nvGraphicFramePr>
        <p:xfrm>
          <a:off x="4743400" y="1598613"/>
          <a:ext cx="3429000" cy="3727451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COMMUNAUTÉ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compétences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communautaire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306587" y="685800"/>
            <a:ext cx="4572000" cy="5486400"/>
            <a:chOff x="1728" y="672"/>
            <a:chExt cx="2304" cy="3120"/>
          </a:xfrm>
        </p:grpSpPr>
        <p:sp>
          <p:nvSpPr>
            <p:cNvPr id="7" name="AutoShape 21"/>
            <p:cNvSpPr>
              <a:spLocks noChangeArrowheads="1"/>
            </p:cNvSpPr>
            <p:nvPr/>
          </p:nvSpPr>
          <p:spPr bwMode="auto">
            <a:xfrm>
              <a:off x="1728" y="672"/>
              <a:ext cx="2304" cy="346"/>
            </a:xfrm>
            <a:prstGeom prst="curvedDownArrow">
              <a:avLst>
                <a:gd name="adj1" fmla="val 133179"/>
                <a:gd name="adj2" fmla="val 26635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auto">
            <a:xfrm rot="10800000">
              <a:off x="1728" y="3447"/>
              <a:ext cx="2304" cy="345"/>
            </a:xfrm>
            <a:prstGeom prst="curvedDownArrow">
              <a:avLst>
                <a:gd name="adj1" fmla="val 133565"/>
                <a:gd name="adj2" fmla="val 26713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 dirty="0"/>
            </a:p>
          </p:txBody>
        </p:sp>
      </p:grp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4337248" y="764704"/>
            <a:ext cx="4267200" cy="53340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31</a:t>
            </a:fld>
            <a:endParaRPr lang="fr-CA" dirty="0"/>
          </a:p>
        </p:txBody>
      </p:sp>
      <p:graphicFrame>
        <p:nvGraphicFramePr>
          <p:cNvPr id="3" name="Group 2"/>
          <p:cNvGraphicFramePr>
            <a:graphicFrameLocks/>
          </p:cNvGraphicFramePr>
          <p:nvPr/>
        </p:nvGraphicFramePr>
        <p:xfrm>
          <a:off x="683568" y="1628800"/>
          <a:ext cx="7772400" cy="4254818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PARTICIPATION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COMPÉTENCES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décisions significatives ·</a:t>
                      </a: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pouvoir partagé </a:t>
                      </a: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·</a:t>
                      </a: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vision commune </a:t>
                      </a: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·</a:t>
                      </a: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processus et résultats </a:t>
                      </a: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·</a:t>
                      </a: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ouverture </a:t>
                      </a: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·</a:t>
                      </a: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apprendre ·</a:t>
                      </a: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contribuer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forces du milieu · maillages · capital social · rendre </a:t>
                      </a:r>
                      <a:b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 comptes · résolution </a:t>
                      </a:r>
                      <a:b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 conflits · résilience · réseaux de soutien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COMMUNICATIONS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CAPITAL </a:t>
                      </a:r>
                      <a:b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COMMUNAUTAIRE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interaction positive  · divergence d’opinions · information générale et spécifique · transparence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b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sentiment d’appartenance </a:t>
                      </a:r>
                      <a:b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· sens de la citoyenneté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18"/>
          <p:cNvSpPr txBox="1">
            <a:spLocks noChangeArrowheads="1"/>
          </p:cNvSpPr>
          <p:nvPr/>
        </p:nvSpPr>
        <p:spPr>
          <a:xfrm>
            <a:off x="251520" y="476672"/>
            <a:ext cx="8640000" cy="612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L’</a:t>
            </a:r>
            <a:r>
              <a:rPr kumimoji="0" lang="fr-CA" sz="4000" b="1" i="1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EMPOWERMENT</a:t>
            </a:r>
            <a:r>
              <a:rPr kumimoji="0" lang="fr-CA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COMMUNAUTAIRE</a:t>
            </a:r>
            <a:endParaRPr kumimoji="0" lang="fr-FR" sz="4000" b="1" i="0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32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67334" y="917848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L’</a:t>
            </a:r>
            <a:r>
              <a:rPr kumimoji="0" lang="fr-FR" sz="4000" b="1" i="1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EMPOWERMENT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584" y="3394075"/>
          <a:ext cx="76247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7" name="Document" r:id="rId3" imgW="6123867" imgH="837552" progId="Word.Document.8">
                  <p:embed/>
                </p:oleObj>
              </mc:Choice>
              <mc:Fallback>
                <p:oleObj name="Document" r:id="rId3" imgW="6123867" imgH="8375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394075"/>
                        <a:ext cx="7624762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4685209" y="2438400"/>
            <a:ext cx="2798762" cy="715963"/>
          </a:xfrm>
          <a:prstGeom prst="curvedDownArrow">
            <a:avLst>
              <a:gd name="adj1" fmla="val 78182"/>
              <a:gd name="adj2" fmla="val 15636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" name="AutoShape 5"/>
          <p:cNvSpPr>
            <a:spLocks noChangeAspect="1" noChangeArrowheads="1"/>
          </p:cNvSpPr>
          <p:nvPr/>
        </p:nvSpPr>
        <p:spPr bwMode="auto">
          <a:xfrm>
            <a:off x="1465759" y="2438400"/>
            <a:ext cx="2798762" cy="715963"/>
          </a:xfrm>
          <a:prstGeom prst="curvedDownArrow">
            <a:avLst>
              <a:gd name="adj1" fmla="val 78182"/>
              <a:gd name="adj2" fmla="val 15636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 rot="10800000">
            <a:off x="1232396" y="4195763"/>
            <a:ext cx="2798763" cy="714375"/>
          </a:xfrm>
          <a:prstGeom prst="curvedDownArrow">
            <a:avLst>
              <a:gd name="adj1" fmla="val 78356"/>
              <a:gd name="adj2" fmla="val 156711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" name="AutoShape 7"/>
          <p:cNvSpPr>
            <a:spLocks noChangeAspect="1" noChangeArrowheads="1"/>
          </p:cNvSpPr>
          <p:nvPr/>
        </p:nvSpPr>
        <p:spPr bwMode="auto">
          <a:xfrm rot="10800000">
            <a:off x="4569321" y="4195763"/>
            <a:ext cx="2798763" cy="742950"/>
          </a:xfrm>
          <a:prstGeom prst="curvedDownArrow">
            <a:avLst>
              <a:gd name="adj1" fmla="val 75342"/>
              <a:gd name="adj2" fmla="val 15068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557636" y="3141588"/>
            <a:ext cx="3238500" cy="1079500"/>
          </a:xfrm>
          <a:prstGeom prst="ellipse">
            <a:avLst/>
          </a:prstGeom>
          <a:noFill/>
          <a:ln w="635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33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414" t="23230" r="11414" b="59130"/>
          <a:stretch>
            <a:fillRect/>
          </a:stretch>
        </p:blipFill>
        <p:spPr bwMode="auto">
          <a:xfrm>
            <a:off x="1424564" y="2564904"/>
            <a:ext cx="6387796" cy="112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>
          <a:xfrm>
            <a:off x="1372394" y="980728"/>
            <a:ext cx="6399212" cy="1143000"/>
          </a:xfrm>
          <a:prstGeom prst="rect">
            <a:avLst/>
          </a:prstGeom>
          <a:noFill/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LE RÊVE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34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501" t="16894" r="7501" b="54906"/>
          <a:stretch>
            <a:fillRect/>
          </a:stretch>
        </p:blipFill>
        <p:spPr bwMode="auto">
          <a:xfrm>
            <a:off x="1208908" y="2204864"/>
            <a:ext cx="7035500" cy="18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>
          <a:xfrm>
            <a:off x="1372394" y="908720"/>
            <a:ext cx="6399212" cy="1143000"/>
          </a:xfrm>
          <a:prstGeom prst="rect">
            <a:avLst/>
          </a:prstGeom>
          <a:noFill/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LA RÉALITÉ</a:t>
            </a:r>
            <a:endParaRPr kumimoji="0" lang="fr-FR" sz="4000" b="0" i="1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35</a:t>
            </a:fld>
            <a:endParaRPr lang="fr-CA" dirty="0"/>
          </a:p>
        </p:txBody>
      </p:sp>
      <p:sp>
        <p:nvSpPr>
          <p:cNvPr id="4" name="Rectangle 18"/>
          <p:cNvSpPr txBox="1">
            <a:spLocks noChangeArrowheads="1"/>
          </p:cNvSpPr>
          <p:nvPr/>
        </p:nvSpPr>
        <p:spPr>
          <a:xfrm>
            <a:off x="251520" y="476672"/>
            <a:ext cx="8640000" cy="612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fr-FR" sz="4000" b="1" cap="all" dirty="0">
                <a:latin typeface="Calibri" pitchFamily="34" charset="0"/>
              </a:rPr>
              <a:t>Vue d’ensemble de l’</a:t>
            </a:r>
            <a:r>
              <a:rPr lang="fr-FR" sz="4000" b="1" i="1" cap="all" dirty="0">
                <a:latin typeface="Calibri" pitchFamily="34" charset="0"/>
              </a:rPr>
              <a:t>empowerment</a:t>
            </a:r>
            <a:endParaRPr kumimoji="0" lang="fr-FR" sz="4000" b="1" i="0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7241" y="1717576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482278" y="2174776"/>
          <a:ext cx="1752600" cy="34290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INDIVIDU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empowerment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individuel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compétences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estime de soi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conscience critique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roup 16"/>
          <p:cNvGraphicFramePr>
            <a:graphicFrameLocks noGrp="1"/>
          </p:cNvGraphicFramePr>
          <p:nvPr/>
        </p:nvGraphicFramePr>
        <p:xfrm>
          <a:off x="6349678" y="2174776"/>
          <a:ext cx="2286000" cy="3400425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COMMUNAUTÉ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empowerment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communautaire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7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compétences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communications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capital communautaire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Group 28"/>
          <p:cNvGraphicFramePr>
            <a:graphicFrameLocks noGrp="1"/>
          </p:cNvGraphicFramePr>
          <p:nvPr/>
        </p:nvGraphicFramePr>
        <p:xfrm>
          <a:off x="2463478" y="2631976"/>
          <a:ext cx="3657600" cy="29718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empowerment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communautaire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empowerment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organisationnel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compétences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communications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capital communautaire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compétences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reconnaissance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conscience critique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64"/>
          <p:cNvGraphicFramePr>
            <a:graphicFrameLocks noGrp="1"/>
          </p:cNvGraphicFramePr>
          <p:nvPr/>
        </p:nvGraphicFramePr>
        <p:xfrm>
          <a:off x="2463478" y="2174776"/>
          <a:ext cx="3657600" cy="422275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ORGANISATION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121078" y="3698776"/>
            <a:ext cx="228600" cy="1524000"/>
            <a:chOff x="4128" y="2400"/>
            <a:chExt cx="144" cy="960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4176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" name="Line 47"/>
            <p:cNvSpPr>
              <a:spLocks noChangeShapeType="1"/>
            </p:cNvSpPr>
            <p:nvPr/>
          </p:nvSpPr>
          <p:spPr bwMode="auto">
            <a:xfrm flipH="1">
              <a:off x="4128" y="25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" name="Line 48"/>
            <p:cNvSpPr>
              <a:spLocks noChangeShapeType="1"/>
            </p:cNvSpPr>
            <p:nvPr/>
          </p:nvSpPr>
          <p:spPr bwMode="auto">
            <a:xfrm>
              <a:off x="4176" y="27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 flipH="1">
              <a:off x="4128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" name="Line 50"/>
            <p:cNvSpPr>
              <a:spLocks noChangeShapeType="1"/>
            </p:cNvSpPr>
            <p:nvPr/>
          </p:nvSpPr>
          <p:spPr bwMode="auto">
            <a:xfrm>
              <a:off x="4176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" name="Line 51"/>
            <p:cNvSpPr>
              <a:spLocks noChangeShapeType="1"/>
            </p:cNvSpPr>
            <p:nvPr/>
          </p:nvSpPr>
          <p:spPr bwMode="auto">
            <a:xfrm flipH="1">
              <a:off x="4128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18" name="Group 52"/>
          <p:cNvGrpSpPr>
            <a:grpSpLocks/>
          </p:cNvGrpSpPr>
          <p:nvPr/>
        </p:nvGrpSpPr>
        <p:grpSpPr bwMode="auto">
          <a:xfrm>
            <a:off x="2234878" y="3698776"/>
            <a:ext cx="228600" cy="1524000"/>
            <a:chOff x="4128" y="2400"/>
            <a:chExt cx="144" cy="960"/>
          </a:xfrm>
        </p:grpSpPr>
        <p:sp>
          <p:nvSpPr>
            <p:cNvPr id="19" name="Line 53"/>
            <p:cNvSpPr>
              <a:spLocks noChangeShapeType="1"/>
            </p:cNvSpPr>
            <p:nvPr/>
          </p:nvSpPr>
          <p:spPr bwMode="auto">
            <a:xfrm>
              <a:off x="4176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auto">
            <a:xfrm flipH="1">
              <a:off x="4128" y="25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1" name="Line 55"/>
            <p:cNvSpPr>
              <a:spLocks noChangeShapeType="1"/>
            </p:cNvSpPr>
            <p:nvPr/>
          </p:nvSpPr>
          <p:spPr bwMode="auto">
            <a:xfrm>
              <a:off x="4176" y="27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2" name="Line 56"/>
            <p:cNvSpPr>
              <a:spLocks noChangeShapeType="1"/>
            </p:cNvSpPr>
            <p:nvPr/>
          </p:nvSpPr>
          <p:spPr bwMode="auto">
            <a:xfrm flipH="1">
              <a:off x="4128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" name="Line 57"/>
            <p:cNvSpPr>
              <a:spLocks noChangeShapeType="1"/>
            </p:cNvSpPr>
            <p:nvPr/>
          </p:nvSpPr>
          <p:spPr bwMode="auto">
            <a:xfrm>
              <a:off x="4176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" name="Line 58"/>
            <p:cNvSpPr>
              <a:spLocks noChangeShapeType="1"/>
            </p:cNvSpPr>
            <p:nvPr/>
          </p:nvSpPr>
          <p:spPr bwMode="auto">
            <a:xfrm flipH="1">
              <a:off x="4128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25" name="AutoShape 59"/>
          <p:cNvSpPr>
            <a:spLocks noChangeAspect="1" noChangeArrowheads="1"/>
          </p:cNvSpPr>
          <p:nvPr/>
        </p:nvSpPr>
        <p:spPr bwMode="auto">
          <a:xfrm>
            <a:off x="1091878" y="1412776"/>
            <a:ext cx="2798763" cy="715963"/>
          </a:xfrm>
          <a:prstGeom prst="curvedDownArrow">
            <a:avLst>
              <a:gd name="adj1" fmla="val 78182"/>
              <a:gd name="adj2" fmla="val 15636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26" name="AutoShape 60"/>
          <p:cNvSpPr>
            <a:spLocks noChangeAspect="1" noChangeArrowheads="1"/>
          </p:cNvSpPr>
          <p:nvPr/>
        </p:nvSpPr>
        <p:spPr bwMode="auto">
          <a:xfrm>
            <a:off x="4998716" y="1412776"/>
            <a:ext cx="2798762" cy="715963"/>
          </a:xfrm>
          <a:prstGeom prst="curvedDownArrow">
            <a:avLst>
              <a:gd name="adj1" fmla="val 78182"/>
              <a:gd name="adj2" fmla="val 15636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27" name="AutoShape 61"/>
          <p:cNvSpPr>
            <a:spLocks noChangeAspect="1" noChangeArrowheads="1"/>
          </p:cNvSpPr>
          <p:nvPr/>
        </p:nvSpPr>
        <p:spPr bwMode="auto">
          <a:xfrm rot="10800000">
            <a:off x="1015678" y="5603776"/>
            <a:ext cx="2798763" cy="715963"/>
          </a:xfrm>
          <a:prstGeom prst="curvedDownArrow">
            <a:avLst>
              <a:gd name="adj1" fmla="val 78182"/>
              <a:gd name="adj2" fmla="val 15636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28" name="AutoShape 62"/>
          <p:cNvSpPr>
            <a:spLocks noChangeAspect="1" noChangeArrowheads="1"/>
          </p:cNvSpPr>
          <p:nvPr/>
        </p:nvSpPr>
        <p:spPr bwMode="auto">
          <a:xfrm rot="10800000">
            <a:off x="4846316" y="5603776"/>
            <a:ext cx="2798762" cy="715963"/>
          </a:xfrm>
          <a:prstGeom prst="curvedDownArrow">
            <a:avLst>
              <a:gd name="adj1" fmla="val 78182"/>
              <a:gd name="adj2" fmla="val 15636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29" name="Oval 63"/>
          <p:cNvSpPr>
            <a:spLocks noChangeArrowheads="1"/>
          </p:cNvSpPr>
          <p:nvPr/>
        </p:nvSpPr>
        <p:spPr bwMode="auto">
          <a:xfrm>
            <a:off x="323528" y="1662014"/>
            <a:ext cx="4343400" cy="44196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30" name="Oval 65"/>
          <p:cNvSpPr>
            <a:spLocks noChangeArrowheads="1"/>
          </p:cNvSpPr>
          <p:nvPr/>
        </p:nvSpPr>
        <p:spPr bwMode="auto">
          <a:xfrm>
            <a:off x="4216078" y="1641376"/>
            <a:ext cx="4495800" cy="44196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36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260648"/>
            <a:ext cx="7772400" cy="143986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organismes n’ayant pas d’objectif d’</a:t>
            </a:r>
            <a:r>
              <a:rPr kumimoji="0" lang="fr-CA" sz="4000" b="1" i="1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empowerment</a:t>
            </a:r>
            <a:endParaRPr kumimoji="0" lang="fr-FR" sz="40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0472" y="1737344"/>
            <a:ext cx="8280000" cy="4788000"/>
          </a:xfrm>
          <a:prstGeom prst="rect">
            <a:avLst/>
          </a:prstGeom>
          <a:noFill/>
        </p:spPr>
        <p:txBody>
          <a:bodyPr/>
          <a:lstStyle/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fr-CA" sz="2800" dirty="0"/>
              <a:t>adopter une approche axée sur l’</a:t>
            </a:r>
            <a:r>
              <a:rPr lang="fr-CA" sz="2800" i="1" dirty="0" err="1"/>
              <a:t>empowerment</a:t>
            </a:r>
            <a:r>
              <a:rPr lang="fr-CA" sz="2800" i="1" dirty="0"/>
              <a:t> </a:t>
            </a: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fr-CA" sz="2800" dirty="0"/>
              <a:t>inclut :</a:t>
            </a:r>
            <a:br>
              <a:rPr lang="fr-CA" sz="2800" dirty="0"/>
            </a:br>
            <a:r>
              <a:rPr lang="fr-CA" sz="2800" dirty="0"/>
              <a:t>- collaboration partenariale (sujets actifs)</a:t>
            </a:r>
            <a:br>
              <a:rPr lang="fr-CA" sz="2800" dirty="0"/>
            </a:br>
            <a:r>
              <a:rPr lang="fr-CA" sz="2800" dirty="0"/>
              <a:t>- action misant sur les capacités</a:t>
            </a:r>
            <a:br>
              <a:rPr lang="fr-CA" sz="2800" dirty="0"/>
            </a:br>
            <a:r>
              <a:rPr lang="fr-CA" sz="2800" dirty="0"/>
              <a:t>- clients = ayants droit (</a:t>
            </a:r>
            <a:r>
              <a:rPr lang="fr-CA" sz="2800" dirty="0">
                <a:cs typeface="Arial" charset="0"/>
              </a:rPr>
              <a:t>≠ </a:t>
            </a:r>
            <a:r>
              <a:rPr lang="fr-CA" sz="2800" dirty="0"/>
              <a:t>bénéficiaires) </a:t>
            </a: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fr-CA" sz="2800" dirty="0"/>
              <a:t>implique :</a:t>
            </a:r>
            <a:br>
              <a:rPr lang="fr-CA" sz="2800" dirty="0"/>
            </a:br>
            <a:r>
              <a:rPr lang="fr-CA" sz="2800" dirty="0"/>
              <a:t>- moins de certitude </a:t>
            </a:r>
            <a:r>
              <a:rPr lang="fr-CA" sz="2800" dirty="0">
                <a:cs typeface="Arial" charset="0"/>
              </a:rPr>
              <a:t>→ </a:t>
            </a:r>
            <a:r>
              <a:rPr lang="fr-CA" sz="2800" dirty="0"/>
              <a:t>persuasion</a:t>
            </a:r>
            <a:br>
              <a:rPr lang="fr-CA" sz="2800" dirty="0"/>
            </a:br>
            <a:r>
              <a:rPr lang="fr-CA" sz="2800" dirty="0"/>
              <a:t>- partage de l’information et du pouvoir :</a:t>
            </a:r>
            <a:br>
              <a:rPr lang="fr-CA" sz="2800" dirty="0"/>
            </a:br>
            <a:r>
              <a:rPr lang="fr-CA" sz="2800" dirty="0"/>
              <a:t>  participation aux décision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algn="ctr"/>
            <a:r>
              <a:rPr lang="fr-CA" dirty="0"/>
              <a:t>Le RÔLE De l’état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38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 La Clé, Victoriaville - 2011 - version du 27 août</a:t>
            </a:r>
            <a:endParaRPr lang="fr-FR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813"/>
            <a:ext cx="7772400" cy="685800"/>
          </a:xfrm>
          <a:noFill/>
        </p:spPr>
        <p:txBody>
          <a:bodyPr>
            <a:noAutofit/>
          </a:bodyPr>
          <a:lstStyle/>
          <a:p>
            <a:r>
              <a:rPr lang="en-CA" sz="4000" b="1" cap="all" dirty="0">
                <a:latin typeface="Calibri" pitchFamily="34" charset="0"/>
              </a:rPr>
              <a:t>AUTONOMIE LOCALE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457017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ENJEU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PRINCIPAL :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communautés doivent pouvoir agir de façon autonome afin d'assurer l'effort soutenu à long terme (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pérennité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les communautés doivent agir dans les paramètres imposés par les bailleurs de fonds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→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limites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à l'autonomie locale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b="1" dirty="0"/>
              <a:t>et</a:t>
            </a:r>
            <a:r>
              <a:rPr lang="fr-FR" sz="2800" dirty="0"/>
              <a:t>, les bailleurs de fonds agissent souvent en </a:t>
            </a:r>
            <a:r>
              <a:rPr lang="fr-FR" sz="2800" b="1" dirty="0"/>
              <a:t>silos</a:t>
            </a:r>
            <a:r>
              <a:rPr lang="fr-FR" sz="2800" dirty="0"/>
              <a:t> de façon non coordonnées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39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9652" y="485800"/>
            <a:ext cx="827881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DÉFIS DES ACTEURS LOCAUX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1593296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 </a:t>
            </a: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changement de perspective</a:t>
            </a: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 </a:t>
            </a:r>
          </a:p>
          <a:p>
            <a:pPr marL="684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approche sectorielle </a:t>
            </a:r>
            <a:r>
              <a:rPr kumimoji="0" lang="fr-CA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versus</a:t>
            </a: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b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approche multisectorielle et citoyenne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 </a:t>
            </a: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cohérence dans le déploiement</a:t>
            </a: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 </a:t>
            </a:r>
          </a:p>
          <a:p>
            <a:pPr marL="684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action intégrée </a:t>
            </a:r>
            <a:r>
              <a:rPr kumimoji="0" lang="fr-CA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malgré</a:t>
            </a: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b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multiplicité des initiatives et programmes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 </a:t>
            </a: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soutien</a:t>
            </a: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 </a:t>
            </a:r>
          </a:p>
          <a:p>
            <a:pPr marL="684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accès équitable aux ressources </a:t>
            </a:r>
            <a:r>
              <a:rPr kumimoji="0" lang="fr-CA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malgré</a:t>
            </a: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diversités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4</a:t>
            </a:fld>
            <a:endParaRPr lang="fr-FR" dirty="0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 La Clé, Victoriaville - 2011 - version du 27 août</a:t>
            </a:r>
            <a:endParaRPr lang="fr-FR" dirty="0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548159"/>
            <a:ext cx="7772400" cy="936625"/>
          </a:xfrm>
          <a:noFill/>
        </p:spPr>
        <p:txBody>
          <a:bodyPr>
            <a:noAutofit/>
          </a:bodyPr>
          <a:lstStyle/>
          <a:p>
            <a:r>
              <a:rPr lang="en-CA" sz="3600" b="1" dirty="0">
                <a:latin typeface="Calibri" pitchFamily="34" charset="0"/>
              </a:rPr>
              <a:t>LE MIEUX-ÊTRE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841649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CA" sz="2800" b="1" dirty="0"/>
              <a:t>processus</a:t>
            </a:r>
            <a:r>
              <a:rPr lang="fr-CA" sz="2800" dirty="0"/>
              <a:t> continu 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CA" sz="2800" dirty="0"/>
              <a:t>destiné à </a:t>
            </a:r>
            <a:r>
              <a:rPr lang="fr-CA" sz="2800" b="1" dirty="0"/>
              <a:t>améliorer </a:t>
            </a:r>
            <a:r>
              <a:rPr lang="fr-CA" sz="2800" dirty="0"/>
              <a:t>les nombreuses dimensions du bien-être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CA" sz="2800" dirty="0"/>
              <a:t>permettant aux personnes de </a:t>
            </a:r>
            <a:r>
              <a:rPr lang="fr-CA" sz="2800" b="1" dirty="0"/>
              <a:t>réaliser et</a:t>
            </a:r>
            <a:r>
              <a:rPr lang="fr-CA" sz="2800" dirty="0"/>
              <a:t> de </a:t>
            </a:r>
            <a:r>
              <a:rPr lang="fr-CA" sz="2800" b="1" dirty="0"/>
              <a:t>maintenir leur potentiel personnel</a:t>
            </a:r>
            <a:r>
              <a:rPr lang="fr-CA" sz="2800" dirty="0"/>
              <a:t>…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</a:pPr>
            <a:r>
              <a:rPr lang="fr-CA" sz="2800" dirty="0"/>
              <a:t>	…et de </a:t>
            </a:r>
            <a:r>
              <a:rPr lang="fr-CA" sz="2800" b="1" dirty="0"/>
              <a:t>contribuer à leur collectivité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40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9652" y="557808"/>
            <a:ext cx="827881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CONSÉQUENCES ACTUELLES</a:t>
            </a:r>
            <a:endParaRPr kumimoji="0" lang="fr-CA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624" y="1844675"/>
            <a:ext cx="7519988" cy="14398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Efficacité et innovation réduites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Désillusionnement et méfiance accrus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87624" y="3141663"/>
            <a:ext cx="75199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fr-CA" sz="2800" kern="0" dirty="0">
                <a:latin typeface="Calibri" pitchFamily="34" charset="0"/>
              </a:rPr>
              <a:t>Engagement lié aux ressources</a:t>
            </a:r>
          </a:p>
          <a:p>
            <a:pPr marL="342900" indent="-342900" eaLnBrk="1" hangingPunct="1"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fr-CA" sz="2800" kern="0" dirty="0">
                <a:latin typeface="Calibri" pitchFamily="34" charset="0"/>
              </a:rPr>
              <a:t>Pérennité compromise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87624" y="4437063"/>
            <a:ext cx="79200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fr-CA" sz="2800" kern="0" dirty="0">
                <a:latin typeface="Calibri" pitchFamily="34" charset="0"/>
              </a:rPr>
              <a:t>Iniquités territoriales et sectorielles</a:t>
            </a:r>
          </a:p>
          <a:p>
            <a:pPr marL="342900" indent="-342900" eaLnBrk="1" hangingPunct="1"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fr-CA" sz="2800" kern="0" dirty="0">
                <a:latin typeface="Calibri" pitchFamily="34" charset="0"/>
              </a:rPr>
              <a:t>Qualité inégale des résultats et des processus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41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 La Clé, Victoriaville - 2011 - version du 27 août</a:t>
            </a:r>
            <a:endParaRPr lang="fr-FR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813"/>
            <a:ext cx="7772400" cy="936625"/>
          </a:xfrm>
          <a:noFill/>
        </p:spPr>
        <p:txBody>
          <a:bodyPr>
            <a:noAutofit/>
          </a:bodyPr>
          <a:lstStyle/>
          <a:p>
            <a:r>
              <a:rPr lang="en-CA" sz="4000" b="1" cap="all" dirty="0">
                <a:latin typeface="Calibri" pitchFamily="34" charset="0"/>
              </a:rPr>
              <a:t>PROGRAMMES PROBANTS </a:t>
            </a:r>
            <a:br>
              <a:rPr lang="en-CA" sz="4000" b="1" cap="all" dirty="0">
                <a:latin typeface="Calibri" pitchFamily="34" charset="0"/>
              </a:rPr>
            </a:br>
            <a:r>
              <a:rPr lang="en-CA" sz="4000" b="1" cap="all" dirty="0">
                <a:latin typeface="Calibri" pitchFamily="34" charset="0"/>
              </a:rPr>
              <a:t>DE SOUTIEN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841649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un </a:t>
            </a:r>
            <a:r>
              <a:rPr lang="fr-FR" sz="2800" b="1" dirty="0"/>
              <a:t>mélange </a:t>
            </a:r>
            <a:r>
              <a:rPr lang="fr-FR" sz="2800" dirty="0"/>
              <a:t>de fermeté et de clarté </a:t>
            </a:r>
            <a:r>
              <a:rPr lang="fr-FR" sz="2800" b="1" dirty="0"/>
              <a:t>« descendantes » </a:t>
            </a:r>
            <a:r>
              <a:rPr lang="fr-FR" sz="2800" dirty="0"/>
              <a:t>sur les </a:t>
            </a:r>
            <a:r>
              <a:rPr lang="fr-FR" sz="2800" b="1" dirty="0"/>
              <a:t>objectifs</a:t>
            </a:r>
            <a:r>
              <a:rPr lang="fr-FR" sz="2800" dirty="0"/>
              <a:t> et les exigences d’</a:t>
            </a:r>
            <a:r>
              <a:rPr lang="fr-FR" sz="2800" b="1" dirty="0"/>
              <a:t>imputabilité 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et de flexibilité </a:t>
            </a:r>
            <a:r>
              <a:rPr lang="fr-FR" sz="2800" b="1" dirty="0"/>
              <a:t>« ascendante » </a:t>
            </a:r>
            <a:r>
              <a:rPr lang="fr-FR" sz="2800" dirty="0"/>
              <a:t>sur le </a:t>
            </a:r>
            <a:r>
              <a:rPr lang="fr-FR" sz="2800" b="1" dirty="0"/>
              <a:t>choix</a:t>
            </a:r>
            <a:r>
              <a:rPr lang="fr-FR" sz="2800" dirty="0"/>
              <a:t> et la </a:t>
            </a:r>
            <a:r>
              <a:rPr lang="fr-FR" sz="2800" b="1" dirty="0"/>
              <a:t>gestion</a:t>
            </a:r>
            <a:r>
              <a:rPr lang="fr-FR" sz="2800" dirty="0"/>
              <a:t> des activités locales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accompagné d’une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</a:t>
            </a:r>
            <a:r>
              <a:rPr lang="fr-FR" sz="2800" b="1" noProof="0" dirty="0"/>
              <a:t>ertation</a:t>
            </a:r>
            <a:r>
              <a:rPr lang="fr-FR" sz="2800" noProof="0" dirty="0"/>
              <a:t> entre les différents </a:t>
            </a:r>
            <a:r>
              <a:rPr lang="fr-FR" sz="2800" dirty="0"/>
              <a:t>bailleurs de fonds concernés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42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 La Clé, Victoriaville - 2011 - version du 27 août</a:t>
            </a:r>
            <a:endParaRPr lang="fr-FR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813"/>
            <a:ext cx="7772400" cy="936625"/>
          </a:xfrm>
          <a:noFill/>
        </p:spPr>
        <p:txBody>
          <a:bodyPr>
            <a:noAutofit/>
          </a:bodyPr>
          <a:lstStyle/>
          <a:p>
            <a:r>
              <a:rPr lang="en-CA" sz="4000" b="1" cap="all" dirty="0">
                <a:latin typeface="Calibri" pitchFamily="34" charset="0"/>
              </a:rPr>
              <a:t>PROGRAMMES PROBANTS : </a:t>
            </a:r>
            <a:br>
              <a:rPr lang="en-CA" sz="4000" b="1" cap="all" dirty="0">
                <a:latin typeface="Calibri" pitchFamily="34" charset="0"/>
              </a:rPr>
            </a:br>
            <a:r>
              <a:rPr lang="en-CA" sz="4000" b="1" cap="all" dirty="0">
                <a:latin typeface="Calibri" pitchFamily="34" charset="0"/>
              </a:rPr>
              <a:t>FACTEURS STRUCTURANTS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772816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mise en œuvre sous </a:t>
            </a:r>
            <a:r>
              <a:rPr lang="fr-FR" sz="2800" b="1" dirty="0"/>
              <a:t>contrôle de ceux qui subiront </a:t>
            </a:r>
            <a:r>
              <a:rPr lang="fr-FR" sz="2800" dirty="0"/>
              <a:t>les effets du projet</a:t>
            </a:r>
          </a:p>
          <a:p>
            <a:pPr marL="34290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b="1" dirty="0"/>
              <a:t>mise en candidature</a:t>
            </a:r>
            <a:r>
              <a:rPr lang="fr-FR" sz="2800" dirty="0"/>
              <a:t> : partenariat local, assistance technique disponible</a:t>
            </a:r>
          </a:p>
          <a:p>
            <a:pPr marL="34290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soutien à moyen et à long terme pour le </a:t>
            </a:r>
            <a:r>
              <a:rPr lang="fr-FR" sz="2800" b="1" dirty="0"/>
              <a:t>renforcement des capacités</a:t>
            </a:r>
            <a:r>
              <a:rPr lang="fr-FR" sz="2800" dirty="0"/>
              <a:t> (là où c’est requis)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financement pluriannuel (</a:t>
            </a:r>
            <a:r>
              <a:rPr lang="fr-FR" sz="2800" b="1" dirty="0"/>
              <a:t>animation continue</a:t>
            </a:r>
            <a:r>
              <a:rPr lang="fr-FR" sz="2800" dirty="0"/>
              <a:t> des partenariats) + </a:t>
            </a:r>
            <a:r>
              <a:rPr lang="fr-FR" sz="2800" b="1" dirty="0"/>
              <a:t>assistance technique</a:t>
            </a:r>
            <a:r>
              <a:rPr lang="fr-FR" sz="2800" dirty="0"/>
              <a:t> compétente </a:t>
            </a:r>
          </a:p>
          <a:p>
            <a:pPr>
              <a:lnSpc>
                <a:spcPct val="120000"/>
              </a:lnSpc>
              <a:spcBef>
                <a:spcPct val="25000"/>
              </a:spcBef>
            </a:pPr>
            <a:endParaRPr lang="fr-FR" sz="2800" dirty="0"/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D76A-A29E-4418-8AB5-8F07E7A92405}" type="slidenum">
              <a:rPr lang="fr-FR"/>
              <a:pPr/>
              <a:t>43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FR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56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La mobilisation n’est pas mécanique…</a:t>
            </a:r>
            <a:endParaRPr lang="fr-FR" dirty="0"/>
          </a:p>
        </p:txBody>
      </p:sp>
      <p:pic>
        <p:nvPicPr>
          <p:cNvPr id="386054" name="Picture 6" descr="Photograph:Charlie Chaplin in Modern Times (1936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23925"/>
            <a:ext cx="5757862" cy="42973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8BE4-26FB-4FBE-947D-31DF43258720}" type="slidenum">
              <a:rPr lang="fr-FR"/>
              <a:pPr/>
              <a:t>44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FR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41784"/>
            <a:ext cx="8229600" cy="1143000"/>
          </a:xfrm>
        </p:spPr>
        <p:txBody>
          <a:bodyPr/>
          <a:lstStyle/>
          <a:p>
            <a:pPr algn="ctr"/>
            <a:r>
              <a:rPr lang="fr-CA" dirty="0"/>
              <a:t>…mais davantage organique</a:t>
            </a:r>
            <a:endParaRPr lang="fr-FR" dirty="0"/>
          </a:p>
        </p:txBody>
      </p:sp>
      <p:pic>
        <p:nvPicPr>
          <p:cNvPr id="387077" name="Picture 5" descr="potag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81163"/>
            <a:ext cx="6478588" cy="43402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858D-E39A-4CD1-8C4D-0232C71EA0EC}" type="slidenum">
              <a:rPr lang="fr-FR"/>
              <a:pPr/>
              <a:t>45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/>
              <a:t>© Coop La Clé, Victoriaville - 2011 - version du 27 août</a:t>
            </a:r>
            <a:endParaRPr lang="fr-FR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br>
              <a:rPr lang="fr-CA" sz="3400"/>
            </a:br>
            <a:endParaRPr lang="fr-FR" sz="340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2131492"/>
            <a:ext cx="7272337" cy="3348000"/>
          </a:xfrm>
        </p:spPr>
        <p:txBody>
          <a:bodyPr/>
          <a:lstStyle/>
          <a:p>
            <a:pPr marL="0" indent="15875">
              <a:buFont typeface="Wingdings" pitchFamily="2" charset="2"/>
              <a:buNone/>
            </a:pPr>
            <a:r>
              <a:rPr lang="fr-CA" dirty="0"/>
              <a:t>Il ne suffit pas d’être acteur de son développement, encore faut-il en être véritablement l’</a:t>
            </a:r>
            <a:r>
              <a:rPr lang="fr-CA" u="sng" dirty="0"/>
              <a:t>auteur</a:t>
            </a:r>
            <a:r>
              <a:rPr lang="fr-CA" dirty="0"/>
              <a:t>. </a:t>
            </a:r>
          </a:p>
          <a:p>
            <a:pPr marL="0" indent="15875" algn="r">
              <a:buFont typeface="Wingdings" pitchFamily="2" charset="2"/>
              <a:buNone/>
            </a:pPr>
            <a:br>
              <a:rPr lang="fr-CA" dirty="0"/>
            </a:br>
            <a:r>
              <a:rPr lang="fr-CA" dirty="0"/>
              <a:t>	(Michel Dinet, 1997)</a:t>
            </a:r>
            <a:r>
              <a:rPr lang="fr-FR" dirty="0"/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3568" y="692845"/>
            <a:ext cx="77724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dirty="0">
                <a:latin typeface="Calibri" pitchFamily="34" charset="0"/>
                <a:ea typeface="+mj-ea"/>
                <a:cs typeface="+mj-cs"/>
              </a:rPr>
              <a:t>LE </a:t>
            </a:r>
            <a:r>
              <a:rPr kumimoji="0" lang="en-CA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MOT DE LA FIN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46</a:t>
            </a:fld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657272"/>
            <a:ext cx="7558087" cy="5220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</a:pPr>
            <a:r>
              <a:rPr kumimoji="0" lang="fr-CA" sz="4000" b="1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références (Internet)</a:t>
            </a:r>
            <a:br>
              <a:rPr kumimoji="0" lang="fr-CA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fr-CA" sz="2800" dirty="0"/>
              <a:t> Stratégie du mieux-être du </a:t>
            </a:r>
            <a:br>
              <a:rPr lang="fr-CA" sz="2800" dirty="0"/>
            </a:br>
            <a:r>
              <a:rPr lang="fr-CA" sz="2800" dirty="0"/>
              <a:t>Nouveau-Brunswick  :</a:t>
            </a:r>
            <a:br>
              <a:rPr lang="fr-CA" sz="2800" dirty="0"/>
            </a:br>
            <a:r>
              <a:rPr lang="fr-CA" sz="2800" dirty="0"/>
              <a:t> http://www.gnb.ca/0131/wellness-f.asp </a:t>
            </a:r>
          </a:p>
          <a:p>
            <a:pPr lvl="0" algn="ctr">
              <a:spcBef>
                <a:spcPct val="100000"/>
              </a:spcBef>
              <a:spcAft>
                <a:spcPct val="50000"/>
              </a:spcAft>
            </a:pPr>
            <a:r>
              <a:rPr lang="fr-CA" sz="2800" dirty="0"/>
              <a:t>Ressources humaines et développement des compétences Canada :</a:t>
            </a:r>
            <a:br>
              <a:rPr lang="fr-CA" sz="2800" dirty="0"/>
            </a:br>
            <a:r>
              <a:rPr lang="fr-CA" sz="2800" dirty="0"/>
              <a:t> http://www4.hrsdc.gc.ca/c.4nt.2nt@-fra.jsp?cid=14</a:t>
            </a:r>
            <a:endParaRPr lang="fr-CA" sz="2800" dirty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47</a:t>
            </a:fld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657272"/>
            <a:ext cx="7558087" cy="5220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</a:pPr>
            <a:r>
              <a:rPr lang="fr-CA" sz="4000" b="1" cap="all" dirty="0">
                <a:latin typeface="Calibri" pitchFamily="34" charset="0"/>
              </a:rPr>
              <a:t>référence (LIVRE)</a:t>
            </a:r>
            <a:br>
              <a:rPr kumimoji="0" lang="fr-CA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fr-CA" sz="2800" dirty="0">
                <a:latin typeface="Calibri" pitchFamily="34" charset="0"/>
              </a:rPr>
              <a:t>Empowerment </a:t>
            </a:r>
            <a:r>
              <a:rPr lang="fr-CA" sz="2800" i="1" dirty="0">
                <a:latin typeface="Calibri" pitchFamily="34" charset="0"/>
              </a:rPr>
              <a:t>et intervention : développement de la capacité d’agir </a:t>
            </a:r>
            <a:br>
              <a:rPr lang="fr-CA" sz="2800" i="1" dirty="0">
                <a:latin typeface="Calibri" pitchFamily="34" charset="0"/>
              </a:rPr>
            </a:br>
            <a:r>
              <a:rPr lang="fr-CA" sz="2800" i="1" dirty="0">
                <a:latin typeface="Calibri" pitchFamily="34" charset="0"/>
              </a:rPr>
              <a:t>et de la solidarité</a:t>
            </a:r>
            <a:br>
              <a:rPr lang="fr-CA" sz="2800" dirty="0">
                <a:latin typeface="Calibri" pitchFamily="34" charset="0"/>
                <a:ea typeface="+mj-ea"/>
                <a:cs typeface="+mj-cs"/>
              </a:rPr>
            </a:br>
            <a:br>
              <a:rPr lang="fr-CA" sz="2800" dirty="0">
                <a:latin typeface="Calibri" pitchFamily="34" charset="0"/>
                <a:ea typeface="+mj-ea"/>
                <a:cs typeface="+mj-cs"/>
              </a:rPr>
            </a:br>
            <a:r>
              <a:rPr lang="fr-CA" sz="2800" dirty="0">
                <a:latin typeface="Calibri" pitchFamily="34" charset="0"/>
                <a:ea typeface="+mj-ea"/>
                <a:cs typeface="+mj-cs"/>
              </a:rPr>
              <a:t>par William A. Ninacs</a:t>
            </a:r>
            <a:br>
              <a:rPr lang="fr-CA" sz="2800" dirty="0">
                <a:latin typeface="Calibri" pitchFamily="34" charset="0"/>
                <a:ea typeface="+mj-ea"/>
                <a:cs typeface="+mj-cs"/>
              </a:rPr>
            </a:br>
            <a:br>
              <a:rPr lang="fr-CA" sz="2800" dirty="0">
                <a:latin typeface="Calibri" pitchFamily="34" charset="0"/>
                <a:ea typeface="+mj-ea"/>
                <a:cs typeface="+mj-cs"/>
              </a:rPr>
            </a:br>
            <a:r>
              <a:rPr lang="fr-CA" sz="2800" dirty="0">
                <a:latin typeface="Calibri" pitchFamily="34" charset="0"/>
                <a:ea typeface="+mj-ea"/>
                <a:cs typeface="+mj-cs"/>
              </a:rPr>
              <a:t>http://www.pulaval.com/catalogue/empowerment-intervention-developpement-capacite-agir-solidarite-9200.html</a:t>
            </a:r>
            <a:br>
              <a:rPr lang="fr-CA" sz="2800" dirty="0">
                <a:latin typeface="Calibri" pitchFamily="34" charset="0"/>
                <a:ea typeface="+mj-ea"/>
                <a:cs typeface="+mj-cs"/>
              </a:rPr>
            </a:br>
            <a:endParaRPr lang="fr-CA" sz="2800" i="1" dirty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48</a:t>
            </a:fld>
            <a:endParaRPr lang="fr-CA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8031" y="649288"/>
            <a:ext cx="563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A" sz="3200" b="1">
                <a:solidFill>
                  <a:schemeClr val="tx2"/>
                </a:solidFill>
                <a:latin typeface="Verdana" pitchFamily="34" charset="0"/>
              </a:rPr>
              <a:t>Coopérative de consultation en développement La Clé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2708275"/>
            <a:ext cx="774065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b="1">
                <a:latin typeface="Verdana" pitchFamily="34" charset="0"/>
              </a:rPr>
              <a:t>Richard Leroux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b="1">
                <a:latin typeface="Verdana" pitchFamily="34" charset="0"/>
              </a:rPr>
              <a:t>William A. « Bill » Ninacs</a:t>
            </a:r>
          </a:p>
          <a:p>
            <a:pPr algn="ctr">
              <a:spcBef>
                <a:spcPts val="3000"/>
              </a:spcBef>
              <a:tabLst>
                <a:tab pos="1168400" algn="l"/>
              </a:tabLst>
            </a:pPr>
            <a:r>
              <a:rPr lang="fr-CA" sz="2800">
                <a:latin typeface="Verdana" pitchFamily="34" charset="0"/>
              </a:rPr>
              <a:t>(819) 758-7797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>
                <a:latin typeface="Verdana" pitchFamily="34" charset="0"/>
              </a:rPr>
              <a:t>info@lacle.coop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>
                <a:latin typeface="Verdana" pitchFamily="34" charset="0"/>
              </a:rPr>
              <a:t>http://www.lacle.coop/</a:t>
            </a:r>
          </a:p>
        </p:txBody>
      </p:sp>
      <p:pic>
        <p:nvPicPr>
          <p:cNvPr id="8" name="Picture 4" descr="Logo%20La%20C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7481" y="454025"/>
            <a:ext cx="2133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il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7843" y="4075113"/>
            <a:ext cx="1081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Richar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831" y="4076700"/>
            <a:ext cx="10810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692696"/>
            <a:ext cx="8280000" cy="1332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SEPT DIMENSIONS DU MIEUX-ÊTRE</a:t>
            </a:r>
            <a:endParaRPr kumimoji="0" lang="fr-FR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641631" y="1628800"/>
            <a:ext cx="4018601" cy="38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lang="fr-FR" sz="2800" dirty="0"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émotionnelle</a:t>
            </a:r>
            <a:endParaRPr kumimoji="0" lang="fr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kumimoji="0" lang="fr-FR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mentale / intellectuelle</a:t>
            </a:r>
            <a:endParaRPr kumimoji="0" lang="fr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kumimoji="0" lang="fr-FR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physique</a:t>
            </a:r>
            <a:endParaRPr kumimoji="0" lang="fr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kumimoji="0" lang="fr-FR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sociale</a:t>
            </a:r>
            <a:endParaRPr kumimoji="0" lang="fr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kumimoji="0" lang="fr-FR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spirituelle</a:t>
            </a:r>
            <a:endParaRPr kumimoji="0" lang="fr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kumimoji="0" lang="fr-FR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professionnelle</a:t>
            </a:r>
            <a:endParaRPr kumimoji="0" lang="fr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ea typeface="Times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</a:pPr>
            <a:r>
              <a:rPr kumimoji="0" lang="fr-CA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" charset="0"/>
                <a:cs typeface="Times New Roman" pitchFamily="18" charset="0"/>
              </a:rPr>
              <a:t>  environnementale</a:t>
            </a:r>
            <a:endParaRPr kumimoji="0" lang="fr-CA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1502938" y="6002124"/>
            <a:ext cx="616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/>
              <a:t>University of </a:t>
            </a:r>
            <a:r>
              <a:rPr lang="fr-CA" sz="1400" i="1" dirty="0" err="1"/>
              <a:t>California</a:t>
            </a:r>
            <a:r>
              <a:rPr lang="fr-CA" sz="1400" i="1" dirty="0"/>
              <a:t>, Riverside : http://wellness.ucr.edu/seven_dimensions.html</a:t>
            </a:r>
            <a:br>
              <a:rPr lang="fr-CA" sz="1400" i="1" dirty="0"/>
            </a:br>
            <a:endParaRPr lang="fr-CA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6</a:t>
            </a:fld>
            <a:endParaRPr lang="fr-CA" dirty="0"/>
          </a:p>
        </p:txBody>
      </p:sp>
      <p:pic>
        <p:nvPicPr>
          <p:cNvPr id="3" name="Image 2" descr="apropos_f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07" y="405240"/>
            <a:ext cx="8771716" cy="51840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986635" y="5858108"/>
            <a:ext cx="5130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/>
              <a:t>Ressources humaines et développement des compétences Canada :  </a:t>
            </a:r>
            <a:br>
              <a:rPr lang="fr-CA" sz="1400" i="1" dirty="0"/>
            </a:br>
            <a:r>
              <a:rPr lang="fr-CA" sz="1400" i="1" dirty="0"/>
              <a:t>http://www4.hrsdc.gc.ca/c.4nt.2nt@-fra.jsp?cid=14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grpSp>
        <p:nvGrpSpPr>
          <p:cNvPr id="22" name="Groupe 21"/>
          <p:cNvGrpSpPr/>
          <p:nvPr/>
        </p:nvGrpSpPr>
        <p:grpSpPr>
          <a:xfrm>
            <a:off x="2339752" y="1916832"/>
            <a:ext cx="4968552" cy="4248472"/>
            <a:chOff x="2339752" y="1916832"/>
            <a:chExt cx="4968552" cy="4248472"/>
          </a:xfrm>
        </p:grpSpPr>
        <p:sp>
          <p:nvSpPr>
            <p:cNvPr id="4" name="ZoneTexte 3"/>
            <p:cNvSpPr txBox="1"/>
            <p:nvPr/>
          </p:nvSpPr>
          <p:spPr>
            <a:xfrm>
              <a:off x="2339752" y="1916832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/>
                <a:t>Parents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339752" y="2692660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/>
                <a:t>École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339752" y="3468488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/>
                <a:t>Garderie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339752" y="4244316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/>
                <a:t>Bibliothèque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339752" y="5020144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/>
                <a:t>Équipe sportive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39752" y="5795972"/>
              <a:ext cx="172819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A" dirty="0"/>
                <a:t>Médecin</a:t>
              </a:r>
            </a:p>
          </p:txBody>
        </p:sp>
        <p:grpSp>
          <p:nvGrpSpPr>
            <p:cNvPr id="10" name="Groupe 11"/>
            <p:cNvGrpSpPr/>
            <p:nvPr/>
          </p:nvGrpSpPr>
          <p:grpSpPr>
            <a:xfrm>
              <a:off x="5652120" y="3573016"/>
              <a:ext cx="1656184" cy="936104"/>
              <a:chOff x="3779912" y="3140968"/>
              <a:chExt cx="1656184" cy="936104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3779912" y="3140968"/>
                <a:ext cx="1656184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4031940" y="3378188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>
                    <a:solidFill>
                      <a:schemeClr val="bg1"/>
                    </a:solidFill>
                  </a:rPr>
                  <a:t>Enfant</a:t>
                </a:r>
                <a:endParaRPr lang="fr-CA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3" name="Connecteur droit avec flèche 12"/>
            <p:cNvCxnSpPr>
              <a:stCxn id="4" idx="3"/>
            </p:cNvCxnSpPr>
            <p:nvPr/>
          </p:nvCxnSpPr>
          <p:spPr>
            <a:xfrm>
              <a:off x="4067944" y="2101498"/>
              <a:ext cx="1656184" cy="161553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5" idx="3"/>
            </p:cNvCxnSpPr>
            <p:nvPr/>
          </p:nvCxnSpPr>
          <p:spPr>
            <a:xfrm>
              <a:off x="4067944" y="2877326"/>
              <a:ext cx="1512168" cy="98372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6" idx="3"/>
            </p:cNvCxnSpPr>
            <p:nvPr/>
          </p:nvCxnSpPr>
          <p:spPr>
            <a:xfrm>
              <a:off x="4067944" y="3653154"/>
              <a:ext cx="1440160" cy="351910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7" idx="3"/>
            </p:cNvCxnSpPr>
            <p:nvPr/>
          </p:nvCxnSpPr>
          <p:spPr>
            <a:xfrm flipV="1">
              <a:off x="4067944" y="4149080"/>
              <a:ext cx="1440160" cy="279902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9" idx="3"/>
            </p:cNvCxnSpPr>
            <p:nvPr/>
          </p:nvCxnSpPr>
          <p:spPr>
            <a:xfrm flipV="1">
              <a:off x="4067944" y="4365104"/>
              <a:ext cx="1656184" cy="161553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8" idx="3"/>
            </p:cNvCxnSpPr>
            <p:nvPr/>
          </p:nvCxnSpPr>
          <p:spPr>
            <a:xfrm flipV="1">
              <a:off x="4067944" y="4293096"/>
              <a:ext cx="1512168" cy="911714"/>
            </a:xfrm>
            <a:prstGeom prst="straightConnector1">
              <a:avLst/>
            </a:prstGeom>
            <a:ln w="254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332656"/>
            <a:ext cx="8280000" cy="1332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</a:t>
            </a:r>
            <a:r>
              <a:rPr kumimoji="0" lang="fr-FR" sz="4000" b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MIEUX-ÊTRE DES ENFANTS : </a:t>
            </a:r>
            <a:br>
              <a:rPr kumimoji="0" lang="fr-FR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</a:t>
            </a:r>
            <a:r>
              <a:rPr kumimoji="0" lang="fr-FR" sz="4000" b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RESPONSABILITÉ PARTAGÉE</a:t>
            </a:r>
            <a:endParaRPr kumimoji="0" lang="fr-FR" sz="4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22800"/>
            <a:ext cx="7772400" cy="1362075"/>
          </a:xfrm>
        </p:spPr>
        <p:txBody>
          <a:bodyPr anchor="ctr"/>
          <a:lstStyle/>
          <a:p>
            <a:pPr algn="ctr"/>
            <a:r>
              <a:rPr lang="fr-CA" dirty="0"/>
              <a:t>La mobilisation des communautés locales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- 2011 - version du 27 août</a:t>
            </a:r>
            <a:endParaRPr lang="fr-CA" dirty="0"/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1835696" y="836712"/>
            <a:ext cx="5571309" cy="4752000"/>
            <a:chOff x="1043608" y="728700"/>
            <a:chExt cx="6120680" cy="5220580"/>
          </a:xfrm>
        </p:grpSpPr>
        <p:sp>
          <p:nvSpPr>
            <p:cNvPr id="8" name="Ellipse 7"/>
            <p:cNvSpPr/>
            <p:nvPr/>
          </p:nvSpPr>
          <p:spPr>
            <a:xfrm>
              <a:off x="1043608" y="728700"/>
              <a:ext cx="3888432" cy="352839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Ellipse 8"/>
            <p:cNvSpPr/>
            <p:nvPr/>
          </p:nvSpPr>
          <p:spPr>
            <a:xfrm>
              <a:off x="3275856" y="728700"/>
              <a:ext cx="3888432" cy="352839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Ellipse 9"/>
            <p:cNvSpPr/>
            <p:nvPr/>
          </p:nvSpPr>
          <p:spPr>
            <a:xfrm>
              <a:off x="2123728" y="2420888"/>
              <a:ext cx="3888432" cy="352839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511864" y="1412776"/>
              <a:ext cx="1836000" cy="396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COMMUNAUTÉ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716016" y="1412776"/>
              <a:ext cx="2124000" cy="396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ENVIRONNEMENT</a:t>
              </a:r>
              <a:endParaRPr lang="fr-CA" sz="2000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203848" y="5178678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ÉCONOMIE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258646" y="2864629"/>
              <a:ext cx="1728191" cy="495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1" dirty="0"/>
                <a:t>SANTÉ</a:t>
              </a:r>
              <a:endParaRPr lang="fr-CA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 rot="18843914">
              <a:off x="2153003" y="2206373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/>
                <a:t>Conviviale </a:t>
              </a:r>
              <a:endParaRPr lang="fr-CA" sz="1400" dirty="0"/>
            </a:p>
          </p:txBody>
        </p:sp>
        <p:sp>
          <p:nvSpPr>
            <p:cNvPr id="16" name="ZoneTexte 15"/>
            <p:cNvSpPr txBox="1"/>
            <p:nvPr/>
          </p:nvSpPr>
          <p:spPr>
            <a:xfrm rot="3115592">
              <a:off x="4863472" y="226389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/>
                <a:t>Viable</a:t>
              </a:r>
              <a:endParaRPr lang="fr-CA" sz="14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167844" y="4366845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/>
                <a:t>Adéquatement prospère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267744" y="350100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/>
                <a:t>Équitable</a:t>
              </a:r>
              <a:endParaRPr lang="fr-CA" sz="14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644008" y="350100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/>
                <a:t>Durable</a:t>
              </a:r>
              <a:endParaRPr lang="fr-CA" sz="14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491880" y="19795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/>
                <a:t>Habitable</a:t>
              </a:r>
              <a:endParaRPr lang="fr-CA" sz="1400" b="1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1652891" y="5930116"/>
            <a:ext cx="5798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Hancock, Trevor (2001). “People, partnerships and human progress: </a:t>
            </a:r>
            <a:br>
              <a:rPr lang="en-US" sz="1400" dirty="0"/>
            </a:br>
            <a:r>
              <a:rPr lang="en-US" sz="1400" dirty="0"/>
              <a:t>building community capital”, </a:t>
            </a:r>
            <a:r>
              <a:rPr lang="fr-FR" sz="1400" dirty="0" err="1"/>
              <a:t>Health</a:t>
            </a:r>
            <a:r>
              <a:rPr lang="fr-FR" sz="1400" dirty="0"/>
              <a:t> Promotion International, 16(3), 275-280.</a:t>
            </a:r>
            <a:endParaRPr lang="fr-CA" sz="1400" i="1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1995</Words>
  <Application>Microsoft Office PowerPoint</Application>
  <PresentationFormat>Affichage à l'écran (4:3)</PresentationFormat>
  <Paragraphs>361</Paragraphs>
  <Slides>48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5" baseType="lpstr">
      <vt:lpstr>Arial</vt:lpstr>
      <vt:lpstr>Calibri</vt:lpstr>
      <vt:lpstr>Times</vt:lpstr>
      <vt:lpstr>Verdana</vt:lpstr>
      <vt:lpstr>Wingdings</vt:lpstr>
      <vt:lpstr>Thème Office</vt:lpstr>
      <vt:lpstr>Document</vt:lpstr>
      <vt:lpstr>ENJEUX DU SOUTIEN EN AMONT ET DURANT LA PHASE INITIALE DE LA MISE EN ROUTE D'INITIATIVES LOCALES INTÉGRÉES  RÉFLEXIONS PRÉLIMINAIRES</vt:lpstr>
      <vt:lpstr>Contenu de la présentation</vt:lpstr>
      <vt:lpstr>Initiatives locales intégrées (ILI)</vt:lpstr>
      <vt:lpstr>LE MIEUX-ÊTRE</vt:lpstr>
      <vt:lpstr>Présentation PowerPoint</vt:lpstr>
      <vt:lpstr>Présentation PowerPoint</vt:lpstr>
      <vt:lpstr>Présentation PowerPoint</vt:lpstr>
      <vt:lpstr>La mobilisation des communautés locales</vt:lpstr>
      <vt:lpstr>Présentation PowerPoint</vt:lpstr>
      <vt:lpstr>Présentation PowerPoint</vt:lpstr>
      <vt:lpstr>Présentation PowerPoint</vt:lpstr>
      <vt:lpstr>FACTEURS STRUCTURANTS</vt:lpstr>
      <vt:lpstr>La compétence de la mobilisation</vt:lpstr>
      <vt:lpstr>Présentation PowerPoint</vt:lpstr>
      <vt:lpstr>ASPECTS DES RÉSEAUX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DÉVELOPPEMENT  DU POUVOIR D’AGIR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RÔLE De l’état</vt:lpstr>
      <vt:lpstr>AUTONOMIE LOCALE</vt:lpstr>
      <vt:lpstr>Présentation PowerPoint</vt:lpstr>
      <vt:lpstr>Présentation PowerPoint</vt:lpstr>
      <vt:lpstr>PROGRAMMES PROBANTS  DE SOUTIEN</vt:lpstr>
      <vt:lpstr>PROGRAMMES PROBANTS :  FACTEURS STRUCTURANTS</vt:lpstr>
      <vt:lpstr>La mobilisation n’est pas mécanique…</vt:lpstr>
      <vt:lpstr>…mais davantage organique</vt:lpstr>
      <vt:lpstr>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COMMUNAUTÉ COMPÉTENTE :  RÉSILIENTE ET EMPOWERED</dc:title>
  <dc:creator>Bill</dc:creator>
  <cp:lastModifiedBy>Joël Nadeau</cp:lastModifiedBy>
  <cp:revision>185</cp:revision>
  <dcterms:created xsi:type="dcterms:W3CDTF">2010-07-07T11:44:47Z</dcterms:created>
  <dcterms:modified xsi:type="dcterms:W3CDTF">2020-08-17T20:15:49Z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