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8" r:id="rId2"/>
    <p:sldId id="276" r:id="rId3"/>
    <p:sldId id="319" r:id="rId4"/>
    <p:sldId id="313" r:id="rId5"/>
    <p:sldId id="277" r:id="rId6"/>
    <p:sldId id="330" r:id="rId7"/>
    <p:sldId id="332" r:id="rId8"/>
    <p:sldId id="331" r:id="rId9"/>
    <p:sldId id="281" r:id="rId10"/>
    <p:sldId id="261" r:id="rId11"/>
    <p:sldId id="293" r:id="rId12"/>
    <p:sldId id="333" r:id="rId13"/>
    <p:sldId id="320" r:id="rId14"/>
    <p:sldId id="321" r:id="rId15"/>
    <p:sldId id="334" r:id="rId16"/>
    <p:sldId id="335" r:id="rId17"/>
    <p:sldId id="350" r:id="rId18"/>
    <p:sldId id="378" r:id="rId19"/>
    <p:sldId id="379" r:id="rId20"/>
    <p:sldId id="352" r:id="rId21"/>
    <p:sldId id="360" r:id="rId22"/>
    <p:sldId id="361" r:id="rId23"/>
    <p:sldId id="362" r:id="rId24"/>
    <p:sldId id="363" r:id="rId25"/>
    <p:sldId id="364" r:id="rId26"/>
    <p:sldId id="365" r:id="rId27"/>
    <p:sldId id="367" r:id="rId28"/>
    <p:sldId id="368" r:id="rId29"/>
    <p:sldId id="369" r:id="rId30"/>
    <p:sldId id="370" r:id="rId31"/>
    <p:sldId id="371" r:id="rId32"/>
    <p:sldId id="372" r:id="rId33"/>
    <p:sldId id="373" r:id="rId34"/>
    <p:sldId id="374" r:id="rId35"/>
    <p:sldId id="376" r:id="rId36"/>
    <p:sldId id="380"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F1DD2-D7A1-48E2-8A99-994B1F7FA3EA}" type="datetimeFigureOut">
              <a:rPr lang="fr-CA" smtClean="0"/>
              <a:pPr/>
              <a:t>2020-08-17</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184BB-768F-4C44-9C5B-D084208F8528}" type="slidenum">
              <a:rPr lang="fr-CA" smtClean="0"/>
              <a:pPr/>
              <a:t>‹N°›</a:t>
            </a:fld>
            <a:endParaRPr lang="fr-CA"/>
          </a:p>
        </p:txBody>
      </p:sp>
    </p:spTree>
    <p:extLst>
      <p:ext uri="{BB962C8B-B14F-4D97-AF65-F5344CB8AC3E}">
        <p14:creationId xmlns:p14="http://schemas.microsoft.com/office/powerpoint/2010/main" val="2916957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5</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6</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8</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9</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23</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fld id="{0CD184BB-768F-4C44-9C5B-D084208F8528}" type="slidenum">
              <a:rPr lang="fr-CA" smtClean="0"/>
              <a:pPr/>
              <a:t>24</a:t>
            </a:fld>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25</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27</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29</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r>
              <a:rPr lang="fr-CA"/>
              <a:t>© Coop La Clé, Victoriaville - 2012 - ÉBAUCHE</a:t>
            </a:r>
          </a:p>
        </p:txBody>
      </p:sp>
      <p:sp>
        <p:nvSpPr>
          <p:cNvPr id="6" name="Espace réservé du numéro de diapositive 5"/>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r>
              <a:rPr lang="fr-CA"/>
              <a:t>© Coop La Clé, Victoriaville - 2012 - ÉBAUCHE</a:t>
            </a:r>
          </a:p>
        </p:txBody>
      </p:sp>
      <p:sp>
        <p:nvSpPr>
          <p:cNvPr id="6" name="Espace réservé du numéro de diapositive 5"/>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r>
              <a:rPr lang="fr-CA"/>
              <a:t>© Coop La Clé, Victoriaville - 2012 - ÉBAUCHE</a:t>
            </a:r>
          </a:p>
        </p:txBody>
      </p:sp>
      <p:sp>
        <p:nvSpPr>
          <p:cNvPr id="6" name="Espace réservé du numéro de diapositive 5"/>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r>
              <a:rPr lang="fr-CA"/>
              <a:t>© Coop La Clé, Victoriaville - 2012 - ÉBAUCHE</a:t>
            </a:r>
          </a:p>
        </p:txBody>
      </p:sp>
      <p:sp>
        <p:nvSpPr>
          <p:cNvPr id="6" name="Espace réservé du numéro de diapositive 5"/>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r>
              <a:rPr lang="fr-CA"/>
              <a:t>© Coop La Clé, Victoriaville - 2012 - ÉBAUCHE</a:t>
            </a:r>
          </a:p>
        </p:txBody>
      </p:sp>
      <p:sp>
        <p:nvSpPr>
          <p:cNvPr id="6" name="Espace réservé du numéro de diapositive 5"/>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endParaRPr lang="fr-CA"/>
          </a:p>
        </p:txBody>
      </p:sp>
      <p:sp>
        <p:nvSpPr>
          <p:cNvPr id="6" name="Espace réservé du pied de page 5"/>
          <p:cNvSpPr>
            <a:spLocks noGrp="1"/>
          </p:cNvSpPr>
          <p:nvPr>
            <p:ph type="ftr" sz="quarter" idx="11"/>
          </p:nvPr>
        </p:nvSpPr>
        <p:spPr/>
        <p:txBody>
          <a:bodyPr/>
          <a:lstStyle/>
          <a:p>
            <a:r>
              <a:rPr lang="fr-CA"/>
              <a:t>© Coop La Clé, Victoriaville - 2012 - ÉBAUCHE</a:t>
            </a:r>
          </a:p>
        </p:txBody>
      </p:sp>
      <p:sp>
        <p:nvSpPr>
          <p:cNvPr id="7" name="Espace réservé du numéro de diapositive 6"/>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endParaRPr lang="fr-CA"/>
          </a:p>
        </p:txBody>
      </p:sp>
      <p:sp>
        <p:nvSpPr>
          <p:cNvPr id="8" name="Espace réservé du pied de page 7"/>
          <p:cNvSpPr>
            <a:spLocks noGrp="1"/>
          </p:cNvSpPr>
          <p:nvPr>
            <p:ph type="ftr" sz="quarter" idx="11"/>
          </p:nvPr>
        </p:nvSpPr>
        <p:spPr/>
        <p:txBody>
          <a:bodyPr/>
          <a:lstStyle/>
          <a:p>
            <a:r>
              <a:rPr lang="fr-CA"/>
              <a:t>© Coop La Clé, Victoriaville - 2012 - ÉBAUCHE</a:t>
            </a:r>
          </a:p>
        </p:txBody>
      </p:sp>
      <p:sp>
        <p:nvSpPr>
          <p:cNvPr id="9" name="Espace réservé du numéro de diapositive 8"/>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2"/>
          <p:cNvSpPr>
            <a:spLocks noGrp="1"/>
          </p:cNvSpPr>
          <p:nvPr>
            <p:ph type="dt" sz="half" idx="10"/>
          </p:nvPr>
        </p:nvSpPr>
        <p:spPr/>
        <p:txBody>
          <a:bodyPr/>
          <a:lstStyle/>
          <a:p>
            <a:endParaRPr lang="fr-CA"/>
          </a:p>
        </p:txBody>
      </p:sp>
      <p:sp>
        <p:nvSpPr>
          <p:cNvPr id="4" name="Espace réservé du pied de page 3"/>
          <p:cNvSpPr>
            <a:spLocks noGrp="1"/>
          </p:cNvSpPr>
          <p:nvPr>
            <p:ph type="ftr" sz="quarter" idx="11"/>
          </p:nvPr>
        </p:nvSpPr>
        <p:spPr/>
        <p:txBody>
          <a:bodyPr/>
          <a:lstStyle/>
          <a:p>
            <a:r>
              <a:rPr lang="fr-CA"/>
              <a:t>© Coop La Clé, Victoriaville - 2012 - ÉBAUCHE</a:t>
            </a:r>
          </a:p>
        </p:txBody>
      </p:sp>
      <p:sp>
        <p:nvSpPr>
          <p:cNvPr id="5" name="Espace réservé du numéro de diapositive 4"/>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452264" y="6356350"/>
            <a:ext cx="5760000" cy="365125"/>
          </a:xfrm>
        </p:spPr>
        <p:txBody>
          <a:bodyPr/>
          <a:lstStyle>
            <a:lvl1pPr algn="l">
              <a:defRPr i="1"/>
            </a:lvl1pPr>
          </a:lstStyle>
          <a:p>
            <a:r>
              <a:rPr lang="fr-CA"/>
              <a:t>© Coop La Clé, Victoriaville - 2012 - ÉBAUCHE</a:t>
            </a:r>
            <a:endParaRPr lang="fr-CA" dirty="0"/>
          </a:p>
        </p:txBody>
      </p:sp>
      <p:sp>
        <p:nvSpPr>
          <p:cNvPr id="4" name="Espace réservé du numéro de diapositive 3"/>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CA"/>
          </a:p>
        </p:txBody>
      </p:sp>
      <p:sp>
        <p:nvSpPr>
          <p:cNvPr id="6" name="Espace réservé du pied de page 5"/>
          <p:cNvSpPr>
            <a:spLocks noGrp="1"/>
          </p:cNvSpPr>
          <p:nvPr>
            <p:ph type="ftr" sz="quarter" idx="11"/>
          </p:nvPr>
        </p:nvSpPr>
        <p:spPr/>
        <p:txBody>
          <a:bodyPr/>
          <a:lstStyle/>
          <a:p>
            <a:r>
              <a:rPr lang="fr-CA"/>
              <a:t>© Coop La Clé, Victoriaville - 2012 - ÉBAUCHE</a:t>
            </a:r>
          </a:p>
        </p:txBody>
      </p:sp>
      <p:sp>
        <p:nvSpPr>
          <p:cNvPr id="7" name="Espace réservé du numéro de diapositive 6"/>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CA"/>
          </a:p>
        </p:txBody>
      </p:sp>
      <p:sp>
        <p:nvSpPr>
          <p:cNvPr id="6" name="Espace réservé du pied de page 5"/>
          <p:cNvSpPr>
            <a:spLocks noGrp="1"/>
          </p:cNvSpPr>
          <p:nvPr>
            <p:ph type="ftr" sz="quarter" idx="11"/>
          </p:nvPr>
        </p:nvSpPr>
        <p:spPr/>
        <p:txBody>
          <a:bodyPr/>
          <a:lstStyle/>
          <a:p>
            <a:r>
              <a:rPr lang="fr-CA"/>
              <a:t>© Coop La Clé, Victoriaville - 2012 - ÉBAUCHE</a:t>
            </a:r>
          </a:p>
        </p:txBody>
      </p:sp>
      <p:sp>
        <p:nvSpPr>
          <p:cNvPr id="7" name="Espace réservé du numéro de diapositive 6"/>
          <p:cNvSpPr>
            <a:spLocks noGrp="1"/>
          </p:cNvSpPr>
          <p:nvPr>
            <p:ph type="sldNum" sz="quarter" idx="12"/>
          </p:nvPr>
        </p:nvSpPr>
        <p:spPr/>
        <p:txBody>
          <a:bodyPr/>
          <a:lstStyle/>
          <a:p>
            <a:fld id="{35DCE01F-B5D2-4A91-8F07-EACBAEF526E6}"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CA"/>
              <a:t>© Coop La Clé, Victoriaville - 2012 - ÉBAUCHE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E01F-B5D2-4A91-8F07-EACBAEF526E6}"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spect="1"/>
          </p:cNvSpPr>
          <p:nvPr/>
        </p:nvSpPr>
        <p:spPr>
          <a:xfrm rot="-1200000">
            <a:off x="836804" y="2402527"/>
            <a:ext cx="7524000" cy="2330341"/>
          </a:xfrm>
          <a:prstGeom prst="rect">
            <a:avLst/>
          </a:prstGeom>
          <a:noFill/>
        </p:spPr>
        <p:txBody>
          <a:bodyPr wrap="none" lIns="91440" tIns="45720" rIns="91440" bIns="45720">
            <a:spAutoFit/>
          </a:bodyPr>
          <a:lstStyle/>
          <a:p>
            <a:pPr algn="ctr"/>
            <a:r>
              <a:rPr lang="fr-FR" sz="96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ÉBAUCHE</a:t>
            </a:r>
          </a:p>
        </p:txBody>
      </p:sp>
      <p:sp>
        <p:nvSpPr>
          <p:cNvPr id="4" name="Rectangle 2"/>
          <p:cNvSpPr>
            <a:spLocks noGrp="1" noChangeArrowheads="1"/>
          </p:cNvSpPr>
          <p:nvPr>
            <p:ph type="ctrTitle" idx="4294967295"/>
          </p:nvPr>
        </p:nvSpPr>
        <p:spPr>
          <a:xfrm>
            <a:off x="576464" y="548680"/>
            <a:ext cx="8172000" cy="3024000"/>
          </a:xfrm>
          <a:noFill/>
        </p:spPr>
        <p:txBody>
          <a:bodyPr>
            <a:normAutofit/>
          </a:bodyPr>
          <a:lstStyle/>
          <a:p>
            <a:pPr>
              <a:spcBef>
                <a:spcPts val="1800"/>
              </a:spcBef>
            </a:pPr>
            <a:r>
              <a:rPr lang="fr-FR" sz="3600" b="1" dirty="0"/>
              <a:t>LA RÉUSSITE ÉDUCATIVE COMME CIBLE DE LA PRÉVENTION DE LA PAUVRETÉ : </a:t>
            </a:r>
            <a:br>
              <a:rPr lang="fr-FR" sz="3600" b="1" dirty="0"/>
            </a:br>
            <a:br>
              <a:rPr lang="fr-FR" sz="3600" b="1" dirty="0"/>
            </a:br>
            <a:r>
              <a:rPr lang="fr-FR" sz="3600" b="1" dirty="0"/>
              <a:t>QUELQUES RÉFLEXIONS</a:t>
            </a:r>
          </a:p>
        </p:txBody>
      </p:sp>
      <p:pic>
        <p:nvPicPr>
          <p:cNvPr id="5" name="Picture 4" descr="Logo%20La%20Clé"/>
          <p:cNvPicPr>
            <a:picLocks noChangeAspect="1" noChangeArrowheads="1"/>
          </p:cNvPicPr>
          <p:nvPr/>
        </p:nvPicPr>
        <p:blipFill>
          <a:blip r:embed="rId2" cstate="print"/>
          <a:srcRect/>
          <a:stretch>
            <a:fillRect/>
          </a:stretch>
        </p:blipFill>
        <p:spPr bwMode="auto">
          <a:xfrm>
            <a:off x="7411334" y="5337352"/>
            <a:ext cx="1481146" cy="1260000"/>
          </a:xfrm>
          <a:prstGeom prst="rect">
            <a:avLst/>
          </a:prstGeom>
          <a:noFill/>
          <a:ln w="9525">
            <a:noFill/>
            <a:miter lim="800000"/>
            <a:headEnd/>
            <a:tailEnd/>
          </a:ln>
        </p:spPr>
      </p:pic>
      <p:sp>
        <p:nvSpPr>
          <p:cNvPr id="6" name="Rectangle 11"/>
          <p:cNvSpPr>
            <a:spLocks noGrp="1" noChangeAspect="1" noChangeArrowheads="1"/>
          </p:cNvSpPr>
          <p:nvPr>
            <p:ph type="subTitle" idx="4294967295"/>
          </p:nvPr>
        </p:nvSpPr>
        <p:spPr>
          <a:xfrm>
            <a:off x="2333263" y="4149080"/>
            <a:ext cx="4477475" cy="1800000"/>
          </a:xfrm>
          <a:noFill/>
        </p:spPr>
        <p:txBody>
          <a:bodyPr>
            <a:normAutofit/>
          </a:bodyPr>
          <a:lstStyle/>
          <a:p>
            <a:pPr marL="0" indent="0" algn="ctr" eaLnBrk="1" hangingPunct="1">
              <a:lnSpc>
                <a:spcPct val="120000"/>
              </a:lnSpc>
              <a:spcBef>
                <a:spcPts val="1800"/>
              </a:spcBef>
              <a:spcAft>
                <a:spcPts val="1200"/>
              </a:spcAft>
              <a:buFont typeface="Wingdings" pitchFamily="2" charset="2"/>
              <a:buNone/>
            </a:pPr>
            <a:r>
              <a:rPr lang="fr-CA" b="1" dirty="0"/>
              <a:t>William A. « Bill » Ninacs</a:t>
            </a:r>
          </a:p>
          <a:p>
            <a:pPr marL="0" indent="0" algn="ctr" eaLnBrk="1" hangingPunct="1">
              <a:lnSpc>
                <a:spcPct val="120000"/>
              </a:lnSpc>
              <a:spcBef>
                <a:spcPts val="1800"/>
              </a:spcBef>
              <a:buFont typeface="Wingdings" pitchFamily="2" charset="2"/>
              <a:buNone/>
            </a:pPr>
            <a:r>
              <a:rPr lang="fr-CA" sz="2800" dirty="0"/>
              <a:t>Victoriaville, mars 2012</a:t>
            </a:r>
          </a:p>
        </p:txBody>
      </p:sp>
      <p:pic>
        <p:nvPicPr>
          <p:cNvPr id="2" name="Image 1" descr="Une image contenant dessin&#10;&#10;Description générée automatiquement">
            <a:extLst>
              <a:ext uri="{FF2B5EF4-FFF2-40B4-BE49-F238E27FC236}">
                <a16:creationId xmlns:a16="http://schemas.microsoft.com/office/drawing/2014/main" id="{960D120E-F7D2-4348-AC2E-3064F93C57B3}"/>
              </a:ext>
            </a:extLst>
          </p:cNvPr>
          <p:cNvPicPr>
            <a:picLocks noChangeAspect="1"/>
          </p:cNvPicPr>
          <p:nvPr/>
        </p:nvPicPr>
        <p:blipFill>
          <a:blip r:embed="rId3"/>
          <a:stretch>
            <a:fillRect/>
          </a:stretch>
        </p:blipFill>
        <p:spPr>
          <a:xfrm>
            <a:off x="251520" y="5967352"/>
            <a:ext cx="1618904" cy="6556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8440" y="116632"/>
            <a:ext cx="7884000" cy="1143000"/>
          </a:xfrm>
        </p:spPr>
        <p:txBody>
          <a:bodyPr>
            <a:normAutofit/>
          </a:bodyPr>
          <a:lstStyle/>
          <a:p>
            <a:r>
              <a:rPr lang="fr-CA" sz="3200" b="1" dirty="0"/>
              <a:t>LES COMPOSANTES DE L’AUTONOMIE ÉCONOMIQUE ET SOCIALE</a:t>
            </a:r>
          </a:p>
        </p:txBody>
      </p:sp>
      <p:grpSp>
        <p:nvGrpSpPr>
          <p:cNvPr id="3" name="Groupe 4"/>
          <p:cNvGrpSpPr/>
          <p:nvPr/>
        </p:nvGrpSpPr>
        <p:grpSpPr>
          <a:xfrm>
            <a:off x="882000" y="1520488"/>
            <a:ext cx="7455600" cy="4608000"/>
            <a:chOff x="1630124" y="1678495"/>
            <a:chExt cx="5944024" cy="4447667"/>
          </a:xfrm>
        </p:grpSpPr>
        <p:sp>
          <p:nvSpPr>
            <p:cNvPr id="6" name="Forme libre 5"/>
            <p:cNvSpPr/>
            <p:nvPr/>
          </p:nvSpPr>
          <p:spPr>
            <a:xfrm>
              <a:off x="5278050" y="4677854"/>
              <a:ext cx="2296098" cy="1448308"/>
            </a:xfrm>
            <a:custGeom>
              <a:avLst/>
              <a:gdLst>
                <a:gd name="connsiteX0" fmla="*/ 0 w 2235825"/>
                <a:gd name="connsiteY0" fmla="*/ 144831 h 1448308"/>
                <a:gd name="connsiteX1" fmla="*/ 42420 w 2235825"/>
                <a:gd name="connsiteY1" fmla="*/ 42420 h 1448308"/>
                <a:gd name="connsiteX2" fmla="*/ 144831 w 2235825"/>
                <a:gd name="connsiteY2" fmla="*/ 0 h 1448308"/>
                <a:gd name="connsiteX3" fmla="*/ 2090994 w 2235825"/>
                <a:gd name="connsiteY3" fmla="*/ 0 h 1448308"/>
                <a:gd name="connsiteX4" fmla="*/ 2193405 w 2235825"/>
                <a:gd name="connsiteY4" fmla="*/ 42420 h 1448308"/>
                <a:gd name="connsiteX5" fmla="*/ 2235825 w 2235825"/>
                <a:gd name="connsiteY5" fmla="*/ 144831 h 1448308"/>
                <a:gd name="connsiteX6" fmla="*/ 2235825 w 2235825"/>
                <a:gd name="connsiteY6" fmla="*/ 1303477 h 1448308"/>
                <a:gd name="connsiteX7" fmla="*/ 2193405 w 2235825"/>
                <a:gd name="connsiteY7" fmla="*/ 1405888 h 1448308"/>
                <a:gd name="connsiteX8" fmla="*/ 2090994 w 2235825"/>
                <a:gd name="connsiteY8" fmla="*/ 1448308 h 1448308"/>
                <a:gd name="connsiteX9" fmla="*/ 144831 w 2235825"/>
                <a:gd name="connsiteY9" fmla="*/ 1448308 h 1448308"/>
                <a:gd name="connsiteX10" fmla="*/ 42420 w 2235825"/>
                <a:gd name="connsiteY10" fmla="*/ 1405888 h 1448308"/>
                <a:gd name="connsiteX11" fmla="*/ 0 w 2235825"/>
                <a:gd name="connsiteY11" fmla="*/ 1303477 h 1448308"/>
                <a:gd name="connsiteX12" fmla="*/ 0 w 2235825"/>
                <a:gd name="connsiteY12" fmla="*/ 144831 h 144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5825" h="1448308">
                  <a:moveTo>
                    <a:pt x="0" y="144831"/>
                  </a:moveTo>
                  <a:cubicBezTo>
                    <a:pt x="0" y="106419"/>
                    <a:pt x="15259" y="69581"/>
                    <a:pt x="42420" y="42420"/>
                  </a:cubicBezTo>
                  <a:cubicBezTo>
                    <a:pt x="69581" y="15259"/>
                    <a:pt x="106420" y="0"/>
                    <a:pt x="144831" y="0"/>
                  </a:cubicBezTo>
                  <a:lnTo>
                    <a:pt x="2090994" y="0"/>
                  </a:lnTo>
                  <a:cubicBezTo>
                    <a:pt x="2129406" y="0"/>
                    <a:pt x="2166244" y="15259"/>
                    <a:pt x="2193405" y="42420"/>
                  </a:cubicBezTo>
                  <a:cubicBezTo>
                    <a:pt x="2220566" y="69581"/>
                    <a:pt x="2235825" y="106420"/>
                    <a:pt x="2235825" y="144831"/>
                  </a:cubicBezTo>
                  <a:lnTo>
                    <a:pt x="2235825" y="1303477"/>
                  </a:lnTo>
                  <a:cubicBezTo>
                    <a:pt x="2235825" y="1341889"/>
                    <a:pt x="2220566" y="1378727"/>
                    <a:pt x="2193405" y="1405888"/>
                  </a:cubicBezTo>
                  <a:cubicBezTo>
                    <a:pt x="2166244" y="1433049"/>
                    <a:pt x="2129406" y="1448308"/>
                    <a:pt x="2090994" y="1448308"/>
                  </a:cubicBezTo>
                  <a:lnTo>
                    <a:pt x="144831" y="1448308"/>
                  </a:lnTo>
                  <a:cubicBezTo>
                    <a:pt x="106419" y="1448308"/>
                    <a:pt x="69581" y="1433049"/>
                    <a:pt x="42420" y="1405888"/>
                  </a:cubicBezTo>
                  <a:cubicBezTo>
                    <a:pt x="15259" y="1378727"/>
                    <a:pt x="0" y="1341889"/>
                    <a:pt x="0" y="1303477"/>
                  </a:cubicBezTo>
                  <a:lnTo>
                    <a:pt x="0" y="144831"/>
                  </a:lnTo>
                  <a:close/>
                </a:path>
              </a:pathLst>
            </a:custGeom>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82572" tIns="473902" rIns="111825" bIns="111825" numCol="1" spcCol="1270" anchor="t" anchorCtr="0">
              <a:noAutofit/>
            </a:bodyPr>
            <a:lstStyle/>
            <a:p>
              <a:pPr marL="360000" lvl="1" indent="-171450" algn="l" defTabSz="711200">
                <a:lnSpc>
                  <a:spcPct val="90000"/>
                </a:lnSpc>
                <a:spcBef>
                  <a:spcPct val="0"/>
                </a:spcBef>
                <a:spcAft>
                  <a:spcPct val="15000"/>
                </a:spcAft>
                <a:buChar char="••"/>
              </a:pPr>
              <a:endParaRPr lang="fr-CA" sz="1600" kern="1200" dirty="0"/>
            </a:p>
            <a:p>
              <a:pPr marL="360000" lvl="1" indent="-171450" algn="l" defTabSz="711200">
                <a:lnSpc>
                  <a:spcPct val="90000"/>
                </a:lnSpc>
                <a:spcBef>
                  <a:spcPct val="0"/>
                </a:spcBef>
                <a:spcAft>
                  <a:spcPct val="15000"/>
                </a:spcAft>
                <a:buChar char="••"/>
              </a:pPr>
              <a:r>
                <a:rPr lang="fr-CA" sz="1600" kern="1200" dirty="0"/>
                <a:t>Réseaux</a:t>
              </a:r>
            </a:p>
            <a:p>
              <a:pPr marL="360000" lvl="1" indent="-171450" algn="l" defTabSz="711200">
                <a:lnSpc>
                  <a:spcPct val="90000"/>
                </a:lnSpc>
                <a:spcBef>
                  <a:spcPct val="0"/>
                </a:spcBef>
                <a:spcAft>
                  <a:spcPct val="15000"/>
                </a:spcAft>
                <a:buChar char="••"/>
              </a:pPr>
              <a:r>
                <a:rPr lang="fr-CA" sz="1600" kern="1200" dirty="0"/>
                <a:t>Organisations</a:t>
              </a:r>
            </a:p>
          </p:txBody>
        </p:sp>
        <p:sp>
          <p:nvSpPr>
            <p:cNvPr id="7" name="Forme libre 6"/>
            <p:cNvSpPr/>
            <p:nvPr/>
          </p:nvSpPr>
          <p:spPr>
            <a:xfrm>
              <a:off x="1630124" y="4677854"/>
              <a:ext cx="2296098" cy="1448308"/>
            </a:xfrm>
            <a:custGeom>
              <a:avLst/>
              <a:gdLst>
                <a:gd name="connsiteX0" fmla="*/ 0 w 2235825"/>
                <a:gd name="connsiteY0" fmla="*/ 144831 h 1448308"/>
                <a:gd name="connsiteX1" fmla="*/ 42420 w 2235825"/>
                <a:gd name="connsiteY1" fmla="*/ 42420 h 1448308"/>
                <a:gd name="connsiteX2" fmla="*/ 144831 w 2235825"/>
                <a:gd name="connsiteY2" fmla="*/ 0 h 1448308"/>
                <a:gd name="connsiteX3" fmla="*/ 2090994 w 2235825"/>
                <a:gd name="connsiteY3" fmla="*/ 0 h 1448308"/>
                <a:gd name="connsiteX4" fmla="*/ 2193405 w 2235825"/>
                <a:gd name="connsiteY4" fmla="*/ 42420 h 1448308"/>
                <a:gd name="connsiteX5" fmla="*/ 2235825 w 2235825"/>
                <a:gd name="connsiteY5" fmla="*/ 144831 h 1448308"/>
                <a:gd name="connsiteX6" fmla="*/ 2235825 w 2235825"/>
                <a:gd name="connsiteY6" fmla="*/ 1303477 h 1448308"/>
                <a:gd name="connsiteX7" fmla="*/ 2193405 w 2235825"/>
                <a:gd name="connsiteY7" fmla="*/ 1405888 h 1448308"/>
                <a:gd name="connsiteX8" fmla="*/ 2090994 w 2235825"/>
                <a:gd name="connsiteY8" fmla="*/ 1448308 h 1448308"/>
                <a:gd name="connsiteX9" fmla="*/ 144831 w 2235825"/>
                <a:gd name="connsiteY9" fmla="*/ 1448308 h 1448308"/>
                <a:gd name="connsiteX10" fmla="*/ 42420 w 2235825"/>
                <a:gd name="connsiteY10" fmla="*/ 1405888 h 1448308"/>
                <a:gd name="connsiteX11" fmla="*/ 0 w 2235825"/>
                <a:gd name="connsiteY11" fmla="*/ 1303477 h 1448308"/>
                <a:gd name="connsiteX12" fmla="*/ 0 w 2235825"/>
                <a:gd name="connsiteY12" fmla="*/ 144831 h 144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5825" h="1448308">
                  <a:moveTo>
                    <a:pt x="0" y="144831"/>
                  </a:moveTo>
                  <a:cubicBezTo>
                    <a:pt x="0" y="106419"/>
                    <a:pt x="15259" y="69581"/>
                    <a:pt x="42420" y="42420"/>
                  </a:cubicBezTo>
                  <a:cubicBezTo>
                    <a:pt x="69581" y="15259"/>
                    <a:pt x="106420" y="0"/>
                    <a:pt x="144831" y="0"/>
                  </a:cubicBezTo>
                  <a:lnTo>
                    <a:pt x="2090994" y="0"/>
                  </a:lnTo>
                  <a:cubicBezTo>
                    <a:pt x="2129406" y="0"/>
                    <a:pt x="2166244" y="15259"/>
                    <a:pt x="2193405" y="42420"/>
                  </a:cubicBezTo>
                  <a:cubicBezTo>
                    <a:pt x="2220566" y="69581"/>
                    <a:pt x="2235825" y="106420"/>
                    <a:pt x="2235825" y="144831"/>
                  </a:cubicBezTo>
                  <a:lnTo>
                    <a:pt x="2235825" y="1303477"/>
                  </a:lnTo>
                  <a:cubicBezTo>
                    <a:pt x="2235825" y="1341889"/>
                    <a:pt x="2220566" y="1378727"/>
                    <a:pt x="2193405" y="1405888"/>
                  </a:cubicBezTo>
                  <a:cubicBezTo>
                    <a:pt x="2166244" y="1433049"/>
                    <a:pt x="2129406" y="1448308"/>
                    <a:pt x="2090994" y="1448308"/>
                  </a:cubicBezTo>
                  <a:lnTo>
                    <a:pt x="144831" y="1448308"/>
                  </a:lnTo>
                  <a:cubicBezTo>
                    <a:pt x="106419" y="1448308"/>
                    <a:pt x="69581" y="1433049"/>
                    <a:pt x="42420" y="1405888"/>
                  </a:cubicBezTo>
                  <a:cubicBezTo>
                    <a:pt x="15259" y="1378727"/>
                    <a:pt x="0" y="1341889"/>
                    <a:pt x="0" y="1303477"/>
                  </a:cubicBezTo>
                  <a:lnTo>
                    <a:pt x="0" y="144831"/>
                  </a:lnTo>
                  <a:close/>
                </a:path>
              </a:pathLst>
            </a:custGeom>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1825" tIns="473902" rIns="782572" bIns="111825" numCol="1" spcCol="1270" anchor="t" anchorCtr="0">
              <a:noAutofit/>
            </a:bodyPr>
            <a:lstStyle/>
            <a:p>
              <a:pPr marL="360000" lvl="1" indent="-171450" algn="l" defTabSz="711200">
                <a:lnSpc>
                  <a:spcPct val="90000"/>
                </a:lnSpc>
                <a:spcBef>
                  <a:spcPct val="0"/>
                </a:spcBef>
                <a:spcAft>
                  <a:spcPct val="15000"/>
                </a:spcAft>
                <a:buChar char="••"/>
              </a:pPr>
              <a:r>
                <a:rPr lang="fr-CA" sz="1600" kern="1200" dirty="0"/>
                <a:t>Famille</a:t>
              </a:r>
            </a:p>
            <a:p>
              <a:pPr marL="360000" lvl="1" indent="-171450" algn="l" defTabSz="711200">
                <a:lnSpc>
                  <a:spcPct val="90000"/>
                </a:lnSpc>
                <a:spcBef>
                  <a:spcPct val="0"/>
                </a:spcBef>
                <a:spcAft>
                  <a:spcPct val="15000"/>
                </a:spcAft>
                <a:buChar char="••"/>
              </a:pPr>
              <a:r>
                <a:rPr lang="fr-CA" sz="1600" kern="1200" dirty="0" err="1"/>
                <a:t>AmiEs</a:t>
              </a:r>
              <a:endParaRPr lang="fr-CA" sz="1600" kern="1200" dirty="0"/>
            </a:p>
            <a:p>
              <a:pPr marL="360000" lvl="1" indent="-171450" algn="l" defTabSz="711200">
                <a:lnSpc>
                  <a:spcPct val="90000"/>
                </a:lnSpc>
                <a:spcBef>
                  <a:spcPct val="0"/>
                </a:spcBef>
                <a:spcAft>
                  <a:spcPct val="15000"/>
                </a:spcAft>
                <a:buChar char="••"/>
              </a:pPr>
              <a:r>
                <a:rPr lang="fr-CA" sz="1600" kern="1200" dirty="0"/>
                <a:t>Collègues </a:t>
              </a:r>
              <a:br>
                <a:rPr lang="fr-CA" sz="1600" kern="1200" dirty="0"/>
              </a:br>
              <a:r>
                <a:rPr lang="fr-CA" sz="1600" kern="1200" dirty="0"/>
                <a:t>de travail</a:t>
              </a:r>
            </a:p>
          </p:txBody>
        </p:sp>
        <p:sp>
          <p:nvSpPr>
            <p:cNvPr id="8" name="Forme libre 7"/>
            <p:cNvSpPr/>
            <p:nvPr/>
          </p:nvSpPr>
          <p:spPr>
            <a:xfrm>
              <a:off x="5278050" y="1678495"/>
              <a:ext cx="2296098" cy="1448308"/>
            </a:xfrm>
            <a:custGeom>
              <a:avLst/>
              <a:gdLst>
                <a:gd name="connsiteX0" fmla="*/ 0 w 2235825"/>
                <a:gd name="connsiteY0" fmla="*/ 144831 h 1448308"/>
                <a:gd name="connsiteX1" fmla="*/ 42420 w 2235825"/>
                <a:gd name="connsiteY1" fmla="*/ 42420 h 1448308"/>
                <a:gd name="connsiteX2" fmla="*/ 144831 w 2235825"/>
                <a:gd name="connsiteY2" fmla="*/ 0 h 1448308"/>
                <a:gd name="connsiteX3" fmla="*/ 2090994 w 2235825"/>
                <a:gd name="connsiteY3" fmla="*/ 0 h 1448308"/>
                <a:gd name="connsiteX4" fmla="*/ 2193405 w 2235825"/>
                <a:gd name="connsiteY4" fmla="*/ 42420 h 1448308"/>
                <a:gd name="connsiteX5" fmla="*/ 2235825 w 2235825"/>
                <a:gd name="connsiteY5" fmla="*/ 144831 h 1448308"/>
                <a:gd name="connsiteX6" fmla="*/ 2235825 w 2235825"/>
                <a:gd name="connsiteY6" fmla="*/ 1303477 h 1448308"/>
                <a:gd name="connsiteX7" fmla="*/ 2193405 w 2235825"/>
                <a:gd name="connsiteY7" fmla="*/ 1405888 h 1448308"/>
                <a:gd name="connsiteX8" fmla="*/ 2090994 w 2235825"/>
                <a:gd name="connsiteY8" fmla="*/ 1448308 h 1448308"/>
                <a:gd name="connsiteX9" fmla="*/ 144831 w 2235825"/>
                <a:gd name="connsiteY9" fmla="*/ 1448308 h 1448308"/>
                <a:gd name="connsiteX10" fmla="*/ 42420 w 2235825"/>
                <a:gd name="connsiteY10" fmla="*/ 1405888 h 1448308"/>
                <a:gd name="connsiteX11" fmla="*/ 0 w 2235825"/>
                <a:gd name="connsiteY11" fmla="*/ 1303477 h 1448308"/>
                <a:gd name="connsiteX12" fmla="*/ 0 w 2235825"/>
                <a:gd name="connsiteY12" fmla="*/ 144831 h 144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5825" h="1448308">
                  <a:moveTo>
                    <a:pt x="0" y="144831"/>
                  </a:moveTo>
                  <a:cubicBezTo>
                    <a:pt x="0" y="106419"/>
                    <a:pt x="15259" y="69581"/>
                    <a:pt x="42420" y="42420"/>
                  </a:cubicBezTo>
                  <a:cubicBezTo>
                    <a:pt x="69581" y="15259"/>
                    <a:pt x="106420" y="0"/>
                    <a:pt x="144831" y="0"/>
                  </a:cubicBezTo>
                  <a:lnTo>
                    <a:pt x="2090994" y="0"/>
                  </a:lnTo>
                  <a:cubicBezTo>
                    <a:pt x="2129406" y="0"/>
                    <a:pt x="2166244" y="15259"/>
                    <a:pt x="2193405" y="42420"/>
                  </a:cubicBezTo>
                  <a:cubicBezTo>
                    <a:pt x="2220566" y="69581"/>
                    <a:pt x="2235825" y="106420"/>
                    <a:pt x="2235825" y="144831"/>
                  </a:cubicBezTo>
                  <a:lnTo>
                    <a:pt x="2235825" y="1303477"/>
                  </a:lnTo>
                  <a:cubicBezTo>
                    <a:pt x="2235825" y="1341889"/>
                    <a:pt x="2220566" y="1378727"/>
                    <a:pt x="2193405" y="1405888"/>
                  </a:cubicBezTo>
                  <a:cubicBezTo>
                    <a:pt x="2166244" y="1433049"/>
                    <a:pt x="2129406" y="1448308"/>
                    <a:pt x="2090994" y="1448308"/>
                  </a:cubicBezTo>
                  <a:lnTo>
                    <a:pt x="144831" y="1448308"/>
                  </a:lnTo>
                  <a:cubicBezTo>
                    <a:pt x="106419" y="1448308"/>
                    <a:pt x="69581" y="1433049"/>
                    <a:pt x="42420" y="1405888"/>
                  </a:cubicBezTo>
                  <a:cubicBezTo>
                    <a:pt x="15259" y="1378727"/>
                    <a:pt x="0" y="1341889"/>
                    <a:pt x="0" y="1303477"/>
                  </a:cubicBezTo>
                  <a:lnTo>
                    <a:pt x="0" y="144831"/>
                  </a:lnTo>
                  <a:close/>
                </a:path>
              </a:pathLst>
            </a:custGeom>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82572" tIns="111825" rIns="111825" bIns="473902" numCol="1" spcCol="1270" anchor="t" anchorCtr="0">
              <a:noAutofit/>
            </a:bodyPr>
            <a:lstStyle/>
            <a:p>
              <a:pPr marL="360000" lvl="1" indent="-171450" algn="l" defTabSz="711200">
                <a:lnSpc>
                  <a:spcPct val="90000"/>
                </a:lnSpc>
                <a:spcBef>
                  <a:spcPct val="0"/>
                </a:spcBef>
                <a:spcAft>
                  <a:spcPct val="15000"/>
                </a:spcAft>
                <a:buChar char="••"/>
              </a:pPr>
              <a:r>
                <a:rPr lang="fr-CA" sz="1600" kern="1200" dirty="0"/>
                <a:t>Épargnes</a:t>
              </a:r>
            </a:p>
            <a:p>
              <a:pPr marL="360000" lvl="1" indent="-171450" algn="l" defTabSz="711200">
                <a:lnSpc>
                  <a:spcPct val="90000"/>
                </a:lnSpc>
                <a:spcBef>
                  <a:spcPct val="0"/>
                </a:spcBef>
                <a:spcAft>
                  <a:spcPct val="15000"/>
                </a:spcAft>
                <a:buChar char="••"/>
              </a:pPr>
              <a:r>
                <a:rPr lang="fr-CA" sz="1600" dirty="0"/>
                <a:t>Placements</a:t>
              </a:r>
              <a:endParaRPr lang="fr-CA" sz="1600" kern="1200" dirty="0"/>
            </a:p>
            <a:p>
              <a:pPr marL="360000" lvl="1" indent="-171450" algn="l" defTabSz="711200">
                <a:lnSpc>
                  <a:spcPct val="90000"/>
                </a:lnSpc>
                <a:spcBef>
                  <a:spcPct val="0"/>
                </a:spcBef>
                <a:spcAft>
                  <a:spcPct val="15000"/>
                </a:spcAft>
                <a:buChar char="••"/>
              </a:pPr>
              <a:r>
                <a:rPr lang="fr-CA" sz="1600" kern="1200" dirty="0"/>
                <a:t>Immobilisations</a:t>
              </a:r>
            </a:p>
          </p:txBody>
        </p:sp>
        <p:sp>
          <p:nvSpPr>
            <p:cNvPr id="9" name="Forme libre 8"/>
            <p:cNvSpPr/>
            <p:nvPr/>
          </p:nvSpPr>
          <p:spPr>
            <a:xfrm>
              <a:off x="1630124" y="1678495"/>
              <a:ext cx="2296098" cy="1448308"/>
            </a:xfrm>
            <a:custGeom>
              <a:avLst/>
              <a:gdLst>
                <a:gd name="connsiteX0" fmla="*/ 0 w 2235825"/>
                <a:gd name="connsiteY0" fmla="*/ 144831 h 1448308"/>
                <a:gd name="connsiteX1" fmla="*/ 42420 w 2235825"/>
                <a:gd name="connsiteY1" fmla="*/ 42420 h 1448308"/>
                <a:gd name="connsiteX2" fmla="*/ 144831 w 2235825"/>
                <a:gd name="connsiteY2" fmla="*/ 0 h 1448308"/>
                <a:gd name="connsiteX3" fmla="*/ 2090994 w 2235825"/>
                <a:gd name="connsiteY3" fmla="*/ 0 h 1448308"/>
                <a:gd name="connsiteX4" fmla="*/ 2193405 w 2235825"/>
                <a:gd name="connsiteY4" fmla="*/ 42420 h 1448308"/>
                <a:gd name="connsiteX5" fmla="*/ 2235825 w 2235825"/>
                <a:gd name="connsiteY5" fmla="*/ 144831 h 1448308"/>
                <a:gd name="connsiteX6" fmla="*/ 2235825 w 2235825"/>
                <a:gd name="connsiteY6" fmla="*/ 1303477 h 1448308"/>
                <a:gd name="connsiteX7" fmla="*/ 2193405 w 2235825"/>
                <a:gd name="connsiteY7" fmla="*/ 1405888 h 1448308"/>
                <a:gd name="connsiteX8" fmla="*/ 2090994 w 2235825"/>
                <a:gd name="connsiteY8" fmla="*/ 1448308 h 1448308"/>
                <a:gd name="connsiteX9" fmla="*/ 144831 w 2235825"/>
                <a:gd name="connsiteY9" fmla="*/ 1448308 h 1448308"/>
                <a:gd name="connsiteX10" fmla="*/ 42420 w 2235825"/>
                <a:gd name="connsiteY10" fmla="*/ 1405888 h 1448308"/>
                <a:gd name="connsiteX11" fmla="*/ 0 w 2235825"/>
                <a:gd name="connsiteY11" fmla="*/ 1303477 h 1448308"/>
                <a:gd name="connsiteX12" fmla="*/ 0 w 2235825"/>
                <a:gd name="connsiteY12" fmla="*/ 144831 h 144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5825" h="1448308">
                  <a:moveTo>
                    <a:pt x="0" y="144831"/>
                  </a:moveTo>
                  <a:cubicBezTo>
                    <a:pt x="0" y="106419"/>
                    <a:pt x="15259" y="69581"/>
                    <a:pt x="42420" y="42420"/>
                  </a:cubicBezTo>
                  <a:cubicBezTo>
                    <a:pt x="69581" y="15259"/>
                    <a:pt x="106420" y="0"/>
                    <a:pt x="144831" y="0"/>
                  </a:cubicBezTo>
                  <a:lnTo>
                    <a:pt x="2090994" y="0"/>
                  </a:lnTo>
                  <a:cubicBezTo>
                    <a:pt x="2129406" y="0"/>
                    <a:pt x="2166244" y="15259"/>
                    <a:pt x="2193405" y="42420"/>
                  </a:cubicBezTo>
                  <a:cubicBezTo>
                    <a:pt x="2220566" y="69581"/>
                    <a:pt x="2235825" y="106420"/>
                    <a:pt x="2235825" y="144831"/>
                  </a:cubicBezTo>
                  <a:lnTo>
                    <a:pt x="2235825" y="1303477"/>
                  </a:lnTo>
                  <a:cubicBezTo>
                    <a:pt x="2235825" y="1341889"/>
                    <a:pt x="2220566" y="1378727"/>
                    <a:pt x="2193405" y="1405888"/>
                  </a:cubicBezTo>
                  <a:cubicBezTo>
                    <a:pt x="2166244" y="1433049"/>
                    <a:pt x="2129406" y="1448308"/>
                    <a:pt x="2090994" y="1448308"/>
                  </a:cubicBezTo>
                  <a:lnTo>
                    <a:pt x="144831" y="1448308"/>
                  </a:lnTo>
                  <a:cubicBezTo>
                    <a:pt x="106419" y="1448308"/>
                    <a:pt x="69581" y="1433049"/>
                    <a:pt x="42420" y="1405888"/>
                  </a:cubicBezTo>
                  <a:cubicBezTo>
                    <a:pt x="15259" y="1378727"/>
                    <a:pt x="0" y="1341889"/>
                    <a:pt x="0" y="1303477"/>
                  </a:cubicBezTo>
                  <a:lnTo>
                    <a:pt x="0" y="144831"/>
                  </a:lnTo>
                  <a:close/>
                </a:path>
              </a:pathLst>
            </a:custGeom>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1825" tIns="111825" rIns="782572" bIns="473902" numCol="1" spcCol="1270" anchor="t" anchorCtr="0">
              <a:noAutofit/>
            </a:bodyPr>
            <a:lstStyle/>
            <a:p>
              <a:pPr marL="360000" lvl="1" indent="-171450" algn="l" defTabSz="711200">
                <a:lnSpc>
                  <a:spcPct val="90000"/>
                </a:lnSpc>
                <a:spcBef>
                  <a:spcPct val="0"/>
                </a:spcBef>
                <a:spcAft>
                  <a:spcPct val="15000"/>
                </a:spcAft>
                <a:buChar char="••"/>
              </a:pPr>
              <a:r>
                <a:rPr lang="fr-CA" sz="1600" kern="1200" dirty="0"/>
                <a:t>Revenus d'emploi(s)</a:t>
              </a:r>
            </a:p>
            <a:p>
              <a:pPr marL="360000" lvl="1" indent="-171450" algn="l" defTabSz="711200">
                <a:lnSpc>
                  <a:spcPct val="90000"/>
                </a:lnSpc>
                <a:spcBef>
                  <a:spcPct val="0"/>
                </a:spcBef>
                <a:spcAft>
                  <a:spcPct val="15000"/>
                </a:spcAft>
                <a:buChar char="••"/>
              </a:pPr>
              <a:r>
                <a:rPr lang="fr-CA" sz="1600" dirty="0"/>
                <a:t>Prestations </a:t>
              </a:r>
              <a:br>
                <a:rPr lang="fr-CA" sz="1600" dirty="0"/>
              </a:br>
              <a:r>
                <a:rPr lang="fr-CA" sz="1600" dirty="0"/>
                <a:t>sociales</a:t>
              </a:r>
              <a:endParaRPr lang="fr-CA" sz="1600" kern="1200" dirty="0"/>
            </a:p>
            <a:p>
              <a:pPr marL="360000" lvl="1" indent="-171450" algn="l" defTabSz="711200">
                <a:lnSpc>
                  <a:spcPct val="90000"/>
                </a:lnSpc>
                <a:spcBef>
                  <a:spcPct val="0"/>
                </a:spcBef>
                <a:spcAft>
                  <a:spcPct val="15000"/>
                </a:spcAft>
                <a:buChar char="••"/>
              </a:pPr>
              <a:r>
                <a:rPr lang="fr-CA" sz="1600" kern="1200" dirty="0"/>
                <a:t>Trocs</a:t>
              </a:r>
            </a:p>
          </p:txBody>
        </p:sp>
        <p:sp>
          <p:nvSpPr>
            <p:cNvPr id="10" name="Forme libre 9"/>
            <p:cNvSpPr/>
            <p:nvPr/>
          </p:nvSpPr>
          <p:spPr>
            <a:xfrm>
              <a:off x="2566998" y="1936451"/>
              <a:ext cx="1959741" cy="1959741"/>
            </a:xfrm>
            <a:custGeom>
              <a:avLst/>
              <a:gdLst>
                <a:gd name="connsiteX0" fmla="*/ 0 w 1959741"/>
                <a:gd name="connsiteY0" fmla="*/ 1959741 h 1959741"/>
                <a:gd name="connsiteX1" fmla="*/ 573997 w 1959741"/>
                <a:gd name="connsiteY1" fmla="*/ 573995 h 1959741"/>
                <a:gd name="connsiteX2" fmla="*/ 1959745 w 1959741"/>
                <a:gd name="connsiteY2" fmla="*/ 2 h 1959741"/>
                <a:gd name="connsiteX3" fmla="*/ 1959741 w 1959741"/>
                <a:gd name="connsiteY3" fmla="*/ 1959741 h 1959741"/>
                <a:gd name="connsiteX4" fmla="*/ 0 w 1959741"/>
                <a:gd name="connsiteY4" fmla="*/ 1959741 h 19597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9741" h="1959741">
                  <a:moveTo>
                    <a:pt x="0" y="1959741"/>
                  </a:moveTo>
                  <a:cubicBezTo>
                    <a:pt x="1" y="1439985"/>
                    <a:pt x="206473" y="941517"/>
                    <a:pt x="573997" y="573995"/>
                  </a:cubicBezTo>
                  <a:cubicBezTo>
                    <a:pt x="941520" y="206473"/>
                    <a:pt x="1439989" y="1"/>
                    <a:pt x="1959745" y="2"/>
                  </a:cubicBezTo>
                  <a:cubicBezTo>
                    <a:pt x="1959744" y="653248"/>
                    <a:pt x="1959742" y="1306495"/>
                    <a:pt x="1959741" y="1959741"/>
                  </a:cubicBezTo>
                  <a:lnTo>
                    <a:pt x="0" y="1959741"/>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716236" tIns="716233" rIns="142240" bIns="142240" numCol="1" spcCol="1270" anchor="ctr" anchorCtr="0">
              <a:noAutofit/>
            </a:bodyPr>
            <a:lstStyle/>
            <a:p>
              <a:pPr lvl="0" algn="ctr" defTabSz="889000">
                <a:lnSpc>
                  <a:spcPct val="90000"/>
                </a:lnSpc>
                <a:spcBef>
                  <a:spcPct val="0"/>
                </a:spcBef>
                <a:spcAft>
                  <a:spcPct val="35000"/>
                </a:spcAft>
              </a:pPr>
              <a:r>
                <a:rPr lang="fr-CA" sz="2000" b="1" kern="1200" dirty="0"/>
                <a:t>LIQUIDITÉS</a:t>
              </a:r>
              <a:endParaRPr lang="fr-CA" sz="2000" kern="1200" dirty="0"/>
            </a:p>
          </p:txBody>
        </p:sp>
        <p:sp>
          <p:nvSpPr>
            <p:cNvPr id="11" name="Forme libre 10"/>
            <p:cNvSpPr/>
            <p:nvPr/>
          </p:nvSpPr>
          <p:spPr>
            <a:xfrm>
              <a:off x="4617259" y="1936451"/>
              <a:ext cx="1959741" cy="1959741"/>
            </a:xfrm>
            <a:custGeom>
              <a:avLst/>
              <a:gdLst>
                <a:gd name="connsiteX0" fmla="*/ 0 w 1959741"/>
                <a:gd name="connsiteY0" fmla="*/ 1959741 h 1959741"/>
                <a:gd name="connsiteX1" fmla="*/ 573997 w 1959741"/>
                <a:gd name="connsiteY1" fmla="*/ 573995 h 1959741"/>
                <a:gd name="connsiteX2" fmla="*/ 1959745 w 1959741"/>
                <a:gd name="connsiteY2" fmla="*/ 2 h 1959741"/>
                <a:gd name="connsiteX3" fmla="*/ 1959741 w 1959741"/>
                <a:gd name="connsiteY3" fmla="*/ 1959741 h 1959741"/>
                <a:gd name="connsiteX4" fmla="*/ 0 w 1959741"/>
                <a:gd name="connsiteY4" fmla="*/ 1959741 h 19597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9741" h="1959741">
                  <a:moveTo>
                    <a:pt x="0" y="0"/>
                  </a:moveTo>
                  <a:cubicBezTo>
                    <a:pt x="519756" y="1"/>
                    <a:pt x="1018224" y="206473"/>
                    <a:pt x="1385746" y="573997"/>
                  </a:cubicBezTo>
                  <a:cubicBezTo>
                    <a:pt x="1753268" y="941520"/>
                    <a:pt x="1959740" y="1439989"/>
                    <a:pt x="1959739" y="1959744"/>
                  </a:cubicBezTo>
                  <a:cubicBezTo>
                    <a:pt x="1306493" y="1959743"/>
                    <a:pt x="653246" y="1959741"/>
                    <a:pt x="0" y="1959741"/>
                  </a:cubicBez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142241" tIns="716236" rIns="716232" bIns="142240" numCol="1" spcCol="1270" anchor="ctr" anchorCtr="0">
              <a:noAutofit/>
            </a:bodyPr>
            <a:lstStyle/>
            <a:p>
              <a:pPr lvl="0" algn="ctr" defTabSz="889000">
                <a:lnSpc>
                  <a:spcPct val="90000"/>
                </a:lnSpc>
                <a:spcBef>
                  <a:spcPct val="0"/>
                </a:spcBef>
                <a:spcAft>
                  <a:spcPct val="35000"/>
                </a:spcAft>
              </a:pPr>
              <a:r>
                <a:rPr lang="fr-CA" sz="2000" b="1" kern="1200" dirty="0"/>
                <a:t>ACTIFS</a:t>
              </a:r>
            </a:p>
          </p:txBody>
        </p:sp>
        <p:sp>
          <p:nvSpPr>
            <p:cNvPr id="12" name="Forme libre 11"/>
            <p:cNvSpPr/>
            <p:nvPr/>
          </p:nvSpPr>
          <p:spPr>
            <a:xfrm rot="21600000">
              <a:off x="4617259" y="3986712"/>
              <a:ext cx="1959741" cy="1959742"/>
            </a:xfrm>
            <a:custGeom>
              <a:avLst/>
              <a:gdLst>
                <a:gd name="connsiteX0" fmla="*/ 0 w 1959741"/>
                <a:gd name="connsiteY0" fmla="*/ 1959741 h 1959741"/>
                <a:gd name="connsiteX1" fmla="*/ 573997 w 1959741"/>
                <a:gd name="connsiteY1" fmla="*/ 573995 h 1959741"/>
                <a:gd name="connsiteX2" fmla="*/ 1959745 w 1959741"/>
                <a:gd name="connsiteY2" fmla="*/ 2 h 1959741"/>
                <a:gd name="connsiteX3" fmla="*/ 1959741 w 1959741"/>
                <a:gd name="connsiteY3" fmla="*/ 1959741 h 1959741"/>
                <a:gd name="connsiteX4" fmla="*/ 0 w 1959741"/>
                <a:gd name="connsiteY4" fmla="*/ 1959741 h 19597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9741" h="1959741">
                  <a:moveTo>
                    <a:pt x="1959741" y="0"/>
                  </a:moveTo>
                  <a:cubicBezTo>
                    <a:pt x="1959740" y="519756"/>
                    <a:pt x="1753268" y="1018224"/>
                    <a:pt x="1385744" y="1385746"/>
                  </a:cubicBezTo>
                  <a:cubicBezTo>
                    <a:pt x="1018221" y="1753268"/>
                    <a:pt x="519752" y="1959740"/>
                    <a:pt x="-3" y="1959739"/>
                  </a:cubicBezTo>
                  <a:cubicBezTo>
                    <a:pt x="-2" y="1306493"/>
                    <a:pt x="0" y="653246"/>
                    <a:pt x="0" y="0"/>
                  </a:cubicBezTo>
                  <a:lnTo>
                    <a:pt x="1959741" y="0"/>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42240" tIns="142241" rIns="716236" bIns="716233" numCol="1" spcCol="1270" anchor="ctr" anchorCtr="0">
              <a:noAutofit/>
            </a:bodyPr>
            <a:lstStyle/>
            <a:p>
              <a:pPr lvl="0" algn="ctr" defTabSz="889000">
                <a:lnSpc>
                  <a:spcPct val="90000"/>
                </a:lnSpc>
                <a:spcBef>
                  <a:spcPct val="0"/>
                </a:spcBef>
                <a:spcAft>
                  <a:spcPct val="35000"/>
                </a:spcAft>
              </a:pPr>
              <a:r>
                <a:rPr lang="fr-CA" sz="2000" b="1" kern="1200"/>
                <a:t>RECON-NAISSANCE</a:t>
              </a:r>
              <a:endParaRPr lang="fr-CA" sz="2000" b="1" kern="1200" dirty="0"/>
            </a:p>
          </p:txBody>
        </p:sp>
        <p:sp>
          <p:nvSpPr>
            <p:cNvPr id="13" name="Forme libre 12"/>
            <p:cNvSpPr/>
            <p:nvPr/>
          </p:nvSpPr>
          <p:spPr>
            <a:xfrm rot="21600000">
              <a:off x="2566998" y="3986713"/>
              <a:ext cx="1959741" cy="1959741"/>
            </a:xfrm>
            <a:custGeom>
              <a:avLst/>
              <a:gdLst>
                <a:gd name="connsiteX0" fmla="*/ 0 w 1959741"/>
                <a:gd name="connsiteY0" fmla="*/ 1959741 h 1959741"/>
                <a:gd name="connsiteX1" fmla="*/ 573997 w 1959741"/>
                <a:gd name="connsiteY1" fmla="*/ 573995 h 1959741"/>
                <a:gd name="connsiteX2" fmla="*/ 1959745 w 1959741"/>
                <a:gd name="connsiteY2" fmla="*/ 2 h 1959741"/>
                <a:gd name="connsiteX3" fmla="*/ 1959741 w 1959741"/>
                <a:gd name="connsiteY3" fmla="*/ 1959741 h 1959741"/>
                <a:gd name="connsiteX4" fmla="*/ 0 w 1959741"/>
                <a:gd name="connsiteY4" fmla="*/ 1959741 h 19597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9741" h="1959741">
                  <a:moveTo>
                    <a:pt x="1959741" y="1959741"/>
                  </a:moveTo>
                  <a:cubicBezTo>
                    <a:pt x="1439985" y="1959740"/>
                    <a:pt x="941517" y="1753268"/>
                    <a:pt x="573995" y="1385744"/>
                  </a:cubicBezTo>
                  <a:cubicBezTo>
                    <a:pt x="206473" y="1018221"/>
                    <a:pt x="1" y="519752"/>
                    <a:pt x="2" y="-3"/>
                  </a:cubicBezTo>
                  <a:cubicBezTo>
                    <a:pt x="653248" y="-2"/>
                    <a:pt x="1306495" y="0"/>
                    <a:pt x="1959741" y="0"/>
                  </a:cubicBezTo>
                  <a:lnTo>
                    <a:pt x="1959741" y="1959741"/>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716234" tIns="142240" rIns="142239" bIns="716236" numCol="1" spcCol="1270" anchor="ctr" anchorCtr="0">
              <a:noAutofit/>
            </a:bodyPr>
            <a:lstStyle/>
            <a:p>
              <a:pPr lvl="0" algn="ctr" defTabSz="889000">
                <a:lnSpc>
                  <a:spcPct val="90000"/>
                </a:lnSpc>
                <a:spcBef>
                  <a:spcPct val="0"/>
                </a:spcBef>
                <a:spcAft>
                  <a:spcPct val="35000"/>
                </a:spcAft>
              </a:pPr>
              <a:r>
                <a:rPr lang="fr-CA" sz="2000" b="1" kern="1200" dirty="0"/>
                <a:t>INTERACTIONS</a:t>
              </a:r>
            </a:p>
          </p:txBody>
        </p:sp>
        <p:sp>
          <p:nvSpPr>
            <p:cNvPr id="14" name="Flèche en arc 13"/>
            <p:cNvSpPr/>
            <p:nvPr/>
          </p:nvSpPr>
          <p:spPr>
            <a:xfrm>
              <a:off x="4233684" y="3455844"/>
              <a:ext cx="676631" cy="588375"/>
            </a:xfrm>
            <a:prstGeom prst="circularArrow">
              <a:avLst/>
            </a:prstGeom>
          </p:spPr>
          <p:style>
            <a:lnRef idx="0">
              <a:schemeClr val="lt1">
                <a:hueOff val="0"/>
                <a:satOff val="0"/>
                <a:lumOff val="0"/>
                <a:alphaOff val="0"/>
              </a:schemeClr>
            </a:lnRef>
            <a:fillRef idx="3">
              <a:schemeClr val="accent2">
                <a:tint val="40000"/>
                <a:hueOff val="0"/>
                <a:satOff val="0"/>
                <a:lumOff val="0"/>
                <a:alphaOff val="0"/>
              </a:schemeClr>
            </a:fillRef>
            <a:effectRef idx="3">
              <a:schemeClr val="accent2">
                <a:tint val="40000"/>
                <a:hueOff val="0"/>
                <a:satOff val="0"/>
                <a:lumOff val="0"/>
                <a:alphaOff val="0"/>
              </a:schemeClr>
            </a:effectRef>
            <a:fontRef idx="minor">
              <a:schemeClr val="dk1">
                <a:hueOff val="0"/>
                <a:satOff val="0"/>
                <a:lumOff val="0"/>
                <a:alphaOff val="0"/>
              </a:schemeClr>
            </a:fontRef>
          </p:style>
        </p:sp>
        <p:sp>
          <p:nvSpPr>
            <p:cNvPr id="15" name="Flèche en arc 14"/>
            <p:cNvSpPr/>
            <p:nvPr/>
          </p:nvSpPr>
          <p:spPr>
            <a:xfrm rot="10800000">
              <a:off x="4233684" y="3682142"/>
              <a:ext cx="676631" cy="588375"/>
            </a:xfrm>
            <a:prstGeom prst="circularArrow">
              <a:avLst/>
            </a:prstGeom>
          </p:spPr>
          <p:style>
            <a:lnRef idx="0">
              <a:schemeClr val="lt1">
                <a:hueOff val="0"/>
                <a:satOff val="0"/>
                <a:lumOff val="0"/>
                <a:alphaOff val="0"/>
              </a:schemeClr>
            </a:lnRef>
            <a:fillRef idx="3">
              <a:schemeClr val="accent2">
                <a:tint val="40000"/>
                <a:hueOff val="0"/>
                <a:satOff val="0"/>
                <a:lumOff val="0"/>
                <a:alphaOff val="0"/>
              </a:schemeClr>
            </a:fillRef>
            <a:effectRef idx="3">
              <a:schemeClr val="accent2">
                <a:tint val="40000"/>
                <a:hueOff val="0"/>
                <a:satOff val="0"/>
                <a:lumOff val="0"/>
                <a:alphaOff val="0"/>
              </a:schemeClr>
            </a:effectRef>
            <a:fontRef idx="minor">
              <a:schemeClr val="dk1">
                <a:hueOff val="0"/>
                <a:satOff val="0"/>
                <a:lumOff val="0"/>
                <a:alphaOff val="0"/>
              </a:schemeClr>
            </a:fontRef>
          </p:style>
        </p:sp>
      </p:grpSp>
      <p:sp>
        <p:nvSpPr>
          <p:cNvPr id="16" name="Espace réservé du numéro de diapositive 15"/>
          <p:cNvSpPr>
            <a:spLocks noGrp="1"/>
          </p:cNvSpPr>
          <p:nvPr>
            <p:ph type="sldNum" sz="quarter" idx="12"/>
          </p:nvPr>
        </p:nvSpPr>
        <p:spPr/>
        <p:txBody>
          <a:bodyPr/>
          <a:lstStyle/>
          <a:p>
            <a:fld id="{35DCE01F-B5D2-4A91-8F07-EACBAEF526E6}" type="slidenum">
              <a:rPr lang="fr-CA" smtClean="0"/>
              <a:pPr/>
              <a:t>10</a:t>
            </a:fld>
            <a:endParaRPr lang="fr-CA"/>
          </a:p>
        </p:txBody>
      </p:sp>
      <p:sp>
        <p:nvSpPr>
          <p:cNvPr id="18" name="Espace réservé du pied de page 3"/>
          <p:cNvSpPr>
            <a:spLocks noGrp="1"/>
          </p:cNvSpPr>
          <p:nvPr>
            <p:ph type="ftr" sz="quarter" idx="11"/>
          </p:nvPr>
        </p:nvSpPr>
        <p:spPr>
          <a:xfrm>
            <a:off x="452264" y="6356350"/>
            <a:ext cx="5760000" cy="365125"/>
          </a:xfrm>
          <a:prstGeom prst="rect">
            <a:avLst/>
          </a:prstGeom>
        </p:spPr>
        <p:txBody>
          <a:bodyPr/>
          <a:lstStyle/>
          <a:p>
            <a:pPr algn="l"/>
            <a:r>
              <a:rPr lang="fr-CA" dirty="0">
                <a:latin typeface="+mj-lt"/>
              </a:rPr>
              <a:t>© Coop La Clé, Victoriaville - 2012 - ÉBAUCHE</a:t>
            </a:r>
            <a:endParaRPr lang="fr-FR"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11</a:t>
            </a:fld>
            <a:endParaRPr lang="fr-CA"/>
          </a:p>
        </p:txBody>
      </p:sp>
      <p:sp>
        <p:nvSpPr>
          <p:cNvPr id="4" name="Titre 1"/>
          <p:cNvSpPr txBox="1">
            <a:spLocks/>
          </p:cNvSpPr>
          <p:nvPr/>
        </p:nvSpPr>
        <p:spPr>
          <a:xfrm>
            <a:off x="760040" y="1988840"/>
            <a:ext cx="7772400" cy="26280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4400" b="1" i="0" u="none" strike="noStrike" kern="1200" cap="none" spc="0" normalizeH="0" baseline="0" noProof="0" dirty="0">
                <a:ln>
                  <a:noFill/>
                </a:ln>
                <a:solidFill>
                  <a:schemeClr val="tx1"/>
                </a:solidFill>
                <a:effectLst/>
                <a:uLnTx/>
                <a:uFillTx/>
                <a:latin typeface="+mj-lt"/>
                <a:ea typeface="+mj-ea"/>
                <a:cs typeface="+mj-cs"/>
              </a:rPr>
              <a:t>La réussite éducative et la prévention de la pauvreté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12</a:t>
            </a:fld>
            <a:endParaRPr lang="fr-CA"/>
          </a:p>
        </p:txBody>
      </p:sp>
      <p:sp>
        <p:nvSpPr>
          <p:cNvPr id="4" name="Rectangle 3"/>
          <p:cNvSpPr/>
          <p:nvPr/>
        </p:nvSpPr>
        <p:spPr>
          <a:xfrm>
            <a:off x="792432" y="1340768"/>
            <a:ext cx="7668000" cy="4016484"/>
          </a:xfrm>
          <a:prstGeom prst="rect">
            <a:avLst/>
          </a:prstGeom>
        </p:spPr>
        <p:txBody>
          <a:bodyPr>
            <a:spAutoFit/>
          </a:bodyPr>
          <a:lstStyle/>
          <a:p>
            <a:pPr>
              <a:lnSpc>
                <a:spcPct val="125000"/>
              </a:lnSpc>
            </a:pPr>
            <a:r>
              <a:rPr lang="fr-CA" sz="2400" dirty="0"/>
              <a:t>« La réussite éducative est l'acquisition de </a:t>
            </a:r>
            <a:r>
              <a:rPr lang="fr-CA" sz="2400" u="sng" dirty="0"/>
              <a:t>savoirs</a:t>
            </a:r>
            <a:r>
              <a:rPr lang="fr-CA" sz="2400" dirty="0"/>
              <a:t>, de </a:t>
            </a:r>
            <a:r>
              <a:rPr lang="fr-CA" sz="2400" u="sng" dirty="0"/>
              <a:t>compétences clés</a:t>
            </a:r>
            <a:r>
              <a:rPr lang="fr-CA" sz="2400" dirty="0"/>
              <a:t> et de </a:t>
            </a:r>
            <a:r>
              <a:rPr lang="fr-CA" sz="2400" u="sng" dirty="0"/>
              <a:t>valeurs</a:t>
            </a:r>
            <a:r>
              <a:rPr lang="fr-CA" sz="2400" dirty="0"/>
              <a:t> personnelles, sociales et démocratiques. Elle permet </a:t>
            </a:r>
          </a:p>
          <a:p>
            <a:pPr lvl="1" indent="-457200">
              <a:lnSpc>
                <a:spcPct val="125000"/>
              </a:lnSpc>
              <a:buSzPct val="75000"/>
              <a:buFont typeface="Wingdings" pitchFamily="2" charset="2"/>
              <a:buChar char="Ø"/>
            </a:pPr>
            <a:r>
              <a:rPr lang="fr-CA" sz="2400" dirty="0"/>
              <a:t>le développement personnel, </a:t>
            </a:r>
          </a:p>
          <a:p>
            <a:pPr lvl="1" indent="-457200">
              <a:lnSpc>
                <a:spcPct val="125000"/>
              </a:lnSpc>
              <a:buSzPct val="75000"/>
              <a:buFont typeface="Wingdings" pitchFamily="2" charset="2"/>
              <a:buChar char="Ø"/>
            </a:pPr>
            <a:r>
              <a:rPr lang="fr-CA" sz="2400" dirty="0"/>
              <a:t>l'autonomie intellectuelle, </a:t>
            </a:r>
          </a:p>
          <a:p>
            <a:pPr lvl="1" indent="-457200">
              <a:lnSpc>
                <a:spcPct val="125000"/>
              </a:lnSpc>
              <a:buSzPct val="75000"/>
              <a:buFont typeface="Wingdings" pitchFamily="2" charset="2"/>
              <a:buChar char="Ø"/>
            </a:pPr>
            <a:r>
              <a:rPr lang="fr-CA" sz="2400" dirty="0"/>
              <a:t>l'intégration dans la vie professionnelle et </a:t>
            </a:r>
          </a:p>
          <a:p>
            <a:pPr lvl="1" indent="-457200">
              <a:lnSpc>
                <a:spcPct val="125000"/>
              </a:lnSpc>
              <a:buSzPct val="75000"/>
              <a:buFont typeface="Wingdings" pitchFamily="2" charset="2"/>
              <a:buChar char="Ø"/>
            </a:pPr>
            <a:r>
              <a:rPr lang="fr-CA" sz="2400" dirty="0"/>
              <a:t>la participation au développement de la Société. »</a:t>
            </a:r>
          </a:p>
          <a:p>
            <a:pPr algn="r">
              <a:lnSpc>
                <a:spcPct val="125000"/>
              </a:lnSpc>
              <a:spcBef>
                <a:spcPts val="1800"/>
              </a:spcBef>
            </a:pPr>
            <a:r>
              <a:rPr lang="fr-FR" sz="2400" dirty="0"/>
              <a:t>(tiré du site Internet de </a:t>
            </a:r>
            <a:r>
              <a:rPr lang="fr-CA" sz="2400" dirty="0"/>
              <a:t>Réunir Réussir le 12 mai 2011</a:t>
            </a:r>
            <a:r>
              <a:rPr lang="en-CA" sz="2400" dirty="0"/>
              <a:t>)</a:t>
            </a:r>
          </a:p>
        </p:txBody>
      </p:sp>
      <p:sp>
        <p:nvSpPr>
          <p:cNvPr id="5" name="Rectangle 2"/>
          <p:cNvSpPr txBox="1">
            <a:spLocks noChangeArrowheads="1"/>
          </p:cNvSpPr>
          <p:nvPr/>
        </p:nvSpPr>
        <p:spPr>
          <a:xfrm>
            <a:off x="683568" y="393383"/>
            <a:ext cx="7772400" cy="685800"/>
          </a:xfrm>
          <a:prstGeom prst="rect">
            <a:avLst/>
          </a:prstGeom>
          <a:noFill/>
        </p:spPr>
        <p:txBody>
          <a:bodyPr vert="horz" lIns="91440" tIns="45720" rIns="91440" bIns="45720" rtlCol="0" anchor="ctr">
            <a:normAutofit/>
          </a:bodyPr>
          <a:lstStyle/>
          <a:p>
            <a:pPr marL="0" lvl="1" algn="ctr">
              <a:spcBef>
                <a:spcPct val="0"/>
              </a:spcBef>
            </a:pPr>
            <a:r>
              <a:rPr lang="fr-CA" sz="3200" b="1" dirty="0">
                <a:latin typeface="Calibri" pitchFamily="34" charset="0"/>
                <a:ea typeface="+mj-ea"/>
                <a:cs typeface="+mj-cs"/>
              </a:rPr>
              <a:t>LA RÉUSSITE ÉDUCATIVE</a:t>
            </a:r>
            <a:endParaRPr kumimoji="0" lang="fr-CA" sz="3200" b="1" i="0" u="none" strike="noStrike" kern="1200" cap="none" spc="0" normalizeH="0" baseline="0" dirty="0">
              <a:ln>
                <a:noFill/>
              </a:ln>
              <a:solidFill>
                <a:schemeClr val="tx1"/>
              </a:solidFill>
              <a:effectLst/>
              <a:uLnTx/>
              <a:uFillTx/>
              <a:latin typeface="Calibri" pitchFamily="34" charset="0"/>
              <a:ea typeface="+mj-ea"/>
              <a:cs typeface="+mj-cs"/>
            </a:endParaRPr>
          </a:p>
        </p:txBody>
      </p:sp>
      <p:sp>
        <p:nvSpPr>
          <p:cNvPr id="6" name="Rectangle 3"/>
          <p:cNvSpPr txBox="1">
            <a:spLocks noChangeArrowheads="1"/>
          </p:cNvSpPr>
          <p:nvPr/>
        </p:nvSpPr>
        <p:spPr>
          <a:xfrm>
            <a:off x="252000" y="5517232"/>
            <a:ext cx="8640000" cy="504000"/>
          </a:xfrm>
          <a:prstGeom prst="rect">
            <a:avLst/>
          </a:prstGeom>
          <a:ln w="19050">
            <a:solidFill>
              <a:schemeClr val="tx1"/>
            </a:solidFill>
          </a:ln>
        </p:spPr>
        <p:txBody>
          <a:bodyPr vert="horz" lIns="91440" tIns="45720" rIns="91440" bIns="45720" rtlCol="0">
            <a:noAutofit/>
          </a:bodyPr>
          <a:lstStyle/>
          <a:p>
            <a:pPr marL="457200" lvl="0" indent="-457200" algn="ctr">
              <a:spcBef>
                <a:spcPts val="1200"/>
              </a:spcBef>
              <a:defRPr/>
            </a:pPr>
            <a:r>
              <a:rPr lang="fr-CA" sz="2400" dirty="0">
                <a:sym typeface="Symbol"/>
              </a:rPr>
              <a:t>La mission de la Fondation ajoute une orientation particulière…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13</a:t>
            </a:fld>
            <a:endParaRPr lang="fr-CA"/>
          </a:p>
        </p:txBody>
      </p:sp>
      <p:sp>
        <p:nvSpPr>
          <p:cNvPr id="4" name="Rectangle 3"/>
          <p:cNvSpPr/>
          <p:nvPr/>
        </p:nvSpPr>
        <p:spPr>
          <a:xfrm>
            <a:off x="792432" y="1624732"/>
            <a:ext cx="7668000" cy="2908489"/>
          </a:xfrm>
          <a:prstGeom prst="rect">
            <a:avLst/>
          </a:prstGeom>
        </p:spPr>
        <p:txBody>
          <a:bodyPr>
            <a:spAutoFit/>
          </a:bodyPr>
          <a:lstStyle/>
          <a:p>
            <a:pPr>
              <a:spcBef>
                <a:spcPts val="1800"/>
              </a:spcBef>
            </a:pPr>
            <a:r>
              <a:rPr lang="fr-CA" sz="2400" dirty="0"/>
              <a:t>« Notre mission est de </a:t>
            </a:r>
            <a:r>
              <a:rPr lang="fr-CA" sz="2400" b="1" dirty="0"/>
              <a:t>prévenir la pauvreté</a:t>
            </a:r>
            <a:r>
              <a:rPr lang="fr-CA" sz="2400" dirty="0"/>
              <a:t>. Pour l‘accomplir, nous ciblons la </a:t>
            </a:r>
            <a:r>
              <a:rPr lang="fr-CA" sz="2400" b="1" dirty="0"/>
              <a:t>réussite éducative </a:t>
            </a:r>
            <a:r>
              <a:rPr lang="fr-CA" sz="2400" dirty="0"/>
              <a:t>des jeunes Québécois en privilégiant </a:t>
            </a:r>
          </a:p>
          <a:p>
            <a:pPr marL="457200" indent="-457200">
              <a:spcBef>
                <a:spcPts val="900"/>
              </a:spcBef>
              <a:buFont typeface="Wingdings" pitchFamily="2" charset="2"/>
              <a:buChar char="Ø"/>
            </a:pPr>
            <a:r>
              <a:rPr lang="fr-CA" sz="2400" dirty="0"/>
              <a:t>le développement de leur plein potentiel, dès leur conception jusqu’à 17 ans, et </a:t>
            </a:r>
          </a:p>
          <a:p>
            <a:pPr marL="457200" indent="-457200">
              <a:spcBef>
                <a:spcPts val="900"/>
              </a:spcBef>
              <a:buFont typeface="Wingdings" pitchFamily="2" charset="2"/>
              <a:buChar char="Ø"/>
            </a:pPr>
            <a:r>
              <a:rPr lang="fr-CA" sz="2400" dirty="0"/>
              <a:t>en contribuant à la mise en place des conditions qui répondent à leurs besoins et à ceux de leur famille. »</a:t>
            </a:r>
            <a:endParaRPr lang="fr-FR" sz="2400" dirty="0"/>
          </a:p>
        </p:txBody>
      </p:sp>
      <p:sp>
        <p:nvSpPr>
          <p:cNvPr id="5" name="Rectangle 2"/>
          <p:cNvSpPr txBox="1">
            <a:spLocks noChangeArrowheads="1"/>
          </p:cNvSpPr>
          <p:nvPr/>
        </p:nvSpPr>
        <p:spPr>
          <a:xfrm>
            <a:off x="683568" y="393383"/>
            <a:ext cx="7772400" cy="972000"/>
          </a:xfrm>
          <a:prstGeom prst="rect">
            <a:avLst/>
          </a:prstGeom>
          <a:noFill/>
        </p:spPr>
        <p:txBody>
          <a:bodyPr vert="horz" lIns="91440" tIns="45720" rIns="91440" bIns="45720" rtlCol="0" anchor="ctr">
            <a:normAutofit lnSpcReduction="10000"/>
          </a:bodyPr>
          <a:lstStyle/>
          <a:p>
            <a:pPr marL="0" lvl="1" algn="ctr">
              <a:spcBef>
                <a:spcPct val="0"/>
              </a:spcBef>
            </a:pP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LA RÉUSSITE ÉDUCATIVE ET </a:t>
            </a:r>
            <a:b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b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LA</a:t>
            </a:r>
            <a:r>
              <a:rPr kumimoji="0" lang="fr-CA" sz="3200" b="1" i="0" u="none" strike="noStrike" kern="1200" cap="none" spc="0" normalizeH="0" dirty="0">
                <a:ln>
                  <a:noFill/>
                </a:ln>
                <a:solidFill>
                  <a:schemeClr val="tx1"/>
                </a:solidFill>
                <a:effectLst/>
                <a:uLnTx/>
                <a:uFillTx/>
                <a:latin typeface="Calibri" pitchFamily="34" charset="0"/>
                <a:ea typeface="+mj-ea"/>
                <a:cs typeface="+mj-cs"/>
              </a:rPr>
              <a:t> MISSION DE LA FONDATION CHAGNON</a:t>
            </a:r>
            <a:endParaRPr kumimoji="0" lang="fr-CA" sz="3200" b="1" i="0" u="none" strike="noStrike" kern="1200" cap="none" spc="0" normalizeH="0" baseline="0" dirty="0">
              <a:ln>
                <a:noFill/>
              </a:ln>
              <a:solidFill>
                <a:schemeClr val="tx1"/>
              </a:solidFill>
              <a:effectLst/>
              <a:uLnTx/>
              <a:uFillTx/>
              <a:latin typeface="Calibri" pitchFamily="34" charset="0"/>
              <a:ea typeface="+mj-ea"/>
              <a:cs typeface="+mj-cs"/>
            </a:endParaRPr>
          </a:p>
        </p:txBody>
      </p:sp>
      <p:sp>
        <p:nvSpPr>
          <p:cNvPr id="7" name="Rectangle 3"/>
          <p:cNvSpPr txBox="1">
            <a:spLocks noChangeArrowheads="1"/>
          </p:cNvSpPr>
          <p:nvPr/>
        </p:nvSpPr>
        <p:spPr>
          <a:xfrm>
            <a:off x="522000" y="4977272"/>
            <a:ext cx="8100000" cy="900000"/>
          </a:xfrm>
          <a:prstGeom prst="rect">
            <a:avLst/>
          </a:prstGeom>
          <a:ln w="19050">
            <a:solidFill>
              <a:schemeClr val="tx1"/>
            </a:solidFill>
          </a:ln>
        </p:spPr>
        <p:txBody>
          <a:bodyPr vert="horz" lIns="91440" tIns="45720" rIns="91440" bIns="45720" rtlCol="0">
            <a:noAutofit/>
          </a:bodyPr>
          <a:lstStyle/>
          <a:p>
            <a:pPr marL="457200" lvl="0" indent="-457200" algn="ctr">
              <a:spcBef>
                <a:spcPts val="1200"/>
              </a:spcBef>
              <a:defRPr/>
            </a:pPr>
            <a:r>
              <a:rPr lang="fr-CA" sz="2400" dirty="0">
                <a:sym typeface="Symbol"/>
              </a:rPr>
              <a:t>Question :  comment cette orientation double peut-elle assurer que la mission sera réalisée ?</a:t>
            </a:r>
          </a:p>
        </p:txBody>
      </p:sp>
      <p:sp>
        <p:nvSpPr>
          <p:cNvPr id="8" name="Oval 35"/>
          <p:cNvSpPr>
            <a:spLocks noChangeArrowheads="1"/>
          </p:cNvSpPr>
          <p:nvPr/>
        </p:nvSpPr>
        <p:spPr bwMode="auto">
          <a:xfrm>
            <a:off x="180472" y="2492896"/>
            <a:ext cx="8100000" cy="1440000"/>
          </a:xfrm>
          <a:prstGeom prst="ellipse">
            <a:avLst/>
          </a:prstGeom>
          <a:noFill/>
          <a:ln w="63500">
            <a:solidFill>
              <a:srgbClr val="FF0000"/>
            </a:solidFill>
            <a:round/>
            <a:headEnd/>
            <a:tailEnd/>
          </a:ln>
        </p:spPr>
        <p:txBody>
          <a:bodyPr wrap="none" anchor="ct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14</a:t>
            </a:fld>
            <a:endParaRPr lang="fr-CA"/>
          </a:p>
        </p:txBody>
      </p:sp>
      <p:sp>
        <p:nvSpPr>
          <p:cNvPr id="5" name="Rectangle 2"/>
          <p:cNvSpPr txBox="1">
            <a:spLocks noChangeArrowheads="1"/>
          </p:cNvSpPr>
          <p:nvPr/>
        </p:nvSpPr>
        <p:spPr>
          <a:xfrm>
            <a:off x="683568" y="393383"/>
            <a:ext cx="8100000" cy="1116000"/>
          </a:xfrm>
          <a:prstGeom prst="rect">
            <a:avLst/>
          </a:prstGeom>
          <a:noFill/>
        </p:spPr>
        <p:txBody>
          <a:bodyPr vert="horz" lIns="91440" tIns="45720" rIns="91440" bIns="45720" rtlCol="0" anchor="ctr">
            <a:normAutofit/>
          </a:bodyPr>
          <a:lstStyle/>
          <a:p>
            <a:pPr marL="0" lvl="1" algn="ctr">
              <a:spcBef>
                <a:spcPct val="0"/>
              </a:spcBef>
            </a:pP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LE DÉVELOPPEMENT DU PLEIN POTENTIEL DES JEUNES ET LA PRÉVENTION DE LA PAUVRETÉ</a:t>
            </a:r>
          </a:p>
        </p:txBody>
      </p:sp>
      <p:sp>
        <p:nvSpPr>
          <p:cNvPr id="6" name="Rectangle 3"/>
          <p:cNvSpPr txBox="1">
            <a:spLocks noChangeArrowheads="1"/>
          </p:cNvSpPr>
          <p:nvPr/>
        </p:nvSpPr>
        <p:spPr>
          <a:xfrm>
            <a:off x="270000" y="1701080"/>
            <a:ext cx="8604000" cy="468000"/>
          </a:xfrm>
          <a:prstGeom prst="rect">
            <a:avLst/>
          </a:prstGeom>
        </p:spPr>
        <p:txBody>
          <a:bodyPr vert="horz" lIns="91440" tIns="45720" rIns="91440" bIns="45720" rtlCol="0">
            <a:noAutofit/>
          </a:bodyPr>
          <a:lstStyle/>
          <a:p>
            <a:pPr marL="342900" lvl="0" indent="-342900">
              <a:spcBef>
                <a:spcPts val="900"/>
              </a:spcBef>
              <a:defRPr/>
            </a:pPr>
            <a:r>
              <a:rPr lang="fr-CA" sz="2400" dirty="0"/>
              <a:t>Les connaissances, habiletés et valeurs acquises doivent permettre :</a:t>
            </a:r>
            <a:endParaRPr lang="fr-FR" sz="2400" dirty="0"/>
          </a:p>
        </p:txBody>
      </p:sp>
      <p:sp>
        <p:nvSpPr>
          <p:cNvPr id="7" name="Rectangle 3"/>
          <p:cNvSpPr txBox="1">
            <a:spLocks noChangeArrowheads="1"/>
          </p:cNvSpPr>
          <p:nvPr/>
        </p:nvSpPr>
        <p:spPr>
          <a:xfrm>
            <a:off x="342000" y="2205136"/>
            <a:ext cx="8460000" cy="1836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lang="fr-CA" sz="2400" dirty="0"/>
              <a:t>une éventuelle autonomie économique :</a:t>
            </a:r>
          </a:p>
          <a:p>
            <a:pPr marL="799200" lvl="1" indent="-342000">
              <a:spcBef>
                <a:spcPts val="600"/>
              </a:spcBef>
              <a:buSzPct val="75000"/>
              <a:buFont typeface="Wingdings" pitchFamily="2" charset="2"/>
              <a:buChar char="Ø"/>
              <a:defRPr/>
            </a:pPr>
            <a:r>
              <a:rPr lang="fr-CA" sz="2400" dirty="0"/>
              <a:t>comment réaliser des activités marchandes ;</a:t>
            </a:r>
          </a:p>
          <a:p>
            <a:pPr marL="799200" lvl="1" indent="-342000">
              <a:spcBef>
                <a:spcPts val="600"/>
              </a:spcBef>
              <a:buSzPct val="75000"/>
              <a:buFont typeface="Wingdings" pitchFamily="2" charset="2"/>
              <a:buChar char="Ø"/>
              <a:defRPr/>
            </a:pPr>
            <a:r>
              <a:rPr lang="fr-CA" sz="2400" dirty="0"/>
              <a:t>comment gérer des ressources financières et autres actifs ;</a:t>
            </a:r>
          </a:p>
          <a:p>
            <a:pPr marL="799200" lvl="1" indent="-342000">
              <a:spcBef>
                <a:spcPts val="600"/>
              </a:spcBef>
              <a:buSzPct val="75000"/>
              <a:buFont typeface="Wingdings" pitchFamily="2" charset="2"/>
              <a:buChar char="Ø"/>
              <a:defRPr/>
            </a:pPr>
            <a:r>
              <a:rPr lang="fr-CA" sz="2400" dirty="0"/>
              <a:t>comment intégrer le marché du travail ;</a:t>
            </a:r>
          </a:p>
        </p:txBody>
      </p:sp>
      <p:sp>
        <p:nvSpPr>
          <p:cNvPr id="8" name="Rectangle 3"/>
          <p:cNvSpPr txBox="1">
            <a:spLocks noChangeArrowheads="1"/>
          </p:cNvSpPr>
          <p:nvPr/>
        </p:nvSpPr>
        <p:spPr>
          <a:xfrm>
            <a:off x="395536" y="4077072"/>
            <a:ext cx="8460000" cy="2196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lang="fr-CA" sz="2400" dirty="0"/>
              <a:t>et une autonomie sociale :</a:t>
            </a:r>
          </a:p>
          <a:p>
            <a:pPr marL="800100" lvl="1" indent="-342900">
              <a:spcBef>
                <a:spcPts val="600"/>
              </a:spcBef>
              <a:buSzPct val="75000"/>
              <a:buFont typeface="Wingdings" pitchFamily="2" charset="2"/>
              <a:buChar char="Ø"/>
              <a:defRPr/>
            </a:pPr>
            <a:r>
              <a:rPr lang="fr-CA" sz="2400" dirty="0"/>
              <a:t>comment réaliser des échanges harmonieux ;</a:t>
            </a:r>
          </a:p>
          <a:p>
            <a:pPr marL="800100" lvl="1" indent="-342900">
              <a:spcBef>
                <a:spcPts val="600"/>
              </a:spcBef>
              <a:buSzPct val="75000"/>
              <a:buFont typeface="Wingdings" pitchFamily="2" charset="2"/>
              <a:buChar char="Ø"/>
              <a:defRPr/>
            </a:pPr>
            <a:r>
              <a:rPr lang="fr-CA" sz="2400" dirty="0"/>
              <a:t>comment résoudre des conflits et créer un climat de confiance ;</a:t>
            </a:r>
          </a:p>
          <a:p>
            <a:pPr marL="800100" lvl="1" indent="-342900">
              <a:spcBef>
                <a:spcPts val="600"/>
              </a:spcBef>
              <a:buSzPct val="75000"/>
              <a:buFont typeface="Wingdings" pitchFamily="2" charset="2"/>
              <a:buChar char="Ø"/>
              <a:defRPr/>
            </a:pPr>
            <a:r>
              <a:rPr lang="fr-CA" sz="2400" dirty="0"/>
              <a:t>comment se créer une réserve de capital social.</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15</a:t>
            </a:fld>
            <a:endParaRPr lang="fr-CA"/>
          </a:p>
        </p:txBody>
      </p:sp>
      <p:sp>
        <p:nvSpPr>
          <p:cNvPr id="5" name="Rectangle 2"/>
          <p:cNvSpPr txBox="1">
            <a:spLocks noChangeArrowheads="1"/>
          </p:cNvSpPr>
          <p:nvPr/>
        </p:nvSpPr>
        <p:spPr>
          <a:xfrm>
            <a:off x="683568" y="393383"/>
            <a:ext cx="8100000" cy="1116000"/>
          </a:xfrm>
          <a:prstGeom prst="rect">
            <a:avLst/>
          </a:prstGeom>
          <a:noFill/>
        </p:spPr>
        <p:txBody>
          <a:bodyPr vert="horz" lIns="91440" tIns="45720" rIns="91440" bIns="45720" rtlCol="0" anchor="ctr">
            <a:normAutofit/>
          </a:bodyPr>
          <a:lstStyle/>
          <a:p>
            <a:pPr marL="0" lvl="1" algn="ctr">
              <a:spcBef>
                <a:spcPct val="0"/>
              </a:spcBef>
            </a:pP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LE DÉVELOPPEMENT DE </a:t>
            </a:r>
            <a:b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br>
            <a:r>
              <a:rPr kumimoji="0" lang="fr-CA" sz="3200" b="1" i="0" u="sng" strike="noStrike" kern="1200" cap="none" spc="0" normalizeH="0" baseline="0" dirty="0">
                <a:ln>
                  <a:noFill/>
                </a:ln>
                <a:solidFill>
                  <a:schemeClr val="tx1"/>
                </a:solidFill>
                <a:effectLst/>
                <a:uLnTx/>
                <a:uFillTx/>
                <a:latin typeface="Calibri" pitchFamily="34" charset="0"/>
                <a:ea typeface="+mj-ea"/>
                <a:cs typeface="+mj-cs"/>
              </a:rPr>
              <a:t>LA</a:t>
            </a: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 COMPÉTENCE DES JEUNES</a:t>
            </a:r>
          </a:p>
        </p:txBody>
      </p:sp>
      <p:sp>
        <p:nvSpPr>
          <p:cNvPr id="6" name="Rectangle 3"/>
          <p:cNvSpPr txBox="1">
            <a:spLocks noChangeArrowheads="1"/>
          </p:cNvSpPr>
          <p:nvPr/>
        </p:nvSpPr>
        <p:spPr>
          <a:xfrm>
            <a:off x="522000" y="1701080"/>
            <a:ext cx="8208000" cy="468000"/>
          </a:xfrm>
          <a:prstGeom prst="rect">
            <a:avLst/>
          </a:prstGeom>
        </p:spPr>
        <p:txBody>
          <a:bodyPr vert="horz" lIns="91440" tIns="45720" rIns="91440" bIns="45720" rtlCol="0">
            <a:noAutofit/>
          </a:bodyPr>
          <a:lstStyle/>
          <a:p>
            <a:pPr marL="342900" lvl="0" indent="-342900">
              <a:spcBef>
                <a:spcPts val="900"/>
              </a:spcBef>
              <a:defRPr/>
            </a:pPr>
            <a:r>
              <a:rPr lang="fr-CA" sz="2400" dirty="0"/>
              <a:t>Le développement du plein potentiel des jeunes </a:t>
            </a:r>
            <a:r>
              <a:rPr lang="fr-FR" sz="2400" dirty="0"/>
              <a:t>doit permettre</a:t>
            </a:r>
            <a:r>
              <a:rPr lang="fr-CA" sz="2400" dirty="0"/>
              <a:t> :</a:t>
            </a:r>
            <a:endParaRPr lang="fr-FR" sz="2400" dirty="0"/>
          </a:p>
        </p:txBody>
      </p:sp>
      <p:sp>
        <p:nvSpPr>
          <p:cNvPr id="7" name="Rectangle 3"/>
          <p:cNvSpPr txBox="1">
            <a:spLocks noChangeArrowheads="1"/>
          </p:cNvSpPr>
          <p:nvPr/>
        </p:nvSpPr>
        <p:spPr>
          <a:xfrm>
            <a:off x="576456" y="2277296"/>
            <a:ext cx="8100000" cy="1368000"/>
          </a:xfrm>
          <a:prstGeom prst="rect">
            <a:avLst/>
          </a:prstGeom>
        </p:spPr>
        <p:txBody>
          <a:bodyPr vert="horz" lIns="91440" tIns="45720" rIns="91440" bIns="45720" rtlCol="0">
            <a:noAutofit/>
          </a:bodyPr>
          <a:lstStyle/>
          <a:p>
            <a:pPr marL="342900" lvl="0" indent="-342900">
              <a:lnSpc>
                <a:spcPct val="110000"/>
              </a:lnSpc>
              <a:spcBef>
                <a:spcPct val="25000"/>
              </a:spcBef>
              <a:buFont typeface="Arial" pitchFamily="34" charset="0"/>
              <a:buChar char="•"/>
              <a:defRPr/>
            </a:pPr>
            <a:r>
              <a:rPr lang="fr-FR" sz="2400" dirty="0"/>
              <a:t>l’acquisition de l’ensemble des connaissances de base, habiletés, valeurs et attitudes requises pour assurer leur autonomie économique et sociale;</a:t>
            </a:r>
          </a:p>
        </p:txBody>
      </p:sp>
      <p:sp>
        <p:nvSpPr>
          <p:cNvPr id="8" name="Rectangle 3"/>
          <p:cNvSpPr txBox="1">
            <a:spLocks noChangeArrowheads="1"/>
          </p:cNvSpPr>
          <p:nvPr/>
        </p:nvSpPr>
        <p:spPr>
          <a:xfrm>
            <a:off x="576456" y="3717184"/>
            <a:ext cx="8100000" cy="1368000"/>
          </a:xfrm>
          <a:prstGeom prst="rect">
            <a:avLst/>
          </a:prstGeom>
        </p:spPr>
        <p:txBody>
          <a:bodyPr vert="horz" lIns="91440" tIns="45720" rIns="91440" bIns="45720" rtlCol="0">
            <a:noAutofit/>
          </a:bodyPr>
          <a:lstStyle/>
          <a:p>
            <a:pPr marL="342900" indent="-342900">
              <a:lnSpc>
                <a:spcPct val="110000"/>
              </a:lnSpc>
              <a:spcBef>
                <a:spcPts val="900"/>
              </a:spcBef>
              <a:buFont typeface="Arial" pitchFamily="34" charset="0"/>
              <a:buChar char="•"/>
              <a:defRPr/>
            </a:pPr>
            <a:r>
              <a:rPr lang="fr-FR" sz="2400" dirty="0"/>
              <a:t>l’utilisation de celles-ci pour gérer les situations complexes et instables, tant prévues que non, en lien avec l’éventuelle autonomie économique et l’actuelle autonomie sociale.</a:t>
            </a:r>
          </a:p>
        </p:txBody>
      </p:sp>
      <p:sp>
        <p:nvSpPr>
          <p:cNvPr id="10" name="Rectangle 3"/>
          <p:cNvSpPr txBox="1">
            <a:spLocks noChangeArrowheads="1"/>
          </p:cNvSpPr>
          <p:nvPr/>
        </p:nvSpPr>
        <p:spPr>
          <a:xfrm>
            <a:off x="522000" y="5265304"/>
            <a:ext cx="8100000" cy="900000"/>
          </a:xfrm>
          <a:prstGeom prst="rect">
            <a:avLst/>
          </a:prstGeom>
          <a:ln w="19050">
            <a:solidFill>
              <a:schemeClr val="tx1"/>
            </a:solidFill>
          </a:ln>
        </p:spPr>
        <p:txBody>
          <a:bodyPr vert="horz" lIns="91440" tIns="45720" rIns="91440" bIns="45720" rtlCol="0">
            <a:noAutofit/>
          </a:bodyPr>
          <a:lstStyle/>
          <a:p>
            <a:pPr marL="457200" lvl="0" indent="-457200" algn="ctr">
              <a:spcBef>
                <a:spcPts val="1200"/>
              </a:spcBef>
              <a:defRPr/>
            </a:pPr>
            <a:r>
              <a:rPr lang="fr-CA" sz="2400" dirty="0">
                <a:sym typeface="Symbol"/>
              </a:rPr>
              <a:t>C’est cette capacité de mobiliser et de coordonner plusieurs connaissances qui caractérise </a:t>
            </a:r>
            <a:r>
              <a:rPr lang="fr-CA" sz="2400" u="sng" dirty="0">
                <a:sym typeface="Symbol"/>
              </a:rPr>
              <a:t>la</a:t>
            </a:r>
            <a:r>
              <a:rPr lang="fr-CA" sz="2400" dirty="0">
                <a:sym typeface="Symbol"/>
              </a:rPr>
              <a:t> compétence d’un individu.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16</a:t>
            </a:fld>
            <a:endParaRPr lang="fr-CA"/>
          </a:p>
        </p:txBody>
      </p:sp>
      <p:sp>
        <p:nvSpPr>
          <p:cNvPr id="5" name="Rectangle 2"/>
          <p:cNvSpPr txBox="1">
            <a:spLocks noChangeArrowheads="1"/>
          </p:cNvSpPr>
          <p:nvPr/>
        </p:nvSpPr>
        <p:spPr>
          <a:xfrm>
            <a:off x="683568" y="393383"/>
            <a:ext cx="8100000" cy="687600"/>
          </a:xfrm>
          <a:prstGeom prst="rect">
            <a:avLst/>
          </a:prstGeom>
          <a:noFill/>
        </p:spPr>
        <p:txBody>
          <a:bodyPr vert="horz" lIns="91440" tIns="45720" rIns="91440" bIns="45720" rtlCol="0" anchor="ctr">
            <a:normAutofit/>
          </a:bodyPr>
          <a:lstStyle/>
          <a:p>
            <a:pPr marL="0" lvl="1" algn="ctr">
              <a:spcBef>
                <a:spcPct val="0"/>
              </a:spcBef>
            </a:pP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LE DÉVELOPPEMENT DU POUVOIR D’AGIR</a:t>
            </a:r>
          </a:p>
        </p:txBody>
      </p:sp>
      <p:sp>
        <p:nvSpPr>
          <p:cNvPr id="10" name="Rectangle 3"/>
          <p:cNvSpPr txBox="1">
            <a:spLocks noChangeArrowheads="1"/>
          </p:cNvSpPr>
          <p:nvPr/>
        </p:nvSpPr>
        <p:spPr>
          <a:xfrm>
            <a:off x="540472" y="1340768"/>
            <a:ext cx="8280000" cy="900000"/>
          </a:xfrm>
          <a:prstGeom prst="rect">
            <a:avLst/>
          </a:prstGeom>
          <a:noFill/>
        </p:spPr>
        <p:txBody>
          <a:bodyPr/>
          <a:lstStyle/>
          <a:p>
            <a:pPr marR="0" lvl="0" algn="l" defTabSz="914400" rtl="0" eaLnBrk="1" fontAlgn="auto" latinLnBrk="0" hangingPunct="1">
              <a:lnSpc>
                <a:spcPct val="110000"/>
              </a:lnSpc>
              <a:spcAft>
                <a:spcPts val="0"/>
              </a:spcAft>
              <a:buClrTx/>
              <a:buSzTx/>
              <a:buFont typeface="Wingdings" pitchFamily="2" charset="2"/>
              <a:buNone/>
              <a:tabLst/>
              <a:defRPr/>
            </a:pPr>
            <a:r>
              <a:rPr lang="fr-CA" sz="2400" dirty="0"/>
              <a:t>Chaque dimension de l’autonomie économique et sociale requiert la capacité de :</a:t>
            </a:r>
          </a:p>
        </p:txBody>
      </p:sp>
      <p:sp>
        <p:nvSpPr>
          <p:cNvPr id="11" name="Rectangle 3"/>
          <p:cNvSpPr txBox="1">
            <a:spLocks noChangeArrowheads="1"/>
          </p:cNvSpPr>
          <p:nvPr/>
        </p:nvSpPr>
        <p:spPr bwMode="auto">
          <a:xfrm>
            <a:off x="540472" y="2275905"/>
            <a:ext cx="8280000" cy="900000"/>
          </a:xfrm>
          <a:prstGeom prst="rect">
            <a:avLst/>
          </a:prstGeom>
          <a:noFill/>
          <a:ln w="9525">
            <a:noFill/>
            <a:miter lim="800000"/>
            <a:headEnd/>
            <a:tailEnd/>
          </a:ln>
        </p:spPr>
        <p:txBody>
          <a:bodyPr/>
          <a:lstStyle/>
          <a:p>
            <a:pPr marL="361950" lvl="1" indent="-285750" eaLnBrk="1" hangingPunct="1">
              <a:lnSpc>
                <a:spcPct val="110000"/>
              </a:lnSpc>
              <a:spcBef>
                <a:spcPct val="30000"/>
              </a:spcBef>
              <a:spcAft>
                <a:spcPts val="300"/>
              </a:spcAft>
              <a:buClr>
                <a:schemeClr val="tx1"/>
              </a:buClr>
              <a:buFont typeface="Times" pitchFamily="18" charset="0"/>
              <a:buChar char="•"/>
              <a:defRPr/>
            </a:pPr>
            <a:r>
              <a:rPr lang="fr-CA" sz="2400" dirty="0"/>
              <a:t>choisir librement une action à mettre en œuvre </a:t>
            </a:r>
            <a:br>
              <a:rPr lang="fr-CA" sz="2400" dirty="0"/>
            </a:br>
            <a:r>
              <a:rPr lang="fr-CA" sz="2400" dirty="0"/>
              <a:t>(présence d’une alternative), </a:t>
            </a:r>
          </a:p>
          <a:p>
            <a:pPr marL="361950" lvl="1" indent="-285750" eaLnBrk="1" hangingPunct="1">
              <a:lnSpc>
                <a:spcPct val="110000"/>
              </a:lnSpc>
              <a:spcBef>
                <a:spcPct val="30000"/>
              </a:spcBef>
              <a:spcAft>
                <a:spcPts val="300"/>
              </a:spcAft>
              <a:buClr>
                <a:schemeClr val="tx1"/>
              </a:buClr>
              <a:buFont typeface="Times" pitchFamily="18" charset="0"/>
              <a:buChar char="•"/>
              <a:defRPr/>
            </a:pPr>
            <a:endParaRPr lang="fr-CA" sz="2400" dirty="0"/>
          </a:p>
        </p:txBody>
      </p:sp>
      <p:sp>
        <p:nvSpPr>
          <p:cNvPr id="12" name="Rectangle 3"/>
          <p:cNvSpPr txBox="1">
            <a:spLocks noChangeArrowheads="1"/>
          </p:cNvSpPr>
          <p:nvPr/>
        </p:nvSpPr>
        <p:spPr bwMode="auto">
          <a:xfrm>
            <a:off x="540472" y="3212976"/>
            <a:ext cx="8280000" cy="1081087"/>
          </a:xfrm>
          <a:prstGeom prst="rect">
            <a:avLst/>
          </a:prstGeom>
          <a:noFill/>
          <a:ln w="9525">
            <a:noFill/>
            <a:miter lim="800000"/>
            <a:headEnd/>
            <a:tailEnd/>
          </a:ln>
        </p:spPr>
        <p:txBody>
          <a:bodyPr/>
          <a:lstStyle/>
          <a:p>
            <a:pPr marL="361950" lvl="1" indent="-285750" eaLnBrk="1" hangingPunct="1">
              <a:lnSpc>
                <a:spcPct val="110000"/>
              </a:lnSpc>
              <a:spcBef>
                <a:spcPct val="30000"/>
              </a:spcBef>
              <a:spcAft>
                <a:spcPts val="300"/>
              </a:spcAft>
              <a:buClr>
                <a:schemeClr val="tx1"/>
              </a:buClr>
              <a:buFont typeface="Times" pitchFamily="18" charset="0"/>
              <a:buChar char="•"/>
              <a:defRPr/>
            </a:pPr>
            <a:r>
              <a:rPr lang="fr-CA" sz="2400" dirty="0"/>
              <a:t>transformer son choix en une décision </a:t>
            </a:r>
            <a:br>
              <a:rPr lang="fr-CA" sz="2400" dirty="0"/>
            </a:br>
            <a:r>
              <a:rPr lang="fr-CA" sz="2400" dirty="0"/>
              <a:t>(capacité d’analyser et de s’engager) et</a:t>
            </a:r>
          </a:p>
        </p:txBody>
      </p:sp>
      <p:sp>
        <p:nvSpPr>
          <p:cNvPr id="13" name="Rectangle 3"/>
          <p:cNvSpPr txBox="1">
            <a:spLocks noChangeArrowheads="1"/>
          </p:cNvSpPr>
          <p:nvPr/>
        </p:nvSpPr>
        <p:spPr bwMode="auto">
          <a:xfrm>
            <a:off x="540472" y="4149080"/>
            <a:ext cx="8280000" cy="1081088"/>
          </a:xfrm>
          <a:prstGeom prst="rect">
            <a:avLst/>
          </a:prstGeom>
          <a:noFill/>
          <a:ln w="9525">
            <a:noFill/>
            <a:miter lim="800000"/>
            <a:headEnd/>
            <a:tailEnd/>
          </a:ln>
        </p:spPr>
        <p:txBody>
          <a:bodyPr/>
          <a:lstStyle/>
          <a:p>
            <a:pPr marL="361950" lvl="1" indent="-285750" eaLnBrk="1" hangingPunct="1">
              <a:lnSpc>
                <a:spcPct val="110000"/>
              </a:lnSpc>
              <a:spcBef>
                <a:spcPct val="30000"/>
              </a:spcBef>
              <a:spcAft>
                <a:spcPts val="300"/>
              </a:spcAft>
              <a:buClr>
                <a:schemeClr val="tx1"/>
              </a:buClr>
              <a:buFont typeface="Times" pitchFamily="18" charset="0"/>
              <a:buChar char="•"/>
              <a:defRPr/>
            </a:pPr>
            <a:r>
              <a:rPr lang="fr-CA" sz="2400" dirty="0"/>
              <a:t>agir en fonction de sa décision </a:t>
            </a:r>
            <a:br>
              <a:rPr lang="fr-CA" sz="2400" dirty="0"/>
            </a:br>
            <a:r>
              <a:rPr lang="fr-CA" sz="2400" dirty="0"/>
              <a:t>(accès aux ressources et volonté d’assumer les conséquences).</a:t>
            </a:r>
            <a:endParaRPr lang="fr-FR" sz="2400" dirty="0"/>
          </a:p>
        </p:txBody>
      </p:sp>
      <p:sp>
        <p:nvSpPr>
          <p:cNvPr id="17" name="Rectangle 3"/>
          <p:cNvSpPr txBox="1">
            <a:spLocks noChangeArrowheads="1"/>
          </p:cNvSpPr>
          <p:nvPr/>
        </p:nvSpPr>
        <p:spPr>
          <a:xfrm>
            <a:off x="395536" y="5373216"/>
            <a:ext cx="8280000" cy="900000"/>
          </a:xfrm>
          <a:prstGeom prst="rect">
            <a:avLst/>
          </a:prstGeom>
          <a:ln w="19050">
            <a:solidFill>
              <a:schemeClr val="tx1"/>
            </a:solidFill>
          </a:ln>
        </p:spPr>
        <p:txBody>
          <a:bodyPr vert="horz" lIns="91440" tIns="45720" rIns="91440" bIns="45720" rtlCol="0">
            <a:noAutofit/>
          </a:bodyPr>
          <a:lstStyle/>
          <a:p>
            <a:pPr marL="457200" lvl="0" indent="-457200" algn="ctr">
              <a:spcBef>
                <a:spcPts val="1200"/>
              </a:spcBef>
              <a:defRPr/>
            </a:pPr>
            <a:r>
              <a:rPr lang="fr-CA" sz="2400" dirty="0">
                <a:sym typeface="Symbol"/>
              </a:rPr>
              <a:t>C’est ce qui constitue le pouvoir d’agir (empowerment), élément-clé du développement du plein potentiel des individus.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17</a:t>
            </a:fld>
            <a:endParaRPr lang="fr-CA" dirty="0"/>
          </a:p>
        </p:txBody>
      </p:sp>
      <p:sp>
        <p:nvSpPr>
          <p:cNvPr id="3" name="Rectangle 3"/>
          <p:cNvSpPr txBox="1">
            <a:spLocks noChangeArrowheads="1"/>
          </p:cNvSpPr>
          <p:nvPr/>
        </p:nvSpPr>
        <p:spPr>
          <a:xfrm>
            <a:off x="888950" y="1295400"/>
            <a:ext cx="3810000" cy="4114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fr-FR" sz="3200" b="0" i="0" u="none" strike="noStrike" kern="1200" cap="none" spc="0" normalizeH="0" baseline="0" noProof="0" dirty="0">
                <a:ln>
                  <a:noFill/>
                </a:ln>
                <a:solidFill>
                  <a:schemeClr val="tx1"/>
                </a:solidFill>
                <a:effectLst/>
                <a:uLnTx/>
                <a:uFillTx/>
                <a:latin typeface="+mn-lt"/>
                <a:ea typeface="+mn-ea"/>
                <a:cs typeface="+mn-cs"/>
              </a:rPr>
              <a:t> </a:t>
            </a:r>
          </a:p>
        </p:txBody>
      </p:sp>
      <p:graphicFrame>
        <p:nvGraphicFramePr>
          <p:cNvPr id="4" name="Group 34"/>
          <p:cNvGraphicFramePr>
            <a:graphicFrameLocks noGrp="1"/>
          </p:cNvGraphicFramePr>
          <p:nvPr/>
        </p:nvGraphicFramePr>
        <p:xfrm>
          <a:off x="1163587" y="1600200"/>
          <a:ext cx="3429000" cy="3697288"/>
        </p:xfrm>
        <a:graphic>
          <a:graphicData uri="http://schemas.openxmlformats.org/drawingml/2006/table">
            <a:tbl>
              <a:tblPr/>
              <a:tblGrid>
                <a:gridCol w="3429000">
                  <a:extLst>
                    <a:ext uri="{9D8B030D-6E8A-4147-A177-3AD203B41FA5}">
                      <a16:colId xmlns:a16="http://schemas.microsoft.com/office/drawing/2014/main" val="20000"/>
                    </a:ext>
                  </a:extLst>
                </a:gridCol>
              </a:tblGrid>
              <a:tr h="679450">
                <a:tc>
                  <a:txBody>
                    <a:bodyPr/>
                    <a:lstStyle/>
                    <a:p>
                      <a:pPr marL="0" marR="0" lvl="0" indent="0" algn="ctr" defTabSz="914400" rtl="0" eaLnBrk="1" fontAlgn="base" latinLnBrk="0" hangingPunct="1">
                        <a:lnSpc>
                          <a:spcPct val="115000"/>
                        </a:lnSpc>
                        <a:spcBef>
                          <a:spcPct val="20000"/>
                        </a:spcBef>
                        <a:spcAft>
                          <a:spcPct val="0"/>
                        </a:spcAft>
                        <a:buClr>
                          <a:schemeClr val="accent1"/>
                        </a:buClr>
                        <a:buSzPct val="80000"/>
                        <a:buFont typeface="Wingdings" pitchFamily="2" charset="2"/>
                        <a:buNone/>
                        <a:tabLst/>
                      </a:pPr>
                      <a:r>
                        <a:rPr kumimoji="0" lang="fr-FR" sz="3200" b="1" i="0" u="none" strike="noStrike" cap="none" normalizeH="0" baseline="0" dirty="0">
                          <a:ln>
                            <a:noFill/>
                          </a:ln>
                          <a:solidFill>
                            <a:schemeClr val="tx1"/>
                          </a:solidFill>
                          <a:effectLst/>
                          <a:latin typeface="Arial" charset="0"/>
                        </a:rPr>
                        <a:t>INDIVIDU</a:t>
                      </a:r>
                      <a:endParaRPr kumimoji="0" lang="fr-FR" sz="32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17838">
                <a:tc>
                  <a:txBody>
                    <a:bodyPr/>
                    <a:lstStyle/>
                    <a:p>
                      <a:pPr marL="0" marR="0" lvl="0" indent="0" algn="ctr" defTabSz="914400" rtl="0" eaLnBrk="1" fontAlgn="base" latinLnBrk="0" hangingPunct="1">
                        <a:lnSpc>
                          <a:spcPct val="125000"/>
                        </a:lnSpc>
                        <a:spcBef>
                          <a:spcPct val="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participation</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compétences</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estime de soi</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conscience </a:t>
                      </a:r>
                      <a:br>
                        <a:rPr kumimoji="0" lang="fr-FR" sz="2800" b="0" i="0" u="none" strike="noStrike" cap="none" normalizeH="0" baseline="0" dirty="0">
                          <a:ln>
                            <a:noFill/>
                          </a:ln>
                          <a:solidFill>
                            <a:schemeClr val="tx1"/>
                          </a:solidFill>
                          <a:effectLst/>
                          <a:latin typeface="Arial" charset="0"/>
                        </a:rPr>
                      </a:br>
                      <a:r>
                        <a:rPr kumimoji="0" lang="fr-FR" sz="2800" b="0" i="0" u="none" strike="noStrike" cap="none" normalizeH="0" baseline="0" dirty="0">
                          <a:ln>
                            <a:noFill/>
                          </a:ln>
                          <a:solidFill>
                            <a:schemeClr val="tx1"/>
                          </a:solidFill>
                          <a:effectLst/>
                          <a:latin typeface="Arial" charset="0"/>
                        </a:rPr>
                        <a:t>critique</a:t>
                      </a:r>
                      <a:endParaRPr kumimoji="0" lang="fr-FR" sz="32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Group 27"/>
          <p:cNvGraphicFramePr>
            <a:graphicFrameLocks noGrp="1"/>
          </p:cNvGraphicFramePr>
          <p:nvPr/>
        </p:nvGraphicFramePr>
        <p:xfrm>
          <a:off x="4743400" y="1598613"/>
          <a:ext cx="3429000" cy="3727451"/>
        </p:xfrm>
        <a:graphic>
          <a:graphicData uri="http://schemas.openxmlformats.org/drawingml/2006/table">
            <a:tbl>
              <a:tblPr/>
              <a:tblGrid>
                <a:gridCol w="3429000">
                  <a:extLst>
                    <a:ext uri="{9D8B030D-6E8A-4147-A177-3AD203B41FA5}">
                      <a16:colId xmlns:a16="http://schemas.microsoft.com/office/drawing/2014/main" val="20000"/>
                    </a:ext>
                  </a:extLst>
                </a:gridCol>
              </a:tblGrid>
              <a:tr h="671513">
                <a:tc>
                  <a:txBody>
                    <a:bodyPr/>
                    <a:lstStyle/>
                    <a:p>
                      <a:pPr marL="0" marR="0" lvl="0" indent="0" algn="ctr" defTabSz="914400" rtl="0" eaLnBrk="1" fontAlgn="base" latinLnBrk="0" hangingPunct="1">
                        <a:lnSpc>
                          <a:spcPct val="115000"/>
                        </a:lnSpc>
                        <a:spcBef>
                          <a:spcPct val="20000"/>
                        </a:spcBef>
                        <a:spcAft>
                          <a:spcPct val="0"/>
                        </a:spcAft>
                        <a:buClr>
                          <a:schemeClr val="accent1"/>
                        </a:buClr>
                        <a:buSzPct val="80000"/>
                        <a:buFont typeface="Wingdings" pitchFamily="2" charset="2"/>
                        <a:buNone/>
                        <a:tabLst/>
                      </a:pPr>
                      <a:r>
                        <a:rPr kumimoji="0" lang="fr-FR" sz="3200" b="1" i="0" u="none" strike="noStrike" cap="none" normalizeH="0" baseline="0" dirty="0">
                          <a:ln>
                            <a:noFill/>
                          </a:ln>
                          <a:solidFill>
                            <a:schemeClr val="tx1"/>
                          </a:solidFill>
                          <a:effectLst/>
                          <a:latin typeface="Arial" charset="0"/>
                        </a:rPr>
                        <a:t>COMMUNAUTÉ</a:t>
                      </a:r>
                      <a:endParaRPr kumimoji="0" lang="fr-FR"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55938">
                <a:tc>
                  <a:txBody>
                    <a:bodyPr/>
                    <a:lstStyle/>
                    <a:p>
                      <a:pPr marL="0" marR="0" lvl="0" indent="0" algn="ctr" defTabSz="914400" rtl="0" eaLnBrk="1" fontAlgn="base" latinLnBrk="0" hangingPunct="1">
                        <a:lnSpc>
                          <a:spcPct val="125000"/>
                        </a:lnSpc>
                        <a:spcBef>
                          <a:spcPct val="20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participation</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compétences</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communications</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capital communautaire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6" name="Group 23"/>
          <p:cNvGrpSpPr>
            <a:grpSpLocks/>
          </p:cNvGrpSpPr>
          <p:nvPr/>
        </p:nvGrpSpPr>
        <p:grpSpPr bwMode="auto">
          <a:xfrm>
            <a:off x="2306587" y="685800"/>
            <a:ext cx="4572000" cy="5486400"/>
            <a:chOff x="1728" y="672"/>
            <a:chExt cx="2304" cy="3120"/>
          </a:xfrm>
        </p:grpSpPr>
        <p:sp>
          <p:nvSpPr>
            <p:cNvPr id="7" name="AutoShape 21"/>
            <p:cNvSpPr>
              <a:spLocks noChangeArrowheads="1"/>
            </p:cNvSpPr>
            <p:nvPr/>
          </p:nvSpPr>
          <p:spPr bwMode="auto">
            <a:xfrm>
              <a:off x="1728" y="672"/>
              <a:ext cx="2304" cy="346"/>
            </a:xfrm>
            <a:prstGeom prst="curvedDownArrow">
              <a:avLst>
                <a:gd name="adj1" fmla="val 133179"/>
                <a:gd name="adj2" fmla="val 266358"/>
                <a:gd name="adj3" fmla="val 33333"/>
              </a:avLst>
            </a:prstGeom>
            <a:solidFill>
              <a:srgbClr val="FFFFFF"/>
            </a:solidFill>
            <a:ln w="9525">
              <a:solidFill>
                <a:srgbClr val="000000"/>
              </a:solidFill>
              <a:miter lim="800000"/>
              <a:headEnd/>
              <a:tailEnd/>
            </a:ln>
          </p:spPr>
          <p:txBody>
            <a:bodyPr/>
            <a:lstStyle/>
            <a:p>
              <a:endParaRPr lang="fr-CA" dirty="0"/>
            </a:p>
          </p:txBody>
        </p:sp>
        <p:sp>
          <p:nvSpPr>
            <p:cNvPr id="8" name="AutoShape 22"/>
            <p:cNvSpPr>
              <a:spLocks noChangeArrowheads="1"/>
            </p:cNvSpPr>
            <p:nvPr/>
          </p:nvSpPr>
          <p:spPr bwMode="auto">
            <a:xfrm rot="10800000">
              <a:off x="1728" y="3447"/>
              <a:ext cx="2304" cy="345"/>
            </a:xfrm>
            <a:prstGeom prst="curvedDownArrow">
              <a:avLst>
                <a:gd name="adj1" fmla="val 133565"/>
                <a:gd name="adj2" fmla="val 267130"/>
                <a:gd name="adj3" fmla="val 33333"/>
              </a:avLst>
            </a:prstGeom>
            <a:solidFill>
              <a:srgbClr val="FFFFFF"/>
            </a:solidFill>
            <a:ln w="9525">
              <a:solidFill>
                <a:srgbClr val="000000"/>
              </a:solidFill>
              <a:miter lim="800000"/>
              <a:headEnd/>
              <a:tailEnd/>
            </a:ln>
          </p:spPr>
          <p:txBody>
            <a:bodyPr/>
            <a:lstStyle/>
            <a:p>
              <a:endParaRPr lang="fr-CA" dirty="0"/>
            </a:p>
          </p:txBody>
        </p:sp>
      </p:grpSp>
      <p:sp>
        <p:nvSpPr>
          <p:cNvPr id="9" name="Espace réservé du pied de page 8"/>
          <p:cNvSpPr>
            <a:spLocks noGrp="1"/>
          </p:cNvSpPr>
          <p:nvPr>
            <p:ph type="ftr" sz="quarter" idx="11"/>
          </p:nvPr>
        </p:nvSpPr>
        <p:spPr/>
        <p:txBody>
          <a:bodyPr/>
          <a:lstStyle/>
          <a:p>
            <a:r>
              <a:rPr lang="fr-CA"/>
              <a:t>© Coop La Clé, Victoriaville - 2012 - ÉBAUCHE</a:t>
            </a:r>
            <a:endParaRPr lang="fr-CA" dirty="0"/>
          </a:p>
        </p:txBody>
      </p:sp>
      <p:sp>
        <p:nvSpPr>
          <p:cNvPr id="10" name="Oval 35"/>
          <p:cNvSpPr>
            <a:spLocks noChangeArrowheads="1"/>
          </p:cNvSpPr>
          <p:nvPr/>
        </p:nvSpPr>
        <p:spPr bwMode="auto">
          <a:xfrm>
            <a:off x="755576" y="764704"/>
            <a:ext cx="4267200" cy="5334000"/>
          </a:xfrm>
          <a:prstGeom prst="ellipse">
            <a:avLst/>
          </a:prstGeom>
          <a:noFill/>
          <a:ln w="63500">
            <a:solidFill>
              <a:srgbClr val="FF0000"/>
            </a:solidFill>
            <a:round/>
            <a:headEnd/>
            <a:tailEnd/>
          </a:ln>
        </p:spPr>
        <p:txBody>
          <a:bodyPr wrap="none" anchor="ct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18</a:t>
            </a:fld>
            <a:endParaRPr lang="fr-CA"/>
          </a:p>
        </p:txBody>
      </p:sp>
      <p:graphicFrame>
        <p:nvGraphicFramePr>
          <p:cNvPr id="4" name="Group 82"/>
          <p:cNvGraphicFramePr>
            <a:graphicFrameLocks/>
          </p:cNvGraphicFramePr>
          <p:nvPr/>
        </p:nvGraphicFramePr>
        <p:xfrm>
          <a:off x="685800" y="1509294"/>
          <a:ext cx="7772400" cy="4584002"/>
        </p:xfrm>
        <a:graphic>
          <a:graphicData uri="http://schemas.openxmlformats.org/drawingml/2006/table">
            <a:tbl>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fr-FR" sz="2000" b="1" i="0" u="none" strike="noStrike" cap="none" normalizeH="0" baseline="0" dirty="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fr-FR" sz="2000" b="1"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17335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800" b="1" i="0" u="none" strike="noStrike" cap="none" normalizeH="0" baseline="0" dirty="0">
                          <a:ln>
                            <a:noFill/>
                          </a:ln>
                          <a:solidFill>
                            <a:schemeClr val="tx1"/>
                          </a:solidFill>
                          <a:effectLst/>
                          <a:latin typeface="Verdana" pitchFamily="34" charset="0"/>
                        </a:rPr>
                        <a:t>PARTICIPATION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800" b="1" i="0" u="none" strike="noStrike" cap="none" normalizeH="0" baseline="0">
                          <a:ln>
                            <a:noFill/>
                          </a:ln>
                          <a:solidFill>
                            <a:schemeClr val="tx1"/>
                          </a:solidFill>
                          <a:effectLst/>
                          <a:latin typeface="Verdana" pitchFamily="34" charset="0"/>
                        </a:rPr>
                        <a:t>COMPÉTENCES</a:t>
                      </a:r>
                      <a:endParaRPr kumimoji="0" lang="fr-FR" sz="2800" b="0"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38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fr-FR" sz="2800" b="1"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fr-FR" sz="2800" b="1" i="0" u="none" strike="noStrike" cap="none" normalizeH="0" baseline="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fr-FR" sz="2800" b="1"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14239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800" b="1" i="0" u="none" strike="noStrike" cap="none" normalizeH="0" baseline="0">
                          <a:ln>
                            <a:noFill/>
                          </a:ln>
                          <a:solidFill>
                            <a:schemeClr val="tx1"/>
                          </a:solidFill>
                          <a:effectLst/>
                          <a:latin typeface="Verdana" pitchFamily="34" charset="0"/>
                        </a:rPr>
                        <a:t>ESTIME </a:t>
                      </a:r>
                      <a:br>
                        <a:rPr kumimoji="0" lang="fr-FR" sz="2800" b="1" i="0" u="none" strike="noStrike" cap="none" normalizeH="0" baseline="0">
                          <a:ln>
                            <a:noFill/>
                          </a:ln>
                          <a:solidFill>
                            <a:schemeClr val="tx1"/>
                          </a:solidFill>
                          <a:effectLst/>
                          <a:latin typeface="Verdana" pitchFamily="34" charset="0"/>
                        </a:rPr>
                      </a:br>
                      <a:r>
                        <a:rPr kumimoji="0" lang="fr-FR" sz="2800" b="1" i="0" u="none" strike="noStrike" cap="none" normalizeH="0" baseline="0">
                          <a:ln>
                            <a:noFill/>
                          </a:ln>
                          <a:solidFill>
                            <a:schemeClr val="tx1"/>
                          </a:solidFill>
                          <a:effectLst/>
                          <a:latin typeface="Verdana" pitchFamily="34" charset="0"/>
                        </a:rPr>
                        <a:t>DE SOI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800" b="1" i="0" u="none" strike="noStrike" cap="none" normalizeH="0" baseline="0">
                          <a:ln>
                            <a:noFill/>
                          </a:ln>
                          <a:solidFill>
                            <a:schemeClr val="tx1"/>
                          </a:solidFill>
                          <a:effectLst/>
                          <a:latin typeface="Verdana" pitchFamily="34" charset="0"/>
                        </a:rPr>
                        <a:t>CONSCIENCE </a:t>
                      </a:r>
                      <a:br>
                        <a:rPr kumimoji="0" lang="fr-FR" sz="2800" b="1" i="0" u="none" strike="noStrike" cap="none" normalizeH="0" baseline="0">
                          <a:ln>
                            <a:noFill/>
                          </a:ln>
                          <a:solidFill>
                            <a:schemeClr val="tx1"/>
                          </a:solidFill>
                          <a:effectLst/>
                          <a:latin typeface="Verdana" pitchFamily="34" charset="0"/>
                        </a:rPr>
                      </a:br>
                      <a:r>
                        <a:rPr kumimoji="0" lang="fr-FR" sz="2800" b="1" i="0" u="none" strike="noStrike" cap="none" normalizeH="0" baseline="0">
                          <a:ln>
                            <a:noFill/>
                          </a:ln>
                          <a:solidFill>
                            <a:schemeClr val="tx1"/>
                          </a:solidFill>
                          <a:effectLst/>
                          <a:latin typeface="Verdana" pitchFamily="34" charset="0"/>
                        </a:rPr>
                        <a:t>CRITIQUE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5" name="Group 84"/>
          <p:cNvGrpSpPr>
            <a:grpSpLocks noChangeAspect="1"/>
          </p:cNvGrpSpPr>
          <p:nvPr/>
        </p:nvGrpSpPr>
        <p:grpSpPr bwMode="auto">
          <a:xfrm>
            <a:off x="3342481" y="2499894"/>
            <a:ext cx="2459038" cy="2279650"/>
            <a:chOff x="2650" y="1920"/>
            <a:chExt cx="1035" cy="960"/>
          </a:xfrm>
        </p:grpSpPr>
        <p:sp>
          <p:nvSpPr>
            <p:cNvPr id="6" name="AutoShape 72"/>
            <p:cNvSpPr>
              <a:spLocks noChangeAspect="1" noChangeArrowheads="1"/>
            </p:cNvSpPr>
            <p:nvPr/>
          </p:nvSpPr>
          <p:spPr bwMode="auto">
            <a:xfrm>
              <a:off x="3005" y="2688"/>
              <a:ext cx="336" cy="192"/>
            </a:xfrm>
            <a:prstGeom prst="leftRightArrow">
              <a:avLst>
                <a:gd name="adj1" fmla="val 50000"/>
                <a:gd name="adj2" fmla="val 35000"/>
              </a:avLst>
            </a:prstGeom>
            <a:solidFill>
              <a:schemeClr val="accent1"/>
            </a:solidFill>
            <a:ln w="9525">
              <a:solidFill>
                <a:schemeClr val="tx1"/>
              </a:solidFill>
              <a:miter lim="800000"/>
              <a:headEnd/>
              <a:tailEnd/>
            </a:ln>
          </p:spPr>
          <p:txBody>
            <a:bodyPr wrap="none" anchor="ctr"/>
            <a:lstStyle/>
            <a:p>
              <a:endParaRPr lang="fr-CA"/>
            </a:p>
          </p:txBody>
        </p:sp>
        <p:grpSp>
          <p:nvGrpSpPr>
            <p:cNvPr id="7" name="Group 83"/>
            <p:cNvGrpSpPr>
              <a:grpSpLocks noChangeAspect="1"/>
            </p:cNvGrpSpPr>
            <p:nvPr/>
          </p:nvGrpSpPr>
          <p:grpSpPr bwMode="auto">
            <a:xfrm>
              <a:off x="2650" y="1920"/>
              <a:ext cx="806" cy="768"/>
              <a:chOff x="2650" y="1920"/>
              <a:chExt cx="806" cy="768"/>
            </a:xfrm>
          </p:grpSpPr>
          <p:sp>
            <p:nvSpPr>
              <p:cNvPr id="9" name="AutoShape 71"/>
              <p:cNvSpPr>
                <a:spLocks noChangeAspect="1" noChangeArrowheads="1"/>
              </p:cNvSpPr>
              <p:nvPr/>
            </p:nvSpPr>
            <p:spPr bwMode="auto">
              <a:xfrm rot="2700000">
                <a:off x="2880" y="2112"/>
                <a:ext cx="576" cy="57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5898240 60000 65536"/>
                  <a:gd name="T10" fmla="*/ 11796480 60000 65536"/>
                  <a:gd name="T11" fmla="*/ 17694720 60000 65536"/>
                  <a:gd name="T12" fmla="*/ 2175 w 21600"/>
                  <a:gd name="T13" fmla="*/ 8625 h 21600"/>
                  <a:gd name="T14" fmla="*/ 19425 w 21600"/>
                  <a:gd name="T15" fmla="*/ 12975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chemeClr val="accent1"/>
              </a:solidFill>
              <a:ln w="9525">
                <a:solidFill>
                  <a:schemeClr val="tx1"/>
                </a:solidFill>
                <a:miter lim="800000"/>
                <a:headEnd/>
                <a:tailEnd/>
              </a:ln>
            </p:spPr>
            <p:txBody>
              <a:bodyPr wrap="none" anchor="ctr"/>
              <a:lstStyle/>
              <a:p>
                <a:endParaRPr lang="fr-CA"/>
              </a:p>
            </p:txBody>
          </p:sp>
          <p:sp>
            <p:nvSpPr>
              <p:cNvPr id="10" name="AutoShape 73"/>
              <p:cNvSpPr>
                <a:spLocks noChangeAspect="1" noChangeArrowheads="1"/>
              </p:cNvSpPr>
              <p:nvPr/>
            </p:nvSpPr>
            <p:spPr bwMode="auto">
              <a:xfrm>
                <a:off x="3005" y="1920"/>
                <a:ext cx="336" cy="192"/>
              </a:xfrm>
              <a:prstGeom prst="leftRightArrow">
                <a:avLst>
                  <a:gd name="adj1" fmla="val 50000"/>
                  <a:gd name="adj2" fmla="val 35000"/>
                </a:avLst>
              </a:prstGeom>
              <a:solidFill>
                <a:schemeClr val="accent1"/>
              </a:solidFill>
              <a:ln w="9525">
                <a:solidFill>
                  <a:schemeClr val="tx1"/>
                </a:solidFill>
                <a:miter lim="800000"/>
                <a:headEnd/>
                <a:tailEnd/>
              </a:ln>
            </p:spPr>
            <p:txBody>
              <a:bodyPr wrap="none" anchor="ctr"/>
              <a:lstStyle/>
              <a:p>
                <a:endParaRPr lang="fr-CA"/>
              </a:p>
            </p:txBody>
          </p:sp>
          <p:sp>
            <p:nvSpPr>
              <p:cNvPr id="11" name="AutoShape 76"/>
              <p:cNvSpPr>
                <a:spLocks noChangeAspect="1" noChangeArrowheads="1"/>
              </p:cNvSpPr>
              <p:nvPr/>
            </p:nvSpPr>
            <p:spPr bwMode="auto">
              <a:xfrm rot="5400000">
                <a:off x="2592" y="2280"/>
                <a:ext cx="336" cy="219"/>
              </a:xfrm>
              <a:prstGeom prst="leftRightArrow">
                <a:avLst>
                  <a:gd name="adj1" fmla="val 50000"/>
                  <a:gd name="adj2" fmla="val 30685"/>
                </a:avLst>
              </a:prstGeom>
              <a:solidFill>
                <a:schemeClr val="accent1"/>
              </a:solidFill>
              <a:ln w="9525">
                <a:solidFill>
                  <a:schemeClr val="tx1"/>
                </a:solidFill>
                <a:miter lim="800000"/>
                <a:headEnd/>
                <a:tailEnd/>
              </a:ln>
            </p:spPr>
            <p:txBody>
              <a:bodyPr wrap="none" anchor="ctr"/>
              <a:lstStyle/>
              <a:p>
                <a:endParaRPr lang="fr-CA"/>
              </a:p>
            </p:txBody>
          </p:sp>
        </p:grpSp>
        <p:sp>
          <p:nvSpPr>
            <p:cNvPr id="8" name="AutoShape 77"/>
            <p:cNvSpPr>
              <a:spLocks noChangeAspect="1" noChangeArrowheads="1"/>
            </p:cNvSpPr>
            <p:nvPr/>
          </p:nvSpPr>
          <p:spPr bwMode="auto">
            <a:xfrm rot="5400000">
              <a:off x="3408" y="2280"/>
              <a:ext cx="336" cy="219"/>
            </a:xfrm>
            <a:prstGeom prst="leftRightArrow">
              <a:avLst>
                <a:gd name="adj1" fmla="val 50000"/>
                <a:gd name="adj2" fmla="val 30685"/>
              </a:avLst>
            </a:prstGeom>
            <a:solidFill>
              <a:schemeClr val="accent1"/>
            </a:solidFill>
            <a:ln w="9525">
              <a:solidFill>
                <a:schemeClr val="tx1"/>
              </a:solidFill>
              <a:miter lim="800000"/>
              <a:headEnd/>
              <a:tailEnd/>
            </a:ln>
          </p:spPr>
          <p:txBody>
            <a:bodyPr wrap="none" anchor="ctr"/>
            <a:lstStyle/>
            <a:p>
              <a:endParaRPr lang="fr-CA"/>
            </a:p>
          </p:txBody>
        </p:sp>
      </p:grpSp>
      <p:sp>
        <p:nvSpPr>
          <p:cNvPr id="12" name="Rectangle 7"/>
          <p:cNvSpPr txBox="1">
            <a:spLocks noChangeArrowheads="1"/>
          </p:cNvSpPr>
          <p:nvPr/>
        </p:nvSpPr>
        <p:spPr>
          <a:xfrm>
            <a:off x="683568" y="476672"/>
            <a:ext cx="7772400" cy="1143000"/>
          </a:xfrm>
          <a:prstGeom prst="rect">
            <a:avLst/>
          </a:prstGeom>
          <a:no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3200" b="1" i="0" u="none" strike="noStrike" kern="1200" cap="all" spc="0" normalizeH="0" baseline="0" noProof="0" dirty="0">
                <a:ln>
                  <a:noFill/>
                </a:ln>
                <a:solidFill>
                  <a:schemeClr val="tx1"/>
                </a:solidFill>
                <a:effectLst/>
                <a:uLnTx/>
                <a:uFillTx/>
                <a:latin typeface="Calibri" pitchFamily="34" charset="0"/>
                <a:ea typeface="+mj-ea"/>
                <a:cs typeface="+mj-cs"/>
              </a:rPr>
              <a:t>L’</a:t>
            </a:r>
            <a:r>
              <a:rPr kumimoji="0" lang="fr-CA" sz="3200" b="1" i="1" u="none" strike="noStrike" kern="1200" cap="all" spc="0" normalizeH="0" baseline="0" noProof="0" dirty="0">
                <a:ln>
                  <a:noFill/>
                </a:ln>
                <a:solidFill>
                  <a:schemeClr val="tx1"/>
                </a:solidFill>
                <a:effectLst/>
                <a:uLnTx/>
                <a:uFillTx/>
                <a:latin typeface="Calibri" pitchFamily="34" charset="0"/>
                <a:ea typeface="+mj-ea"/>
                <a:cs typeface="+mj-cs"/>
              </a:rPr>
              <a:t>empowerment</a:t>
            </a:r>
            <a:r>
              <a:rPr kumimoji="0" lang="fr-CA" sz="3200" b="1" i="0" u="none" strike="noStrike" kern="1200" cap="all" spc="0" normalizeH="0" baseline="0" noProof="0" dirty="0">
                <a:ln>
                  <a:noFill/>
                </a:ln>
                <a:solidFill>
                  <a:schemeClr val="tx1"/>
                </a:solidFill>
                <a:effectLst/>
                <a:uLnTx/>
                <a:uFillTx/>
                <a:latin typeface="Calibri" pitchFamily="34" charset="0"/>
                <a:ea typeface="+mj-ea"/>
                <a:cs typeface="+mj-cs"/>
              </a:rPr>
              <a:t> individuel</a:t>
            </a:r>
            <a:endParaRPr kumimoji="0" lang="fr-FR" sz="3200" b="1" i="0" u="none" strike="noStrike" kern="1200" cap="all" spc="0" normalizeH="0" baseline="0" noProof="0" dirty="0">
              <a:ln>
                <a:noFill/>
              </a:ln>
              <a:solidFill>
                <a:schemeClr val="tx1"/>
              </a:solidFill>
              <a:effectLst/>
              <a:uLnTx/>
              <a:uFillTx/>
              <a:latin typeface="Calibri" pitchFamily="34" charset="0"/>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19</a:t>
            </a:fld>
            <a:endParaRPr lang="fr-CA"/>
          </a:p>
        </p:txBody>
      </p:sp>
      <p:sp>
        <p:nvSpPr>
          <p:cNvPr id="12" name="Rectangle 7"/>
          <p:cNvSpPr txBox="1">
            <a:spLocks noChangeArrowheads="1"/>
          </p:cNvSpPr>
          <p:nvPr/>
        </p:nvSpPr>
        <p:spPr>
          <a:xfrm>
            <a:off x="683568" y="476672"/>
            <a:ext cx="7772400" cy="1143000"/>
          </a:xfrm>
          <a:prstGeom prst="rect">
            <a:avLst/>
          </a:prstGeom>
          <a:no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3200" b="1" i="0" u="none" strike="noStrike" kern="1200" cap="all" spc="0" normalizeH="0" baseline="0" noProof="0" dirty="0">
                <a:ln>
                  <a:noFill/>
                </a:ln>
                <a:solidFill>
                  <a:schemeClr val="tx1"/>
                </a:solidFill>
                <a:effectLst/>
                <a:uLnTx/>
                <a:uFillTx/>
                <a:latin typeface="Calibri" pitchFamily="34" charset="0"/>
                <a:ea typeface="+mj-ea"/>
                <a:cs typeface="+mj-cs"/>
              </a:rPr>
              <a:t>L’</a:t>
            </a:r>
            <a:r>
              <a:rPr kumimoji="0" lang="fr-CA" sz="3200" b="1" i="1" u="none" strike="noStrike" kern="1200" cap="all" spc="0" normalizeH="0" baseline="0" noProof="0" dirty="0">
                <a:ln>
                  <a:noFill/>
                </a:ln>
                <a:solidFill>
                  <a:schemeClr val="tx1"/>
                </a:solidFill>
                <a:effectLst/>
                <a:uLnTx/>
                <a:uFillTx/>
                <a:latin typeface="Calibri" pitchFamily="34" charset="0"/>
                <a:ea typeface="+mj-ea"/>
                <a:cs typeface="+mj-cs"/>
              </a:rPr>
              <a:t>empowerment</a:t>
            </a:r>
            <a:r>
              <a:rPr kumimoji="0" lang="fr-CA" sz="3200" b="1" i="0" u="none" strike="noStrike" kern="1200" cap="all" spc="0" normalizeH="0" baseline="0" noProof="0" dirty="0">
                <a:ln>
                  <a:noFill/>
                </a:ln>
                <a:solidFill>
                  <a:schemeClr val="tx1"/>
                </a:solidFill>
                <a:effectLst/>
                <a:uLnTx/>
                <a:uFillTx/>
                <a:latin typeface="Calibri" pitchFamily="34" charset="0"/>
                <a:ea typeface="+mj-ea"/>
                <a:cs typeface="+mj-cs"/>
              </a:rPr>
              <a:t> individuel</a:t>
            </a:r>
            <a:endParaRPr kumimoji="0" lang="fr-FR" sz="3200" b="1" i="0" u="none" strike="noStrike" kern="1200" cap="all" spc="0" normalizeH="0" baseline="0" noProof="0" dirty="0">
              <a:ln>
                <a:noFill/>
              </a:ln>
              <a:solidFill>
                <a:schemeClr val="tx1"/>
              </a:solidFill>
              <a:effectLst/>
              <a:uLnTx/>
              <a:uFillTx/>
              <a:latin typeface="Calibri" pitchFamily="34" charset="0"/>
              <a:ea typeface="+mj-ea"/>
              <a:cs typeface="+mj-cs"/>
            </a:endParaRPr>
          </a:p>
        </p:txBody>
      </p:sp>
      <p:grpSp>
        <p:nvGrpSpPr>
          <p:cNvPr id="19" name="Groupe 18"/>
          <p:cNvGrpSpPr/>
          <p:nvPr/>
        </p:nvGrpSpPr>
        <p:grpSpPr>
          <a:xfrm>
            <a:off x="755576" y="1676400"/>
            <a:ext cx="7772400" cy="4254818"/>
            <a:chOff x="1173163" y="1676400"/>
            <a:chExt cx="7772400" cy="4254818"/>
          </a:xfrm>
        </p:grpSpPr>
        <p:graphicFrame>
          <p:nvGraphicFramePr>
            <p:cNvPr id="13" name="Group 2"/>
            <p:cNvGraphicFramePr>
              <a:graphicFrameLocks/>
            </p:cNvGraphicFramePr>
            <p:nvPr/>
          </p:nvGraphicFramePr>
          <p:xfrm>
            <a:off x="1173163" y="1676400"/>
            <a:ext cx="7772400" cy="4254818"/>
          </p:xfrm>
          <a:graphic>
            <a:graphicData uri="http://schemas.openxmlformats.org/drawingml/2006/table">
              <a:tbl>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000" b="1" i="0" u="none" strike="noStrike" cap="none" normalizeH="0" baseline="0">
                            <a:ln>
                              <a:noFill/>
                            </a:ln>
                            <a:solidFill>
                              <a:schemeClr val="tx1"/>
                            </a:solidFill>
                            <a:effectLst/>
                            <a:latin typeface="Verdana" pitchFamily="34" charset="0"/>
                          </a:rPr>
                          <a:t>PARTICIPATION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000" b="1" i="0" u="none" strike="noStrike" cap="none" normalizeH="0" baseline="0">
                            <a:ln>
                              <a:noFill/>
                            </a:ln>
                            <a:solidFill>
                              <a:schemeClr val="tx1"/>
                            </a:solidFill>
                            <a:effectLst/>
                            <a:latin typeface="Verdana" pitchFamily="34" charset="0"/>
                          </a:rPr>
                          <a:t>COMPÉTENCES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17335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CA" sz="2000" b="0" i="0" u="none" strike="noStrike" cap="none" normalizeH="0" baseline="0">
                            <a:ln>
                              <a:noFill/>
                            </a:ln>
                            <a:solidFill>
                              <a:schemeClr val="tx1"/>
                            </a:solidFill>
                            <a:effectLst/>
                            <a:latin typeface="Verdana" pitchFamily="34" charset="0"/>
                          </a:rPr>
                          <a:t>assistance muette </a:t>
                        </a:r>
                        <a:r>
                          <a:rPr kumimoji="0" lang="fr-CA" sz="2000" b="0" i="0" u="none" strike="noStrike" cap="none" normalizeH="0" baseline="0">
                            <a:ln>
                              <a:noFill/>
                            </a:ln>
                            <a:solidFill>
                              <a:schemeClr val="tx1"/>
                            </a:solidFill>
                            <a:effectLst/>
                            <a:latin typeface="Verdana" pitchFamily="34" charset="0"/>
                            <a:sym typeface="Symbol" pitchFamily="18" charset="2"/>
                          </a:rPr>
                          <a:t> </a:t>
                        </a:r>
                        <a:br>
                          <a:rPr kumimoji="0" lang="fr-CA" sz="2000" b="0" i="0" u="none" strike="noStrike" cap="none" normalizeH="0" baseline="0">
                            <a:ln>
                              <a:noFill/>
                            </a:ln>
                            <a:solidFill>
                              <a:schemeClr val="tx1"/>
                            </a:solidFill>
                            <a:effectLst/>
                            <a:latin typeface="Verdana" pitchFamily="34" charset="0"/>
                            <a:sym typeface="Symbol" pitchFamily="18" charset="2"/>
                          </a:rPr>
                        </a:br>
                        <a:r>
                          <a:rPr kumimoji="0" lang="fr-CA" sz="2000" b="0" i="0" u="none" strike="noStrike" cap="none" normalizeH="0" baseline="0">
                            <a:ln>
                              <a:noFill/>
                            </a:ln>
                            <a:solidFill>
                              <a:schemeClr val="tx1"/>
                            </a:solidFill>
                            <a:effectLst/>
                            <a:latin typeface="Verdana" pitchFamily="34" charset="0"/>
                          </a:rPr>
                          <a:t>droit de parole </a:t>
                        </a:r>
                        <a:r>
                          <a:rPr kumimoji="0" lang="fr-CA" sz="2000" b="0" i="0" u="none" strike="noStrike" cap="none" normalizeH="0" baseline="0">
                            <a:ln>
                              <a:noFill/>
                            </a:ln>
                            <a:solidFill>
                              <a:schemeClr val="tx1"/>
                            </a:solidFill>
                            <a:effectLst/>
                            <a:latin typeface="Verdana" pitchFamily="34" charset="0"/>
                            <a:sym typeface="Symbol" pitchFamily="18" charset="2"/>
                          </a:rPr>
                          <a:t> </a:t>
                        </a:r>
                        <a:br>
                          <a:rPr kumimoji="0" lang="fr-CA" sz="2000" b="0" i="0" u="none" strike="noStrike" cap="none" normalizeH="0" baseline="0">
                            <a:ln>
                              <a:noFill/>
                            </a:ln>
                            <a:solidFill>
                              <a:schemeClr val="tx1"/>
                            </a:solidFill>
                            <a:effectLst/>
                            <a:latin typeface="Verdana" pitchFamily="34" charset="0"/>
                            <a:sym typeface="Symbol" pitchFamily="18" charset="2"/>
                          </a:rPr>
                        </a:br>
                        <a:r>
                          <a:rPr kumimoji="0" lang="fr-CA" sz="2000" b="0" i="0" u="none" strike="noStrike" cap="none" normalizeH="0" baseline="0">
                            <a:ln>
                              <a:noFill/>
                            </a:ln>
                            <a:solidFill>
                              <a:schemeClr val="tx1"/>
                            </a:solidFill>
                            <a:effectLst/>
                            <a:latin typeface="Verdana" pitchFamily="34" charset="0"/>
                          </a:rPr>
                          <a:t>droit d’être entendu </a:t>
                        </a:r>
                        <a:r>
                          <a:rPr kumimoji="0" lang="fr-CA" sz="2000" b="0" i="0" u="none" strike="noStrike" cap="none" normalizeH="0" baseline="0">
                            <a:ln>
                              <a:noFill/>
                            </a:ln>
                            <a:solidFill>
                              <a:schemeClr val="tx1"/>
                            </a:solidFill>
                            <a:effectLst/>
                            <a:latin typeface="Verdana" pitchFamily="34" charset="0"/>
                            <a:sym typeface="Symbol" pitchFamily="18" charset="2"/>
                          </a:rPr>
                          <a:t> prendre </a:t>
                        </a:r>
                        <a:r>
                          <a:rPr kumimoji="0" lang="fr-CA" sz="2000" b="0" i="0" u="none" strike="noStrike" cap="none" normalizeH="0" baseline="0">
                            <a:ln>
                              <a:noFill/>
                            </a:ln>
                            <a:solidFill>
                              <a:schemeClr val="tx1"/>
                            </a:solidFill>
                            <a:effectLst/>
                            <a:latin typeface="Verdana" pitchFamily="34" charset="0"/>
                          </a:rPr>
                          <a:t>part aux </a:t>
                        </a:r>
                        <a:br>
                          <a:rPr kumimoji="0" lang="fr-CA" sz="2000" b="0" i="0" u="none" strike="noStrike" cap="none" normalizeH="0" baseline="0">
                            <a:ln>
                              <a:noFill/>
                            </a:ln>
                            <a:solidFill>
                              <a:schemeClr val="tx1"/>
                            </a:solidFill>
                            <a:effectLst/>
                            <a:latin typeface="Verdana" pitchFamily="34" charset="0"/>
                          </a:rPr>
                        </a:br>
                        <a:r>
                          <a:rPr kumimoji="0" lang="fr-CA" sz="2000" b="0" i="0" u="none" strike="noStrike" cap="none" normalizeH="0" baseline="0">
                            <a:ln>
                              <a:noFill/>
                            </a:ln>
                            <a:solidFill>
                              <a:schemeClr val="tx1"/>
                            </a:solidFill>
                            <a:effectLst/>
                            <a:latin typeface="Verdana" pitchFamily="34" charset="0"/>
                          </a:rPr>
                          <a:t>décisions</a:t>
                        </a:r>
                        <a:endParaRPr kumimoji="0" lang="fr-FR" sz="2000" b="0"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CA" sz="2000" b="0" i="0" u="none" strike="noStrike" cap="none" normalizeH="0" baseline="0">
                            <a:ln>
                              <a:noFill/>
                            </a:ln>
                            <a:solidFill>
                              <a:schemeClr val="tx1"/>
                            </a:solidFill>
                            <a:effectLst/>
                            <a:latin typeface="Verdana" pitchFamily="34" charset="0"/>
                          </a:rPr>
                          <a:t>connaissances et habilités pratiques et techniques requises par l’action et </a:t>
                        </a:r>
                        <a:br>
                          <a:rPr kumimoji="0" lang="fr-CA" sz="2000" b="0" i="0" u="none" strike="noStrike" cap="none" normalizeH="0" baseline="0">
                            <a:ln>
                              <a:noFill/>
                            </a:ln>
                            <a:solidFill>
                              <a:schemeClr val="tx1"/>
                            </a:solidFill>
                            <a:effectLst/>
                            <a:latin typeface="Verdana" pitchFamily="34" charset="0"/>
                          </a:rPr>
                        </a:br>
                        <a:r>
                          <a:rPr kumimoji="0" lang="fr-CA" sz="2000" b="0" i="0" u="none" strike="noStrike" cap="none" normalizeH="0" baseline="0">
                            <a:ln>
                              <a:noFill/>
                            </a:ln>
                            <a:solidFill>
                              <a:schemeClr val="tx1"/>
                            </a:solidFill>
                            <a:effectLst/>
                            <a:latin typeface="Verdana" pitchFamily="34" charset="0"/>
                          </a:rPr>
                          <a:t>la participation</a:t>
                        </a:r>
                        <a:endParaRPr kumimoji="0" lang="fr-FR" sz="2000" b="0"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38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000" b="1" i="0" u="none" strike="noStrike" cap="none" normalizeH="0" baseline="0">
                            <a:ln>
                              <a:noFill/>
                            </a:ln>
                            <a:solidFill>
                              <a:schemeClr val="tx1"/>
                            </a:solidFill>
                            <a:effectLst/>
                            <a:latin typeface="Verdana" pitchFamily="34" charset="0"/>
                          </a:rPr>
                          <a:t>ESTIME </a:t>
                        </a:r>
                        <a:br>
                          <a:rPr kumimoji="0" lang="fr-FR" sz="2000" b="1" i="0" u="none" strike="noStrike" cap="none" normalizeH="0" baseline="0">
                            <a:ln>
                              <a:noFill/>
                            </a:ln>
                            <a:solidFill>
                              <a:schemeClr val="tx1"/>
                            </a:solidFill>
                            <a:effectLst/>
                            <a:latin typeface="Verdana" pitchFamily="34" charset="0"/>
                          </a:rPr>
                        </a:br>
                        <a:r>
                          <a:rPr kumimoji="0" lang="fr-FR" sz="2000" b="1" i="0" u="none" strike="noStrike" cap="none" normalizeH="0" baseline="0">
                            <a:ln>
                              <a:noFill/>
                            </a:ln>
                            <a:solidFill>
                              <a:schemeClr val="tx1"/>
                            </a:solidFill>
                            <a:effectLst/>
                            <a:latin typeface="Verdana" pitchFamily="34" charset="0"/>
                          </a:rPr>
                          <a:t>DE SOI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000" b="1" i="0" u="none" strike="noStrike" cap="none" normalizeH="0" baseline="0">
                            <a:ln>
                              <a:noFill/>
                            </a:ln>
                            <a:solidFill>
                              <a:schemeClr val="tx1"/>
                            </a:solidFill>
                            <a:effectLst/>
                            <a:latin typeface="Verdana" pitchFamily="34" charset="0"/>
                          </a:rPr>
                          <a:t>CONSCIENCE </a:t>
                        </a:r>
                        <a:br>
                          <a:rPr kumimoji="0" lang="fr-FR" sz="2000" b="1" i="0" u="none" strike="noStrike" cap="none" normalizeH="0" baseline="0">
                            <a:ln>
                              <a:noFill/>
                            </a:ln>
                            <a:solidFill>
                              <a:schemeClr val="tx1"/>
                            </a:solidFill>
                            <a:effectLst/>
                            <a:latin typeface="Verdana" pitchFamily="34" charset="0"/>
                          </a:rPr>
                        </a:br>
                        <a:r>
                          <a:rPr kumimoji="0" lang="fr-FR" sz="2000" b="1" i="0" u="none" strike="noStrike" cap="none" normalizeH="0" baseline="0">
                            <a:ln>
                              <a:noFill/>
                            </a:ln>
                            <a:solidFill>
                              <a:schemeClr val="tx1"/>
                            </a:solidFill>
                            <a:effectLst/>
                            <a:latin typeface="Verdana" pitchFamily="34" charset="0"/>
                          </a:rPr>
                          <a:t>CRITIQUE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14239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CA" sz="2000" b="0" i="0" u="none" strike="noStrike" cap="none" normalizeH="0" baseline="0">
                            <a:ln>
                              <a:noFill/>
                            </a:ln>
                            <a:solidFill>
                              <a:schemeClr val="tx1"/>
                            </a:solidFill>
                            <a:effectLst/>
                            <a:latin typeface="Verdana" pitchFamily="34" charset="0"/>
                          </a:rPr>
                          <a:t>amour de soi (légitimité) </a:t>
                        </a:r>
                        <a:r>
                          <a:rPr kumimoji="0" lang="fr-CA" sz="2000" b="0" i="0" u="none" strike="noStrike" cap="none" normalizeH="0" baseline="0">
                            <a:ln>
                              <a:noFill/>
                            </a:ln>
                            <a:solidFill>
                              <a:schemeClr val="tx1"/>
                            </a:solidFill>
                            <a:effectLst/>
                            <a:latin typeface="Verdana" pitchFamily="34" charset="0"/>
                            <a:sym typeface="Symbol" pitchFamily="18" charset="2"/>
                          </a:rPr>
                          <a:t> </a:t>
                        </a:r>
                        <a:r>
                          <a:rPr kumimoji="0" lang="fr-CA" sz="2000" b="0" i="0" u="none" strike="noStrike" cap="none" normalizeH="0" baseline="0">
                            <a:ln>
                              <a:noFill/>
                            </a:ln>
                            <a:solidFill>
                              <a:schemeClr val="tx1"/>
                            </a:solidFill>
                            <a:effectLst/>
                            <a:latin typeface="Verdana" pitchFamily="34" charset="0"/>
                          </a:rPr>
                          <a:t>vision de soi (compétences) </a:t>
                        </a:r>
                        <a:r>
                          <a:rPr kumimoji="0" lang="fr-CA" sz="2000" b="0" i="0" u="none" strike="noStrike" cap="none" normalizeH="0" baseline="0">
                            <a:ln>
                              <a:noFill/>
                            </a:ln>
                            <a:solidFill>
                              <a:schemeClr val="tx1"/>
                            </a:solidFill>
                            <a:effectLst/>
                            <a:latin typeface="Verdana" pitchFamily="34" charset="0"/>
                            <a:sym typeface="Symbol" pitchFamily="18" charset="2"/>
                          </a:rPr>
                          <a:t> </a:t>
                        </a:r>
                        <a:r>
                          <a:rPr kumimoji="0" lang="fr-CA" sz="2000" b="0" i="0" u="none" strike="noStrike" cap="none" normalizeH="0" baseline="0">
                            <a:ln>
                              <a:noFill/>
                            </a:ln>
                            <a:solidFill>
                              <a:schemeClr val="tx1"/>
                            </a:solidFill>
                            <a:effectLst/>
                            <a:latin typeface="Verdana" pitchFamily="34" charset="0"/>
                          </a:rPr>
                          <a:t>confiance en soi (reconnaissance)</a:t>
                        </a:r>
                        <a:endParaRPr kumimoji="0" lang="fr-FR" sz="2000" b="0"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CA" sz="2000" b="0" i="0" u="none" strike="noStrike" cap="none" normalizeH="0" baseline="0">
                            <a:ln>
                              <a:noFill/>
                            </a:ln>
                            <a:solidFill>
                              <a:schemeClr val="tx1"/>
                            </a:solidFill>
                            <a:effectLst/>
                            <a:latin typeface="Verdana" pitchFamily="34" charset="0"/>
                          </a:rPr>
                          <a:t>conscience individuelle </a:t>
                        </a:r>
                        <a:br>
                          <a:rPr kumimoji="0" lang="fr-CA" sz="2000" b="0" i="0" u="none" strike="noStrike" cap="none" normalizeH="0" baseline="0">
                            <a:ln>
                              <a:noFill/>
                            </a:ln>
                            <a:solidFill>
                              <a:schemeClr val="tx1"/>
                            </a:solidFill>
                            <a:effectLst/>
                            <a:latin typeface="Verdana" pitchFamily="34" charset="0"/>
                          </a:rPr>
                        </a:br>
                        <a:r>
                          <a:rPr kumimoji="0" lang="fr-CA" sz="2000" b="0" i="0" u="none" strike="noStrike" cap="none" normalizeH="0" baseline="0">
                            <a:ln>
                              <a:noFill/>
                            </a:ln>
                            <a:solidFill>
                              <a:schemeClr val="tx1"/>
                            </a:solidFill>
                            <a:effectLst/>
                            <a:latin typeface="Verdana" pitchFamily="34" charset="0"/>
                            <a:sym typeface="Symbol" pitchFamily="18" charset="2"/>
                          </a:rPr>
                          <a:t> </a:t>
                        </a:r>
                        <a:r>
                          <a:rPr kumimoji="0" lang="fr-CA" sz="2000" b="0" i="0" u="none" strike="noStrike" cap="none" normalizeH="0" baseline="0">
                            <a:ln>
                              <a:noFill/>
                            </a:ln>
                            <a:solidFill>
                              <a:schemeClr val="tx1"/>
                            </a:solidFill>
                            <a:effectLst/>
                            <a:latin typeface="Verdana" pitchFamily="34" charset="0"/>
                          </a:rPr>
                          <a:t>conscience collective </a:t>
                        </a:r>
                        <a:br>
                          <a:rPr kumimoji="0" lang="fr-CA" sz="2000" b="0" i="0" u="none" strike="noStrike" cap="none" normalizeH="0" baseline="0">
                            <a:ln>
                              <a:noFill/>
                            </a:ln>
                            <a:solidFill>
                              <a:schemeClr val="tx1"/>
                            </a:solidFill>
                            <a:effectLst/>
                            <a:latin typeface="Verdana" pitchFamily="34" charset="0"/>
                          </a:rPr>
                        </a:br>
                        <a:r>
                          <a:rPr kumimoji="0" lang="fr-CA" sz="2000" b="0" i="0" u="none" strike="noStrike" cap="none" normalizeH="0" baseline="0">
                            <a:ln>
                              <a:noFill/>
                            </a:ln>
                            <a:solidFill>
                              <a:schemeClr val="tx1"/>
                            </a:solidFill>
                            <a:effectLst/>
                            <a:latin typeface="Verdana" pitchFamily="34" charset="0"/>
                            <a:sym typeface="Symbol" pitchFamily="18" charset="2"/>
                          </a:rPr>
                          <a:t> </a:t>
                        </a:r>
                        <a:r>
                          <a:rPr kumimoji="0" lang="fr-CA" sz="2000" b="0" i="0" u="none" strike="noStrike" cap="none" normalizeH="0" baseline="0">
                            <a:ln>
                              <a:noFill/>
                            </a:ln>
                            <a:solidFill>
                              <a:schemeClr val="tx1"/>
                            </a:solidFill>
                            <a:effectLst/>
                            <a:latin typeface="Verdana" pitchFamily="34" charset="0"/>
                          </a:rPr>
                          <a:t>conscience sociale </a:t>
                        </a:r>
                        <a:br>
                          <a:rPr kumimoji="0" lang="fr-CA" sz="2000" b="0" i="0" u="none" strike="noStrike" cap="none" normalizeH="0" baseline="0">
                            <a:ln>
                              <a:noFill/>
                            </a:ln>
                            <a:solidFill>
                              <a:schemeClr val="tx1"/>
                            </a:solidFill>
                            <a:effectLst/>
                            <a:latin typeface="Verdana" pitchFamily="34" charset="0"/>
                          </a:rPr>
                        </a:br>
                        <a:r>
                          <a:rPr kumimoji="0" lang="fr-CA" sz="2000" b="0" i="0" u="none" strike="noStrike" cap="none" normalizeH="0" baseline="0">
                            <a:ln>
                              <a:noFill/>
                            </a:ln>
                            <a:solidFill>
                              <a:schemeClr val="tx1"/>
                            </a:solidFill>
                            <a:effectLst/>
                            <a:latin typeface="Verdana" pitchFamily="34" charset="0"/>
                            <a:sym typeface="Symbol" pitchFamily="18" charset="2"/>
                          </a:rPr>
                          <a:t> </a:t>
                        </a:r>
                        <a:r>
                          <a:rPr kumimoji="0" lang="fr-CA" sz="2000" b="0" i="0" u="none" strike="noStrike" cap="none" normalizeH="0" baseline="0">
                            <a:ln>
                              <a:noFill/>
                            </a:ln>
                            <a:solidFill>
                              <a:schemeClr val="tx1"/>
                            </a:solidFill>
                            <a:effectLst/>
                            <a:latin typeface="Verdana" pitchFamily="34" charset="0"/>
                          </a:rPr>
                          <a:t>conscience politique</a:t>
                        </a:r>
                        <a:endParaRPr kumimoji="0" lang="fr-FR" sz="2000" b="0"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 name="AutoShape 18"/>
            <p:cNvSpPr>
              <a:spLocks noChangeAspect="1" noChangeArrowheads="1"/>
            </p:cNvSpPr>
            <p:nvPr/>
          </p:nvSpPr>
          <p:spPr bwMode="auto">
            <a:xfrm rot="2700000">
              <a:off x="4572000" y="3352800"/>
              <a:ext cx="914400" cy="914400"/>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2160 w 21600"/>
                <a:gd name="T13" fmla="*/ 8640 h 21600"/>
                <a:gd name="T14" fmla="*/ 19440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chemeClr val="accent1"/>
            </a:solidFill>
            <a:ln w="9525">
              <a:solidFill>
                <a:schemeClr val="tx1"/>
              </a:solidFill>
              <a:miter lim="800000"/>
              <a:headEnd/>
              <a:tailEnd/>
            </a:ln>
          </p:spPr>
          <p:txBody>
            <a:bodyPr wrap="none" anchor="ctr"/>
            <a:lstStyle/>
            <a:p>
              <a:endParaRPr lang="fr-CA"/>
            </a:p>
          </p:txBody>
        </p:sp>
        <p:sp>
          <p:nvSpPr>
            <p:cNvPr id="15" name="AutoShape 19"/>
            <p:cNvSpPr>
              <a:spLocks noChangeArrowheads="1"/>
            </p:cNvSpPr>
            <p:nvPr/>
          </p:nvSpPr>
          <p:spPr bwMode="auto">
            <a:xfrm>
              <a:off x="4770438" y="4267200"/>
              <a:ext cx="533400" cy="304800"/>
            </a:xfrm>
            <a:prstGeom prst="leftRightArrow">
              <a:avLst>
                <a:gd name="adj1" fmla="val 50000"/>
                <a:gd name="adj2" fmla="val 35000"/>
              </a:avLst>
            </a:prstGeom>
            <a:solidFill>
              <a:schemeClr val="accent1"/>
            </a:solidFill>
            <a:ln w="9525">
              <a:solidFill>
                <a:schemeClr val="tx1"/>
              </a:solidFill>
              <a:miter lim="800000"/>
              <a:headEnd/>
              <a:tailEnd/>
            </a:ln>
          </p:spPr>
          <p:txBody>
            <a:bodyPr wrap="none" anchor="ctr"/>
            <a:lstStyle/>
            <a:p>
              <a:endParaRPr lang="fr-CA"/>
            </a:p>
          </p:txBody>
        </p:sp>
        <p:sp>
          <p:nvSpPr>
            <p:cNvPr id="16" name="AutoShape 20"/>
            <p:cNvSpPr>
              <a:spLocks noChangeArrowheads="1"/>
            </p:cNvSpPr>
            <p:nvPr/>
          </p:nvSpPr>
          <p:spPr bwMode="auto">
            <a:xfrm>
              <a:off x="4770438" y="3048000"/>
              <a:ext cx="533400" cy="304800"/>
            </a:xfrm>
            <a:prstGeom prst="leftRightArrow">
              <a:avLst>
                <a:gd name="adj1" fmla="val 50000"/>
                <a:gd name="adj2" fmla="val 35000"/>
              </a:avLst>
            </a:prstGeom>
            <a:solidFill>
              <a:schemeClr val="accent1"/>
            </a:solidFill>
            <a:ln w="9525">
              <a:solidFill>
                <a:schemeClr val="tx1"/>
              </a:solidFill>
              <a:miter lim="800000"/>
              <a:headEnd/>
              <a:tailEnd/>
            </a:ln>
          </p:spPr>
          <p:txBody>
            <a:bodyPr wrap="none" anchor="ctr"/>
            <a:lstStyle/>
            <a:p>
              <a:endParaRPr lang="fr-CA"/>
            </a:p>
          </p:txBody>
        </p:sp>
        <p:sp>
          <p:nvSpPr>
            <p:cNvPr id="17" name="AutoShape 21"/>
            <p:cNvSpPr>
              <a:spLocks noChangeArrowheads="1"/>
            </p:cNvSpPr>
            <p:nvPr/>
          </p:nvSpPr>
          <p:spPr bwMode="auto">
            <a:xfrm rot="5400000">
              <a:off x="4114007" y="3620293"/>
              <a:ext cx="533400" cy="347663"/>
            </a:xfrm>
            <a:prstGeom prst="leftRightArrow">
              <a:avLst>
                <a:gd name="adj1" fmla="val 50000"/>
                <a:gd name="adj2" fmla="val 30685"/>
              </a:avLst>
            </a:prstGeom>
            <a:solidFill>
              <a:schemeClr val="accent1"/>
            </a:solidFill>
            <a:ln w="9525">
              <a:solidFill>
                <a:schemeClr val="tx1"/>
              </a:solidFill>
              <a:miter lim="800000"/>
              <a:headEnd/>
              <a:tailEnd/>
            </a:ln>
          </p:spPr>
          <p:txBody>
            <a:bodyPr wrap="none" anchor="ctr"/>
            <a:lstStyle/>
            <a:p>
              <a:endParaRPr lang="fr-CA"/>
            </a:p>
          </p:txBody>
        </p:sp>
        <p:sp>
          <p:nvSpPr>
            <p:cNvPr id="18" name="AutoShape 22"/>
            <p:cNvSpPr>
              <a:spLocks noChangeArrowheads="1"/>
            </p:cNvSpPr>
            <p:nvPr/>
          </p:nvSpPr>
          <p:spPr bwMode="auto">
            <a:xfrm rot="5400000">
              <a:off x="5409407" y="3620293"/>
              <a:ext cx="533400" cy="347663"/>
            </a:xfrm>
            <a:prstGeom prst="leftRightArrow">
              <a:avLst>
                <a:gd name="adj1" fmla="val 50000"/>
                <a:gd name="adj2" fmla="val 30685"/>
              </a:avLst>
            </a:prstGeom>
            <a:solidFill>
              <a:schemeClr val="accent1"/>
            </a:solidFill>
            <a:ln w="9525">
              <a:solidFill>
                <a:schemeClr val="tx1"/>
              </a:solidFill>
              <a:miter lim="800000"/>
              <a:headEnd/>
              <a:tailEnd/>
            </a:ln>
          </p:spPr>
          <p:txBody>
            <a:bodyPr wrap="none" anchor="ctr"/>
            <a:lstStyle/>
            <a:p>
              <a:endParaRPr lang="fr-CA"/>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2</a:t>
            </a:fld>
            <a:endParaRPr lang="fr-CA"/>
          </a:p>
        </p:txBody>
      </p:sp>
      <p:sp>
        <p:nvSpPr>
          <p:cNvPr id="4" name="Titre 1"/>
          <p:cNvSpPr txBox="1">
            <a:spLocks/>
          </p:cNvSpPr>
          <p:nvPr/>
        </p:nvSpPr>
        <p:spPr>
          <a:xfrm>
            <a:off x="760040" y="2133072"/>
            <a:ext cx="7772400" cy="19440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4400" b="1" i="0" u="none" strike="noStrike" kern="1200" cap="none" spc="0" normalizeH="0" noProof="0" dirty="0">
                <a:ln>
                  <a:noFill/>
                </a:ln>
                <a:solidFill>
                  <a:schemeClr val="tx1"/>
                </a:solidFill>
                <a:effectLst/>
                <a:uLnTx/>
                <a:uFillTx/>
                <a:latin typeface="+mj-lt"/>
                <a:ea typeface="+mj-ea"/>
                <a:cs typeface="+mj-cs"/>
              </a:rPr>
              <a:t>Point de départ :</a:t>
            </a:r>
            <a:br>
              <a:rPr kumimoji="0" lang="fr-CA" sz="4400" b="1" i="0" u="none" strike="noStrike" kern="1200" cap="none" spc="0" normalizeH="0" noProof="0" dirty="0">
                <a:ln>
                  <a:noFill/>
                </a:ln>
                <a:solidFill>
                  <a:schemeClr val="tx1"/>
                </a:solidFill>
                <a:effectLst/>
                <a:uLnTx/>
                <a:uFillTx/>
                <a:latin typeface="+mj-lt"/>
                <a:ea typeface="+mj-ea"/>
                <a:cs typeface="+mj-cs"/>
              </a:rPr>
            </a:br>
            <a:r>
              <a:rPr kumimoji="0" lang="fr-CA" sz="4400" b="1" i="0" u="none" strike="noStrike" kern="1200" cap="none" spc="0" normalizeH="0" noProof="0" dirty="0">
                <a:ln>
                  <a:noFill/>
                </a:ln>
                <a:solidFill>
                  <a:schemeClr val="tx1"/>
                </a:solidFill>
                <a:effectLst/>
                <a:uLnTx/>
                <a:uFillTx/>
                <a:latin typeface="+mj-lt"/>
                <a:ea typeface="+mj-ea"/>
                <a:cs typeface="+mj-cs"/>
              </a:rPr>
              <a:t>la mission de la Fondation</a:t>
            </a:r>
            <a:endParaRPr kumimoji="0" lang="fr-CA"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20</a:t>
            </a:fld>
            <a:endParaRPr lang="fr-CA" dirty="0"/>
          </a:p>
        </p:txBody>
      </p:sp>
      <p:sp>
        <p:nvSpPr>
          <p:cNvPr id="3" name="Espace réservé du pied de page 2"/>
          <p:cNvSpPr>
            <a:spLocks noGrp="1"/>
          </p:cNvSpPr>
          <p:nvPr>
            <p:ph type="ftr" sz="quarter" idx="11"/>
          </p:nvPr>
        </p:nvSpPr>
        <p:spPr/>
        <p:txBody>
          <a:bodyPr/>
          <a:lstStyle/>
          <a:p>
            <a:r>
              <a:rPr lang="fr-CA"/>
              <a:t>© Coop La Clé, Victoriaville - 2012 - ÉBAUCHE</a:t>
            </a:r>
            <a:endParaRPr lang="fr-CA" dirty="0"/>
          </a:p>
        </p:txBody>
      </p:sp>
      <p:sp>
        <p:nvSpPr>
          <p:cNvPr id="4" name="Rectangle 3"/>
          <p:cNvSpPr txBox="1">
            <a:spLocks noChangeArrowheads="1"/>
          </p:cNvSpPr>
          <p:nvPr/>
        </p:nvSpPr>
        <p:spPr>
          <a:xfrm>
            <a:off x="395536" y="1933228"/>
            <a:ext cx="8172000" cy="3656012"/>
          </a:xfrm>
          <a:prstGeom prst="rect">
            <a:avLst/>
          </a:prstGeom>
          <a:noFill/>
        </p:spPr>
        <p:txBody>
          <a:bodyPr>
            <a:normAutofit/>
          </a:bodyPr>
          <a:lstStyle/>
          <a:p>
            <a:pPr marL="342900" marR="0" lvl="0" indent="-342900" algn="l" defTabSz="914400" rtl="0" eaLnBrk="1" fontAlgn="auto" latinLnBrk="0" hangingPunct="1">
              <a:lnSpc>
                <a:spcPct val="112000"/>
              </a:lnSpc>
              <a:spcBef>
                <a:spcPts val="1200"/>
              </a:spcBef>
              <a:spcAft>
                <a:spcPts val="0"/>
              </a:spcAft>
              <a:buClrTx/>
              <a:buSzTx/>
              <a:buFont typeface="Arial" pitchFamily="34" charset="0"/>
              <a:buNone/>
              <a:tabLst/>
              <a:defRPr/>
            </a:pPr>
            <a:r>
              <a:rPr kumimoji="0" lang="fr-CA" sz="2400" b="0" i="0" u="none" strike="noStrike" kern="1200" cap="none" spc="0" normalizeH="0" baseline="0" noProof="0" dirty="0">
                <a:ln>
                  <a:noFill/>
                </a:ln>
                <a:solidFill>
                  <a:schemeClr val="tx1"/>
                </a:solidFill>
                <a:effectLst/>
                <a:uLnTx/>
                <a:uFillTx/>
                <a:latin typeface="Calibri" pitchFamily="34" charset="0"/>
                <a:ea typeface="+mn-ea"/>
                <a:cs typeface="+mn-cs"/>
              </a:rPr>
              <a:t>	C’est la présence et surtout l’</a:t>
            </a:r>
            <a:r>
              <a:rPr kumimoji="0" lang="fr-CA" sz="2400" b="1" i="0" u="none" strike="noStrike" kern="1200" cap="none" spc="0" normalizeH="0" baseline="0" noProof="0" dirty="0">
                <a:ln>
                  <a:noFill/>
                </a:ln>
                <a:solidFill>
                  <a:schemeClr val="tx1"/>
                </a:solidFill>
                <a:effectLst/>
                <a:uLnTx/>
                <a:uFillTx/>
                <a:latin typeface="Calibri" pitchFamily="34" charset="0"/>
                <a:ea typeface="+mn-ea"/>
                <a:cs typeface="+mn-cs"/>
              </a:rPr>
              <a:t>interaction dynamique</a:t>
            </a:r>
            <a:r>
              <a:rPr kumimoji="0" lang="fr-CA" sz="2400" b="0" i="0" u="none" strike="noStrike" kern="1200" cap="none" spc="0" normalizeH="0" baseline="0" noProof="0" dirty="0">
                <a:ln>
                  <a:noFill/>
                </a:ln>
                <a:solidFill>
                  <a:schemeClr val="tx1"/>
                </a:solidFill>
                <a:effectLst/>
                <a:uLnTx/>
                <a:uFillTx/>
                <a:latin typeface="Calibri" pitchFamily="34" charset="0"/>
                <a:ea typeface="+mn-ea"/>
                <a:cs typeface="+mn-cs"/>
              </a:rPr>
              <a:t> de toutes les composantes dans le processus qui compte pour que se développe le pouvoir d’agir.</a:t>
            </a:r>
            <a:endParaRPr kumimoji="0" lang="fr-FR" sz="24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5" name="Rectangle 7"/>
          <p:cNvSpPr txBox="1">
            <a:spLocks noChangeArrowheads="1"/>
          </p:cNvSpPr>
          <p:nvPr/>
        </p:nvSpPr>
        <p:spPr>
          <a:xfrm>
            <a:off x="683568" y="637084"/>
            <a:ext cx="7772400" cy="1143000"/>
          </a:xfrm>
          <a:prstGeom prst="rect">
            <a:avLst/>
          </a:prstGeom>
          <a:no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3200" b="1" i="0" u="none" strike="noStrike" kern="1200" cap="all" spc="0" normalizeH="0" baseline="0" noProof="0" dirty="0">
                <a:ln>
                  <a:noFill/>
                </a:ln>
                <a:solidFill>
                  <a:schemeClr val="tx1"/>
                </a:solidFill>
                <a:effectLst/>
                <a:uLnTx/>
                <a:uFillTx/>
                <a:latin typeface="Calibri" pitchFamily="34" charset="0"/>
                <a:ea typeface="+mj-ea"/>
                <a:cs typeface="+mj-cs"/>
              </a:rPr>
              <a:t>L’</a:t>
            </a:r>
            <a:r>
              <a:rPr kumimoji="0" lang="fr-CA" sz="3200" b="1" i="1" u="none" strike="noStrike" kern="1200" cap="all" spc="0" normalizeH="0" baseline="0" noProof="0" dirty="0">
                <a:ln>
                  <a:noFill/>
                </a:ln>
                <a:solidFill>
                  <a:schemeClr val="tx1"/>
                </a:solidFill>
                <a:effectLst/>
                <a:uLnTx/>
                <a:uFillTx/>
                <a:latin typeface="Calibri" pitchFamily="34" charset="0"/>
                <a:ea typeface="+mj-ea"/>
                <a:cs typeface="+mj-cs"/>
              </a:rPr>
              <a:t>empowerment</a:t>
            </a:r>
            <a:r>
              <a:rPr kumimoji="0" lang="fr-CA" sz="3200" b="1" i="0" u="none" strike="noStrike" kern="1200" cap="all" spc="0" normalizeH="0" baseline="0" noProof="0" dirty="0">
                <a:ln>
                  <a:noFill/>
                </a:ln>
                <a:solidFill>
                  <a:schemeClr val="tx1"/>
                </a:solidFill>
                <a:effectLst/>
                <a:uLnTx/>
                <a:uFillTx/>
                <a:latin typeface="Calibri" pitchFamily="34" charset="0"/>
                <a:ea typeface="+mj-ea"/>
                <a:cs typeface="+mj-cs"/>
              </a:rPr>
              <a:t> individuel</a:t>
            </a:r>
            <a:endParaRPr kumimoji="0" lang="fr-FR" sz="3200" b="1" i="0" u="none" strike="noStrike" kern="1200" cap="all" spc="0" normalizeH="0" baseline="0" noProof="0" dirty="0">
              <a:ln>
                <a:noFill/>
              </a:ln>
              <a:solidFill>
                <a:schemeClr val="tx1"/>
              </a:solidFill>
              <a:effectLst/>
              <a:uLnTx/>
              <a:uFillTx/>
              <a:latin typeface="Calibri" pitchFamily="34" charset="0"/>
              <a:ea typeface="+mj-ea"/>
              <a:cs typeface="+mj-cs"/>
            </a:endParaRPr>
          </a:p>
        </p:txBody>
      </p:sp>
      <p:graphicFrame>
        <p:nvGraphicFramePr>
          <p:cNvPr id="6" name="Object 2"/>
          <p:cNvGraphicFramePr>
            <a:graphicFrameLocks noChangeAspect="1"/>
          </p:cNvGraphicFramePr>
          <p:nvPr>
            <p:custDataLst>
              <p:tags r:id="rId2"/>
            </p:custDataLst>
          </p:nvPr>
        </p:nvGraphicFramePr>
        <p:xfrm>
          <a:off x="1547664" y="3716685"/>
          <a:ext cx="6154737" cy="2160587"/>
        </p:xfrm>
        <a:graphic>
          <a:graphicData uri="http://schemas.openxmlformats.org/presentationml/2006/ole">
            <mc:AlternateContent xmlns:mc="http://schemas.openxmlformats.org/markup-compatibility/2006">
              <mc:Choice xmlns:v="urn:schemas-microsoft-com:vml" Requires="v">
                <p:oleObj spid="_x0000_s1028" name="Document" r:id="rId4" imgW="5702808" imgH="1938528" progId="Word.Document.8">
                  <p:embed/>
                </p:oleObj>
              </mc:Choice>
              <mc:Fallback>
                <p:oleObj name="Document" r:id="rId4" imgW="5702808" imgH="1938528"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3716685"/>
                        <a:ext cx="6154737"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21</a:t>
            </a:fld>
            <a:endParaRPr lang="fr-CA"/>
          </a:p>
        </p:txBody>
      </p:sp>
      <p:sp>
        <p:nvSpPr>
          <p:cNvPr id="4" name="Rectangle 3"/>
          <p:cNvSpPr/>
          <p:nvPr/>
        </p:nvSpPr>
        <p:spPr>
          <a:xfrm>
            <a:off x="792432" y="1624732"/>
            <a:ext cx="7668000" cy="2908489"/>
          </a:xfrm>
          <a:prstGeom prst="rect">
            <a:avLst/>
          </a:prstGeom>
        </p:spPr>
        <p:txBody>
          <a:bodyPr>
            <a:spAutoFit/>
          </a:bodyPr>
          <a:lstStyle/>
          <a:p>
            <a:pPr>
              <a:spcBef>
                <a:spcPts val="1800"/>
              </a:spcBef>
            </a:pPr>
            <a:r>
              <a:rPr lang="fr-CA" sz="2400" dirty="0"/>
              <a:t>« Notre mission est de </a:t>
            </a:r>
            <a:r>
              <a:rPr lang="fr-CA" sz="2400" b="1" dirty="0"/>
              <a:t>prévenir la pauvreté</a:t>
            </a:r>
            <a:r>
              <a:rPr lang="fr-CA" sz="2400" dirty="0"/>
              <a:t>. Pour l‘accomplir, nous ciblons la </a:t>
            </a:r>
            <a:r>
              <a:rPr lang="fr-CA" sz="2400" b="1" dirty="0"/>
              <a:t>réussite éducative </a:t>
            </a:r>
            <a:r>
              <a:rPr lang="fr-CA" sz="2400" dirty="0"/>
              <a:t>des jeunes Québécois en privilégiant </a:t>
            </a:r>
          </a:p>
          <a:p>
            <a:pPr marL="457200" indent="-457200">
              <a:spcBef>
                <a:spcPts val="900"/>
              </a:spcBef>
              <a:buFont typeface="Wingdings" pitchFamily="2" charset="2"/>
              <a:buChar char="Ø"/>
            </a:pPr>
            <a:r>
              <a:rPr lang="fr-CA" sz="2400" dirty="0"/>
              <a:t>le développement de leur plein potentiel, dès leur conception jusqu’à 17 ans, et </a:t>
            </a:r>
          </a:p>
          <a:p>
            <a:pPr marL="457200" indent="-457200">
              <a:spcBef>
                <a:spcPts val="900"/>
              </a:spcBef>
              <a:buFont typeface="Wingdings" pitchFamily="2" charset="2"/>
              <a:buChar char="Ø"/>
            </a:pPr>
            <a:r>
              <a:rPr lang="fr-CA" sz="2400" dirty="0"/>
              <a:t>en contribuant à la mise en place des conditions qui répondent à leurs besoins et à ceux de leur famille. »</a:t>
            </a:r>
            <a:endParaRPr lang="fr-FR" sz="2400" dirty="0"/>
          </a:p>
        </p:txBody>
      </p:sp>
      <p:sp>
        <p:nvSpPr>
          <p:cNvPr id="5" name="Rectangle 2"/>
          <p:cNvSpPr txBox="1">
            <a:spLocks noChangeArrowheads="1"/>
          </p:cNvSpPr>
          <p:nvPr/>
        </p:nvSpPr>
        <p:spPr>
          <a:xfrm>
            <a:off x="683568" y="393383"/>
            <a:ext cx="7772400" cy="972000"/>
          </a:xfrm>
          <a:prstGeom prst="rect">
            <a:avLst/>
          </a:prstGeom>
          <a:noFill/>
        </p:spPr>
        <p:txBody>
          <a:bodyPr vert="horz" lIns="91440" tIns="45720" rIns="91440" bIns="45720" rtlCol="0" anchor="ctr">
            <a:normAutofit lnSpcReduction="10000"/>
          </a:bodyPr>
          <a:lstStyle/>
          <a:p>
            <a:pPr marL="0" lvl="1" algn="ctr">
              <a:spcBef>
                <a:spcPct val="0"/>
              </a:spcBef>
            </a:pP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LA RÉUSSITE ÉDUCATIVE ET </a:t>
            </a:r>
            <a:b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b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LA</a:t>
            </a:r>
            <a:r>
              <a:rPr kumimoji="0" lang="fr-CA" sz="3200" b="1" i="0" u="none" strike="noStrike" kern="1200" cap="none" spc="0" normalizeH="0" dirty="0">
                <a:ln>
                  <a:noFill/>
                </a:ln>
                <a:solidFill>
                  <a:schemeClr val="tx1"/>
                </a:solidFill>
                <a:effectLst/>
                <a:uLnTx/>
                <a:uFillTx/>
                <a:latin typeface="Calibri" pitchFamily="34" charset="0"/>
                <a:ea typeface="+mj-ea"/>
                <a:cs typeface="+mj-cs"/>
              </a:rPr>
              <a:t> MISSION DE LA FONDATION CHAGNON</a:t>
            </a:r>
            <a:endParaRPr kumimoji="0" lang="fr-CA" sz="3200" b="1" i="0" u="none" strike="noStrike" kern="1200" cap="none" spc="0" normalizeH="0" baseline="0" dirty="0">
              <a:ln>
                <a:noFill/>
              </a:ln>
              <a:solidFill>
                <a:schemeClr val="tx1"/>
              </a:solidFill>
              <a:effectLst/>
              <a:uLnTx/>
              <a:uFillTx/>
              <a:latin typeface="Calibri" pitchFamily="34" charset="0"/>
              <a:ea typeface="+mj-ea"/>
              <a:cs typeface="+mj-cs"/>
            </a:endParaRPr>
          </a:p>
        </p:txBody>
      </p:sp>
      <p:sp>
        <p:nvSpPr>
          <p:cNvPr id="7" name="Rectangle 3"/>
          <p:cNvSpPr txBox="1">
            <a:spLocks noChangeArrowheads="1"/>
          </p:cNvSpPr>
          <p:nvPr/>
        </p:nvSpPr>
        <p:spPr>
          <a:xfrm>
            <a:off x="522000" y="4977272"/>
            <a:ext cx="8100000" cy="900000"/>
          </a:xfrm>
          <a:prstGeom prst="rect">
            <a:avLst/>
          </a:prstGeom>
          <a:ln w="19050">
            <a:solidFill>
              <a:schemeClr val="tx1"/>
            </a:solidFill>
          </a:ln>
        </p:spPr>
        <p:txBody>
          <a:bodyPr vert="horz" lIns="91440" tIns="45720" rIns="91440" bIns="45720" rtlCol="0">
            <a:noAutofit/>
          </a:bodyPr>
          <a:lstStyle/>
          <a:p>
            <a:pPr marL="457200" lvl="0" indent="-457200" algn="ctr">
              <a:spcBef>
                <a:spcPts val="1200"/>
              </a:spcBef>
              <a:defRPr/>
            </a:pPr>
            <a:r>
              <a:rPr lang="fr-CA" sz="2400" dirty="0">
                <a:sym typeface="Symbol"/>
              </a:rPr>
              <a:t>Question :  comment cette orientation double peut-elle assurer que la mission sera réalisée ?</a:t>
            </a:r>
          </a:p>
        </p:txBody>
      </p:sp>
      <p:sp>
        <p:nvSpPr>
          <p:cNvPr id="8" name="Oval 35"/>
          <p:cNvSpPr>
            <a:spLocks noChangeArrowheads="1"/>
          </p:cNvSpPr>
          <p:nvPr/>
        </p:nvSpPr>
        <p:spPr bwMode="auto">
          <a:xfrm>
            <a:off x="288424" y="3429000"/>
            <a:ext cx="8100000" cy="1404000"/>
          </a:xfrm>
          <a:prstGeom prst="ellipse">
            <a:avLst/>
          </a:prstGeom>
          <a:noFill/>
          <a:ln w="63500">
            <a:solidFill>
              <a:srgbClr val="FF0000"/>
            </a:solidFill>
            <a:round/>
            <a:headEnd/>
            <a:tailEnd/>
          </a:ln>
        </p:spPr>
        <p:txBody>
          <a:bodyPr wrap="none" anchor="ct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22</a:t>
            </a:fld>
            <a:endParaRPr lang="fr-CA"/>
          </a:p>
        </p:txBody>
      </p:sp>
      <p:sp>
        <p:nvSpPr>
          <p:cNvPr id="5" name="Rectangle 2"/>
          <p:cNvSpPr txBox="1">
            <a:spLocks noChangeArrowheads="1"/>
          </p:cNvSpPr>
          <p:nvPr/>
        </p:nvSpPr>
        <p:spPr>
          <a:xfrm>
            <a:off x="539552" y="393383"/>
            <a:ext cx="8100000" cy="1116000"/>
          </a:xfrm>
          <a:prstGeom prst="rect">
            <a:avLst/>
          </a:prstGeom>
          <a:noFill/>
        </p:spPr>
        <p:txBody>
          <a:bodyPr vert="horz" lIns="91440" tIns="45720" rIns="91440" bIns="45720" rtlCol="0" anchor="ctr">
            <a:normAutofit fontScale="92500"/>
          </a:bodyPr>
          <a:lstStyle/>
          <a:p>
            <a:pPr marL="0" lvl="1" algn="ctr">
              <a:spcBef>
                <a:spcPct val="0"/>
              </a:spcBef>
            </a:pP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LES CONDITIONS POUR RÉPONDRE AUX BESOINS DES JEUNES ET LA PRÉVENTION DE LA PAUVRETÉ</a:t>
            </a:r>
          </a:p>
        </p:txBody>
      </p:sp>
      <p:sp>
        <p:nvSpPr>
          <p:cNvPr id="7" name="Rectangle 3"/>
          <p:cNvSpPr txBox="1">
            <a:spLocks noChangeArrowheads="1"/>
          </p:cNvSpPr>
          <p:nvPr/>
        </p:nvSpPr>
        <p:spPr>
          <a:xfrm>
            <a:off x="270000" y="1701080"/>
            <a:ext cx="8604000" cy="468000"/>
          </a:xfrm>
          <a:prstGeom prst="rect">
            <a:avLst/>
          </a:prstGeom>
        </p:spPr>
        <p:txBody>
          <a:bodyPr vert="horz" lIns="91440" tIns="45720" rIns="91440" bIns="45720" rtlCol="0">
            <a:noAutofit/>
          </a:bodyPr>
          <a:lstStyle/>
          <a:p>
            <a:pPr marL="342900" lvl="0" indent="-342900">
              <a:spcBef>
                <a:spcPts val="900"/>
              </a:spcBef>
              <a:defRPr/>
            </a:pPr>
            <a:r>
              <a:rPr lang="fr-CA" sz="2400" dirty="0"/>
              <a:t>Deux types de conditions sont requises :</a:t>
            </a:r>
            <a:endParaRPr lang="fr-FR" sz="2400" dirty="0"/>
          </a:p>
        </p:txBody>
      </p:sp>
      <p:sp>
        <p:nvSpPr>
          <p:cNvPr id="8" name="Rectangle 3"/>
          <p:cNvSpPr txBox="1">
            <a:spLocks noChangeArrowheads="1"/>
          </p:cNvSpPr>
          <p:nvPr/>
        </p:nvSpPr>
        <p:spPr>
          <a:xfrm>
            <a:off x="342000" y="2205136"/>
            <a:ext cx="8460000" cy="2088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lang="fr-CA" sz="2400" dirty="0"/>
              <a:t>celles permettant l’autonomie économique et sociale :</a:t>
            </a:r>
          </a:p>
          <a:p>
            <a:pPr marL="799200" lvl="1" indent="-342000">
              <a:spcBef>
                <a:spcPts val="600"/>
              </a:spcBef>
              <a:buSzPct val="75000"/>
              <a:buFont typeface="Arial" pitchFamily="34" charset="0"/>
              <a:buChar char="•"/>
              <a:defRPr/>
            </a:pPr>
            <a:r>
              <a:rPr lang="fr-CA" sz="2400" dirty="0"/>
              <a:t>autant l’actuelle des parents et des familles que l’éventuelle des jeunes ;</a:t>
            </a:r>
          </a:p>
          <a:p>
            <a:pPr marL="799200" lvl="1" indent="-342000">
              <a:spcBef>
                <a:spcPts val="600"/>
              </a:spcBef>
              <a:buSzPct val="75000"/>
              <a:buFont typeface="Wingdings" pitchFamily="2" charset="2"/>
              <a:buChar char="Ø"/>
              <a:defRPr/>
            </a:pPr>
            <a:r>
              <a:rPr lang="fr-CA" sz="2400" dirty="0"/>
              <a:t>par la mobilisation de la communauté locale autour du parcours vers l’emploi ;</a:t>
            </a:r>
          </a:p>
        </p:txBody>
      </p:sp>
      <p:sp>
        <p:nvSpPr>
          <p:cNvPr id="9" name="Rectangle 3"/>
          <p:cNvSpPr txBox="1">
            <a:spLocks noChangeArrowheads="1"/>
          </p:cNvSpPr>
          <p:nvPr/>
        </p:nvSpPr>
        <p:spPr>
          <a:xfrm>
            <a:off x="395536" y="4401352"/>
            <a:ext cx="8532000" cy="2196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lang="fr-CA" sz="2400" dirty="0"/>
              <a:t>celles permettant le développement du pouvoir d’agir :</a:t>
            </a:r>
          </a:p>
          <a:p>
            <a:pPr marL="799200" lvl="1" indent="-342000">
              <a:spcBef>
                <a:spcPts val="600"/>
              </a:spcBef>
              <a:buSzPct val="75000"/>
              <a:buFont typeface="Arial" pitchFamily="34" charset="0"/>
              <a:buChar char="•"/>
              <a:defRPr/>
            </a:pPr>
            <a:r>
              <a:rPr lang="fr-CA" sz="2400" dirty="0"/>
              <a:t>autant celui des parents et des familles que celui des jeunes ;</a:t>
            </a:r>
          </a:p>
          <a:p>
            <a:pPr marL="799200" lvl="1" indent="-342000">
              <a:spcBef>
                <a:spcPts val="600"/>
              </a:spcBef>
              <a:buSzPct val="75000"/>
              <a:buFont typeface="Wingdings" pitchFamily="2" charset="2"/>
              <a:buChar char="Ø"/>
              <a:defRPr/>
            </a:pPr>
            <a:r>
              <a:rPr lang="fr-CA" sz="2400" dirty="0"/>
              <a:t>par le développement des caractéristiques de l’</a:t>
            </a:r>
            <a:r>
              <a:rPr lang="fr-CA" sz="2400" i="1" dirty="0"/>
              <a:t>empowerment</a:t>
            </a:r>
            <a:r>
              <a:rPr lang="fr-CA" sz="2400" dirty="0"/>
              <a:t> communautaire.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CA"/>
              <a:t>© Coop La Clé, Victoriaville - 2012 - ÉBAUCHE</a:t>
            </a:r>
            <a:endParaRPr lang="fr-FR"/>
          </a:p>
        </p:txBody>
      </p:sp>
      <p:sp>
        <p:nvSpPr>
          <p:cNvPr id="5" name="Espace réservé du numéro de diapositive 4"/>
          <p:cNvSpPr>
            <a:spLocks noGrp="1"/>
          </p:cNvSpPr>
          <p:nvPr>
            <p:ph type="sldNum" sz="quarter" idx="12"/>
          </p:nvPr>
        </p:nvSpPr>
        <p:spPr/>
        <p:txBody>
          <a:bodyPr/>
          <a:lstStyle/>
          <a:p>
            <a:fld id="{A41A886A-50EC-4247-8737-97210126F5A2}" type="slidenum">
              <a:rPr lang="fr-FR" smtClean="0"/>
              <a:pPr/>
              <a:t>23</a:t>
            </a:fld>
            <a:endParaRPr lang="fr-FR"/>
          </a:p>
        </p:txBody>
      </p:sp>
      <p:sp>
        <p:nvSpPr>
          <p:cNvPr id="233474" name="Rectangle 2"/>
          <p:cNvSpPr>
            <a:spLocks noGrp="1" noChangeArrowheads="1"/>
          </p:cNvSpPr>
          <p:nvPr>
            <p:ph type="title" idx="4294967295"/>
          </p:nvPr>
        </p:nvSpPr>
        <p:spPr>
          <a:xfrm>
            <a:off x="395536" y="404813"/>
            <a:ext cx="8316000" cy="685800"/>
          </a:xfrm>
          <a:noFill/>
        </p:spPr>
        <p:txBody>
          <a:bodyPr>
            <a:normAutofit/>
          </a:bodyPr>
          <a:lstStyle/>
          <a:p>
            <a:r>
              <a:rPr lang="fr-CA" sz="3200" b="1" dirty="0">
                <a:latin typeface="Calibri" pitchFamily="34" charset="0"/>
              </a:rPr>
              <a:t>LE PARCOURS VERS L’AUTONOMIE PAR L’EMPLOI</a:t>
            </a:r>
          </a:p>
        </p:txBody>
      </p:sp>
      <p:sp>
        <p:nvSpPr>
          <p:cNvPr id="7" name="Rectangle 3"/>
          <p:cNvSpPr txBox="1">
            <a:spLocks noChangeArrowheads="1"/>
          </p:cNvSpPr>
          <p:nvPr/>
        </p:nvSpPr>
        <p:spPr>
          <a:xfrm>
            <a:off x="539552" y="1268760"/>
            <a:ext cx="8100000" cy="5004000"/>
          </a:xfrm>
          <a:prstGeom prst="rect">
            <a:avLst/>
          </a:prstGeom>
        </p:spPr>
        <p:txBody>
          <a:bodyPr vert="horz" lIns="91440" tIns="45720" rIns="91440" bIns="45720" rtlCol="0">
            <a:normAutofit lnSpcReduction="10000"/>
          </a:bodyPr>
          <a:lstStyle/>
          <a:p>
            <a:pPr marL="342900" lvl="0" indent="-342900">
              <a:lnSpc>
                <a:spcPct val="110000"/>
              </a:lnSpc>
              <a:spcBef>
                <a:spcPts val="1200"/>
              </a:spcBef>
              <a:buFont typeface="Arial" pitchFamily="34" charset="0"/>
              <a:buChar char="•"/>
              <a:defRPr/>
            </a:pPr>
            <a:r>
              <a:rPr lang="fr-CA" sz="2400" dirty="0"/>
              <a:t>Le </a:t>
            </a:r>
            <a:r>
              <a:rPr lang="fr-CA" sz="2400" u="sng" dirty="0"/>
              <a:t>travail rémunéré</a:t>
            </a:r>
            <a:r>
              <a:rPr lang="fr-CA" sz="2400" dirty="0"/>
              <a:t> a la particularité de permettre l'accès aux ressources financières (revenus de travail) et à celles permettant la participation sociale (interaction avec des collègues).  Il constitue ainsi un mécanisme privilégié pour atteindre l'autonomie économique et sociale.</a:t>
            </a:r>
            <a:endParaRPr kumimoji="0" lang="fr-CA" sz="2400" i="0" u="none" strike="noStrike" kern="1200" cap="none" spc="0" normalizeH="0" baseline="0" noProof="0" dirty="0">
              <a:ln>
                <a:noFill/>
              </a:ln>
              <a:solidFill>
                <a:schemeClr val="tx1"/>
              </a:solidFill>
              <a:effectLst/>
              <a:uLnTx/>
              <a:uFillTx/>
              <a:latin typeface="+mn-lt"/>
              <a:ea typeface="+mn-ea"/>
              <a:cs typeface="+mn-cs"/>
            </a:endParaRPr>
          </a:p>
          <a:p>
            <a:pPr marL="342900" lvl="0" indent="-342900">
              <a:lnSpc>
                <a:spcPct val="110000"/>
              </a:lnSpc>
              <a:spcBef>
                <a:spcPts val="900"/>
              </a:spcBef>
              <a:buFont typeface="Arial" pitchFamily="34" charset="0"/>
              <a:buChar char="•"/>
              <a:defRPr/>
            </a:pPr>
            <a:r>
              <a:rPr kumimoji="0" lang="fr-CA" sz="2400" i="0" u="none" strike="noStrike" kern="1200" cap="none" spc="0" normalizeH="0" baseline="0" noProof="0" dirty="0">
                <a:ln>
                  <a:noFill/>
                </a:ln>
                <a:solidFill>
                  <a:schemeClr val="tx1"/>
                </a:solidFill>
                <a:effectLst/>
                <a:uLnTx/>
                <a:uFillTx/>
                <a:latin typeface="+mn-lt"/>
                <a:ea typeface="+mn-ea"/>
                <a:cs typeface="+mn-cs"/>
              </a:rPr>
              <a:t>Le </a:t>
            </a:r>
            <a:r>
              <a:rPr kumimoji="0" lang="fr-CA" sz="2400" i="0" u="sng" strike="noStrike" kern="1200" cap="none" spc="0" normalizeH="0" baseline="0" noProof="0" dirty="0">
                <a:ln>
                  <a:noFill/>
                </a:ln>
                <a:solidFill>
                  <a:schemeClr val="tx1"/>
                </a:solidFill>
                <a:effectLst/>
                <a:uLnTx/>
                <a:uFillTx/>
                <a:latin typeface="+mn-lt"/>
                <a:ea typeface="+mn-ea"/>
                <a:cs typeface="+mn-cs"/>
              </a:rPr>
              <a:t>parcours vers l’emploi</a:t>
            </a:r>
            <a:r>
              <a:rPr kumimoji="0" lang="fr-CA" sz="2400" i="0" u="none" strike="noStrike" kern="1200" cap="none" spc="0" normalizeH="0" baseline="0" noProof="0" dirty="0">
                <a:ln>
                  <a:noFill/>
                </a:ln>
                <a:solidFill>
                  <a:schemeClr val="tx1"/>
                </a:solidFill>
                <a:effectLst/>
                <a:uLnTx/>
                <a:uFillTx/>
                <a:latin typeface="+mn-lt"/>
                <a:ea typeface="+mn-ea"/>
                <a:cs typeface="+mn-cs"/>
              </a:rPr>
              <a:t> élaboré par Flora en 2000</a:t>
            </a:r>
            <a:r>
              <a:rPr lang="fr-CA" sz="2400" dirty="0"/>
              <a:t> illustre </a:t>
            </a:r>
            <a:r>
              <a:rPr kumimoji="0" lang="fr-CA" sz="2400" i="0" u="none" strike="noStrike" kern="1200" cap="none" spc="0" normalizeH="0" baseline="0" noProof="0" dirty="0">
                <a:ln>
                  <a:noFill/>
                </a:ln>
                <a:solidFill>
                  <a:schemeClr val="tx1"/>
                </a:solidFill>
                <a:effectLst/>
                <a:uLnTx/>
                <a:uFillTx/>
                <a:latin typeface="+mn-lt"/>
                <a:ea typeface="+mn-ea"/>
                <a:cs typeface="+mn-cs"/>
              </a:rPr>
              <a:t>bien</a:t>
            </a:r>
            <a:r>
              <a:rPr kumimoji="0" lang="fr-CA" sz="2400" i="0" u="none" strike="noStrike" kern="1200" cap="none" spc="0" normalizeH="0" noProof="0" dirty="0">
                <a:ln>
                  <a:noFill/>
                </a:ln>
                <a:solidFill>
                  <a:schemeClr val="tx1"/>
                </a:solidFill>
                <a:effectLst/>
                <a:uLnTx/>
                <a:uFillTx/>
                <a:latin typeface="+mn-lt"/>
                <a:ea typeface="+mn-ea"/>
                <a:cs typeface="+mn-cs"/>
              </a:rPr>
              <a:t> </a:t>
            </a:r>
            <a:r>
              <a:rPr lang="fr-CA" sz="2400" dirty="0"/>
              <a:t>le cheminement pour acquérir l’autonomie économique et sociale (voir diapositive suivante, du bas vers le haut) :</a:t>
            </a:r>
          </a:p>
          <a:p>
            <a:pPr marL="800100" lvl="1" indent="-342900">
              <a:lnSpc>
                <a:spcPct val="110000"/>
              </a:lnSpc>
              <a:spcBef>
                <a:spcPts val="900"/>
              </a:spcBef>
              <a:buSzPct val="80000"/>
              <a:buFont typeface="Courier New" pitchFamily="49" charset="0"/>
              <a:buChar char="o"/>
              <a:defRPr/>
            </a:pPr>
            <a:r>
              <a:rPr lang="fr-CA" sz="2400" dirty="0"/>
              <a:t>il débute par une ou des étapes de qualification, </a:t>
            </a:r>
          </a:p>
          <a:p>
            <a:pPr marL="800100" lvl="1" indent="-342900">
              <a:lnSpc>
                <a:spcPct val="110000"/>
              </a:lnSpc>
              <a:spcBef>
                <a:spcPts val="900"/>
              </a:spcBef>
              <a:buSzPct val="80000"/>
              <a:buFont typeface="Courier New" pitchFamily="49" charset="0"/>
              <a:buChar char="o"/>
              <a:defRPr/>
            </a:pPr>
            <a:r>
              <a:rPr lang="fr-CA" sz="2400" dirty="0"/>
              <a:t>exige que divers obstacles soient surmontés et </a:t>
            </a:r>
          </a:p>
          <a:p>
            <a:pPr marL="800100" lvl="1" indent="-342900">
              <a:lnSpc>
                <a:spcPct val="110000"/>
              </a:lnSpc>
              <a:spcBef>
                <a:spcPts val="900"/>
              </a:spcBef>
              <a:buSzPct val="80000"/>
              <a:buFont typeface="Courier New" pitchFamily="49" charset="0"/>
              <a:buChar char="o"/>
              <a:defRPr/>
            </a:pPr>
            <a:r>
              <a:rPr lang="fr-CA" sz="2400" dirty="0"/>
              <a:t>requiert parfois un accompagnement particulier ou de mentorat pour permettre sa réalisation.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24</a:t>
            </a:fld>
            <a:endParaRPr lang="fr-CA"/>
          </a:p>
        </p:txBody>
      </p:sp>
      <p:pic>
        <p:nvPicPr>
          <p:cNvPr id="4" name="Picture 2" descr="clip_image001"/>
          <p:cNvPicPr>
            <a:picLocks noChangeAspect="1" noChangeArrowheads="1"/>
          </p:cNvPicPr>
          <p:nvPr/>
        </p:nvPicPr>
        <p:blipFill>
          <a:blip r:embed="rId3" cstate="print"/>
          <a:srcRect b="7185"/>
          <a:stretch>
            <a:fillRect/>
          </a:stretch>
        </p:blipFill>
        <p:spPr bwMode="auto">
          <a:xfrm>
            <a:off x="615578" y="332656"/>
            <a:ext cx="7916862" cy="60833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25</a:t>
            </a:fld>
            <a:endParaRPr lang="fr-FR">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- 2012 - ÉBAUCHE</a:t>
            </a:r>
            <a:endParaRPr lang="fr-FR">
              <a:latin typeface="+mj-lt"/>
            </a:endParaRPr>
          </a:p>
        </p:txBody>
      </p:sp>
      <p:sp>
        <p:nvSpPr>
          <p:cNvPr id="233474" name="Rectangle 2"/>
          <p:cNvSpPr>
            <a:spLocks noGrp="1" noChangeArrowheads="1"/>
          </p:cNvSpPr>
          <p:nvPr>
            <p:ph type="title" idx="4294967295"/>
          </p:nvPr>
        </p:nvSpPr>
        <p:spPr>
          <a:xfrm>
            <a:off x="468464" y="404813"/>
            <a:ext cx="8280000" cy="685800"/>
          </a:xfrm>
          <a:noFill/>
        </p:spPr>
        <p:txBody>
          <a:bodyPr>
            <a:normAutofit/>
          </a:bodyPr>
          <a:lstStyle/>
          <a:p>
            <a:r>
              <a:rPr lang="fr-CA" sz="3200" b="1" dirty="0">
                <a:latin typeface="Calibri" pitchFamily="34" charset="0"/>
              </a:rPr>
              <a:t>L’APPORT DES RESSOURCES LOCALES</a:t>
            </a:r>
          </a:p>
        </p:txBody>
      </p:sp>
      <p:sp>
        <p:nvSpPr>
          <p:cNvPr id="7" name="Rectangle 3"/>
          <p:cNvSpPr txBox="1">
            <a:spLocks noChangeArrowheads="1"/>
          </p:cNvSpPr>
          <p:nvPr/>
        </p:nvSpPr>
        <p:spPr>
          <a:xfrm>
            <a:off x="683568" y="1340767"/>
            <a:ext cx="8100000" cy="4824000"/>
          </a:xfrm>
          <a:prstGeom prst="rect">
            <a:avLst/>
          </a:prstGeom>
        </p:spPr>
        <p:txBody>
          <a:bodyPr vert="horz" lIns="91440" tIns="45720" rIns="91440" bIns="45720" rtlCol="0">
            <a:normAutofit/>
          </a:bodyPr>
          <a:lstStyle/>
          <a:p>
            <a:pPr marL="342900" lvl="0" indent="-342900">
              <a:spcBef>
                <a:spcPts val="900"/>
              </a:spcBef>
              <a:buFont typeface="Arial" pitchFamily="34" charset="0"/>
              <a:buChar char="•"/>
              <a:defRPr/>
            </a:pPr>
            <a:r>
              <a:rPr lang="fr-CA" sz="2400" dirty="0"/>
              <a:t>De nombreux acteurs socioéconomiques d’un milieu local interviennent à chacune des étapes décrites par Flora :</a:t>
            </a:r>
          </a:p>
          <a:p>
            <a:pPr marL="800100" lvl="1" indent="-342900">
              <a:spcBef>
                <a:spcPts val="900"/>
              </a:spcBef>
              <a:buSzPct val="80000"/>
              <a:buFont typeface="Courier New" pitchFamily="49" charset="0"/>
              <a:buChar char="o"/>
              <a:defRPr/>
            </a:pPr>
            <a:r>
              <a:rPr lang="fr-CA" sz="2400" dirty="0"/>
              <a:t>un bon nombre de maisons d’enseignement et autres organismes s’occupent de qualification professionnelle tandis que des groupes d’entraide tentent de briser l’isolement et d’offrir des occasions de réseautage;</a:t>
            </a:r>
          </a:p>
          <a:p>
            <a:pPr marL="800100" lvl="1" indent="-342900">
              <a:spcBef>
                <a:spcPts val="900"/>
              </a:spcBef>
              <a:buSzPct val="80000"/>
              <a:buFont typeface="Courier New" pitchFamily="49" charset="0"/>
              <a:buChar char="o"/>
              <a:defRPr/>
            </a:pPr>
            <a:r>
              <a:rPr lang="fr-CA" sz="2400" dirty="0"/>
              <a:t>un nombre impressionnant de groupes communautaires agissent pour réduire les multiples obstacles (voir diapositive suivante); </a:t>
            </a:r>
          </a:p>
          <a:p>
            <a:pPr marL="800100" lvl="1" indent="-342900">
              <a:spcBef>
                <a:spcPts val="900"/>
              </a:spcBef>
              <a:buSzPct val="80000"/>
              <a:buFont typeface="Courier New" pitchFamily="49" charset="0"/>
              <a:buChar char="o"/>
              <a:defRPr/>
            </a:pPr>
            <a:r>
              <a:rPr lang="fr-CA" sz="2400" dirty="0"/>
              <a:t>certains organismes assurent un accompagnement particulier pour catégories précises de personnes (femmes, jeunes, personnes handicapées, </a:t>
            </a:r>
            <a:r>
              <a:rPr lang="fr-CA" sz="2400" dirty="0" err="1"/>
              <a:t>immigrantEs</a:t>
            </a:r>
            <a:r>
              <a:rPr lang="fr-CA" sz="24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26</a:t>
            </a:fld>
            <a:endParaRPr lang="fr-CA"/>
          </a:p>
        </p:txBody>
      </p:sp>
      <p:sp>
        <p:nvSpPr>
          <p:cNvPr id="4" name="Rectangle 2"/>
          <p:cNvSpPr txBox="1">
            <a:spLocks noChangeArrowheads="1"/>
          </p:cNvSpPr>
          <p:nvPr/>
        </p:nvSpPr>
        <p:spPr>
          <a:xfrm>
            <a:off x="714003" y="304800"/>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a:ln>
                  <a:noFill/>
                </a:ln>
                <a:solidFill>
                  <a:schemeClr val="tx1"/>
                </a:solidFill>
                <a:effectLst/>
                <a:uLnTx/>
                <a:uFillTx/>
                <a:latin typeface="+mj-lt"/>
                <a:ea typeface="+mj-ea"/>
                <a:cs typeface="+mj-cs"/>
              </a:rPr>
              <a:t>LE « COMMUNAUTAIRE »</a:t>
            </a:r>
          </a:p>
        </p:txBody>
      </p:sp>
      <p:sp>
        <p:nvSpPr>
          <p:cNvPr id="6" name="Oval 5"/>
          <p:cNvSpPr>
            <a:spLocks noChangeArrowheads="1"/>
          </p:cNvSpPr>
          <p:nvPr/>
        </p:nvSpPr>
        <p:spPr bwMode="auto">
          <a:xfrm>
            <a:off x="4951040" y="5410200"/>
            <a:ext cx="1800225" cy="719138"/>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personnes </a:t>
            </a:r>
            <a:br>
              <a:rPr lang="fr-CA" sz="1600">
                <a:latin typeface="Verdana" charset="0"/>
              </a:rPr>
            </a:br>
            <a:r>
              <a:rPr lang="fr-CA" sz="1600">
                <a:latin typeface="Verdana" charset="0"/>
              </a:rPr>
              <a:t>immigrantes</a:t>
            </a:r>
            <a:endParaRPr lang="fr-FR" sz="1600">
              <a:latin typeface="Verdana" charset="0"/>
            </a:endParaRPr>
          </a:p>
        </p:txBody>
      </p:sp>
      <p:grpSp>
        <p:nvGrpSpPr>
          <p:cNvPr id="52" name="Groupe 51"/>
          <p:cNvGrpSpPr/>
          <p:nvPr/>
        </p:nvGrpSpPr>
        <p:grpSpPr>
          <a:xfrm>
            <a:off x="832048" y="1412776"/>
            <a:ext cx="7772400" cy="4502150"/>
            <a:chOff x="760040" y="1600200"/>
            <a:chExt cx="7772400" cy="4502150"/>
          </a:xfrm>
        </p:grpSpPr>
        <p:sp>
          <p:nvSpPr>
            <p:cNvPr id="5" name="Oval 4"/>
            <p:cNvSpPr>
              <a:spLocks noChangeArrowheads="1"/>
            </p:cNvSpPr>
            <p:nvPr/>
          </p:nvSpPr>
          <p:spPr bwMode="auto">
            <a:xfrm>
              <a:off x="6017840" y="2709863"/>
              <a:ext cx="1889125" cy="539750"/>
            </a:xfrm>
            <a:prstGeom prst="ellipse">
              <a:avLst/>
            </a:prstGeom>
            <a:solidFill>
              <a:srgbClr val="FFDDCA"/>
            </a:solidFill>
            <a:ln w="9525">
              <a:solidFill>
                <a:schemeClr val="tx1"/>
              </a:solidFill>
              <a:round/>
              <a:headEnd/>
              <a:tailEnd/>
            </a:ln>
            <a:effectLst/>
          </p:spPr>
          <p:txBody>
            <a:bodyPr wrap="none" anchor="ctr"/>
            <a:lstStyle/>
            <a:p>
              <a:pPr algn="ctr"/>
              <a:r>
                <a:rPr lang="fr-CA" sz="1600">
                  <a:latin typeface="Verdana" charset="0"/>
                </a:rPr>
                <a:t>alphabétisation</a:t>
              </a:r>
              <a:endParaRPr lang="fr-FR" sz="1600">
                <a:latin typeface="Verdana" charset="0"/>
              </a:endParaRPr>
            </a:p>
          </p:txBody>
        </p:sp>
        <p:sp>
          <p:nvSpPr>
            <p:cNvPr id="7" name="Oval 6"/>
            <p:cNvSpPr>
              <a:spLocks noChangeArrowheads="1"/>
            </p:cNvSpPr>
            <p:nvPr/>
          </p:nvSpPr>
          <p:spPr bwMode="auto">
            <a:xfrm>
              <a:off x="6594103" y="4767263"/>
              <a:ext cx="1709737" cy="719137"/>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solidarité </a:t>
              </a:r>
              <a:br>
                <a:rPr lang="fr-CA" sz="1600">
                  <a:latin typeface="Verdana" charset="0"/>
                </a:rPr>
              </a:br>
              <a:r>
                <a:rPr lang="fr-CA" sz="1600">
                  <a:latin typeface="Verdana" charset="0"/>
                </a:rPr>
                <a:t>internationale</a:t>
              </a:r>
              <a:endParaRPr lang="fr-FR" sz="1600">
                <a:latin typeface="Verdana" charset="0"/>
              </a:endParaRPr>
            </a:p>
          </p:txBody>
        </p:sp>
        <p:sp>
          <p:nvSpPr>
            <p:cNvPr id="8" name="Oval 7"/>
            <p:cNvSpPr>
              <a:spLocks noChangeArrowheads="1"/>
            </p:cNvSpPr>
            <p:nvPr/>
          </p:nvSpPr>
          <p:spPr bwMode="auto">
            <a:xfrm>
              <a:off x="3731840" y="4648200"/>
              <a:ext cx="1439863" cy="809625"/>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défense </a:t>
              </a:r>
              <a:br>
                <a:rPr lang="fr-CA" sz="1600">
                  <a:latin typeface="Verdana" charset="0"/>
                </a:rPr>
              </a:br>
              <a:r>
                <a:rPr lang="fr-CA" sz="1600">
                  <a:latin typeface="Verdana" charset="0"/>
                </a:rPr>
                <a:t>des droits</a:t>
              </a:r>
              <a:endParaRPr lang="fr-FR" sz="1600">
                <a:latin typeface="Verdana" charset="0"/>
              </a:endParaRPr>
            </a:p>
          </p:txBody>
        </p:sp>
        <p:sp>
          <p:nvSpPr>
            <p:cNvPr id="9" name="Oval 8"/>
            <p:cNvSpPr>
              <a:spLocks noChangeArrowheads="1"/>
            </p:cNvSpPr>
            <p:nvPr/>
          </p:nvSpPr>
          <p:spPr bwMode="auto">
            <a:xfrm>
              <a:off x="2596778" y="2057400"/>
              <a:ext cx="1439862" cy="539750"/>
            </a:xfrm>
            <a:prstGeom prst="ellipse">
              <a:avLst/>
            </a:prstGeom>
            <a:solidFill>
              <a:srgbClr val="D6FFE7"/>
            </a:solidFill>
            <a:ln w="9525">
              <a:solidFill>
                <a:schemeClr val="tx1"/>
              </a:solidFill>
              <a:round/>
              <a:headEnd/>
              <a:tailEnd/>
            </a:ln>
            <a:effectLst/>
          </p:spPr>
          <p:txBody>
            <a:bodyPr wrap="none" anchor="ctr"/>
            <a:lstStyle/>
            <a:p>
              <a:pPr algn="ctr"/>
              <a:r>
                <a:rPr lang="fr-CA" sz="1600" dirty="0">
                  <a:latin typeface="Verdana" charset="0"/>
                </a:rPr>
                <a:t>logement</a:t>
              </a:r>
              <a:endParaRPr lang="fr-FR" sz="1600" dirty="0">
                <a:latin typeface="Verdana" charset="0"/>
              </a:endParaRPr>
            </a:p>
          </p:txBody>
        </p:sp>
        <p:sp>
          <p:nvSpPr>
            <p:cNvPr id="10" name="Oval 9"/>
            <p:cNvSpPr>
              <a:spLocks noChangeArrowheads="1"/>
            </p:cNvSpPr>
            <p:nvPr/>
          </p:nvSpPr>
          <p:spPr bwMode="auto">
            <a:xfrm>
              <a:off x="760040" y="4343400"/>
              <a:ext cx="1079500" cy="539750"/>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loisir</a:t>
              </a:r>
              <a:endParaRPr lang="fr-FR" sz="1600">
                <a:latin typeface="Verdana" charset="0"/>
              </a:endParaRPr>
            </a:p>
          </p:txBody>
        </p:sp>
        <p:sp>
          <p:nvSpPr>
            <p:cNvPr id="11" name="Oval 10"/>
            <p:cNvSpPr>
              <a:spLocks noChangeArrowheads="1"/>
            </p:cNvSpPr>
            <p:nvPr/>
          </p:nvSpPr>
          <p:spPr bwMode="auto">
            <a:xfrm>
              <a:off x="5624140" y="3422650"/>
              <a:ext cx="1079500" cy="539750"/>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jeunes</a:t>
              </a:r>
              <a:endParaRPr lang="fr-FR" sz="1600">
                <a:latin typeface="Verdana" charset="0"/>
              </a:endParaRPr>
            </a:p>
          </p:txBody>
        </p:sp>
        <p:sp>
          <p:nvSpPr>
            <p:cNvPr id="12" name="Oval 11"/>
            <p:cNvSpPr>
              <a:spLocks noChangeArrowheads="1"/>
            </p:cNvSpPr>
            <p:nvPr/>
          </p:nvSpPr>
          <p:spPr bwMode="auto">
            <a:xfrm>
              <a:off x="6627440" y="1600200"/>
              <a:ext cx="1889125" cy="539750"/>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environnement</a:t>
              </a:r>
              <a:endParaRPr lang="fr-FR" sz="1600">
                <a:latin typeface="Verdana" charset="0"/>
              </a:endParaRPr>
            </a:p>
          </p:txBody>
        </p:sp>
        <p:sp>
          <p:nvSpPr>
            <p:cNvPr id="13" name="Oval 12"/>
            <p:cNvSpPr>
              <a:spLocks noChangeArrowheads="1"/>
            </p:cNvSpPr>
            <p:nvPr/>
          </p:nvSpPr>
          <p:spPr bwMode="auto">
            <a:xfrm>
              <a:off x="4252540" y="3575050"/>
              <a:ext cx="1079500" cy="539750"/>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femmes</a:t>
              </a:r>
              <a:endParaRPr lang="fr-FR" sz="1600">
                <a:latin typeface="Verdana" charset="0"/>
              </a:endParaRPr>
            </a:p>
          </p:txBody>
        </p:sp>
        <p:sp>
          <p:nvSpPr>
            <p:cNvPr id="14" name="Oval 13"/>
            <p:cNvSpPr>
              <a:spLocks noChangeArrowheads="1"/>
            </p:cNvSpPr>
            <p:nvPr/>
          </p:nvSpPr>
          <p:spPr bwMode="auto">
            <a:xfrm>
              <a:off x="3947740" y="2584450"/>
              <a:ext cx="1079500" cy="539750"/>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famille</a:t>
              </a:r>
              <a:endParaRPr lang="fr-FR" sz="1600">
                <a:latin typeface="Verdana" charset="0"/>
              </a:endParaRPr>
            </a:p>
          </p:txBody>
        </p:sp>
        <p:sp>
          <p:nvSpPr>
            <p:cNvPr id="15" name="Oval 14"/>
            <p:cNvSpPr>
              <a:spLocks noChangeArrowheads="1"/>
            </p:cNvSpPr>
            <p:nvPr/>
          </p:nvSpPr>
          <p:spPr bwMode="auto">
            <a:xfrm>
              <a:off x="5408240" y="4184650"/>
              <a:ext cx="1709738" cy="539750"/>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consommation</a:t>
              </a:r>
              <a:endParaRPr lang="fr-FR" sz="1600">
                <a:latin typeface="Verdana" charset="0"/>
              </a:endParaRPr>
            </a:p>
          </p:txBody>
        </p:sp>
        <p:sp>
          <p:nvSpPr>
            <p:cNvPr id="16" name="Oval 15"/>
            <p:cNvSpPr>
              <a:spLocks noChangeArrowheads="1"/>
            </p:cNvSpPr>
            <p:nvPr/>
          </p:nvSpPr>
          <p:spPr bwMode="auto">
            <a:xfrm>
              <a:off x="2388815" y="5562600"/>
              <a:ext cx="1800225" cy="539750"/>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communications</a:t>
              </a:r>
              <a:endParaRPr lang="fr-FR" sz="1600">
                <a:latin typeface="Verdana" charset="0"/>
              </a:endParaRPr>
            </a:p>
          </p:txBody>
        </p:sp>
        <p:sp>
          <p:nvSpPr>
            <p:cNvPr id="17" name="Oval 16"/>
            <p:cNvSpPr>
              <a:spLocks noChangeArrowheads="1"/>
            </p:cNvSpPr>
            <p:nvPr/>
          </p:nvSpPr>
          <p:spPr bwMode="auto">
            <a:xfrm>
              <a:off x="2195711" y="4114800"/>
              <a:ext cx="1800225" cy="539750"/>
            </a:xfrm>
            <a:prstGeom prst="ellipse">
              <a:avLst/>
            </a:prstGeom>
            <a:solidFill>
              <a:srgbClr val="D6FFE7"/>
            </a:solidFill>
            <a:ln w="9525">
              <a:solidFill>
                <a:schemeClr val="tx1"/>
              </a:solidFill>
              <a:round/>
              <a:headEnd/>
              <a:tailEnd/>
            </a:ln>
            <a:effectLst/>
          </p:spPr>
          <p:txBody>
            <a:bodyPr wrap="none" anchor="ctr"/>
            <a:lstStyle/>
            <a:p>
              <a:pPr algn="ctr"/>
              <a:r>
                <a:rPr lang="fr-FR" sz="1600" dirty="0">
                  <a:latin typeface="Verdana" charset="0"/>
                </a:rPr>
                <a:t>économie </a:t>
              </a:r>
            </a:p>
            <a:p>
              <a:pPr algn="ctr"/>
              <a:r>
                <a:rPr lang="fr-FR" sz="1600" dirty="0">
                  <a:latin typeface="Verdana" charset="0"/>
                </a:rPr>
                <a:t>familiale</a:t>
              </a:r>
            </a:p>
          </p:txBody>
        </p:sp>
        <p:sp>
          <p:nvSpPr>
            <p:cNvPr id="18" name="Oval 17"/>
            <p:cNvSpPr>
              <a:spLocks noChangeArrowheads="1"/>
            </p:cNvSpPr>
            <p:nvPr/>
          </p:nvSpPr>
          <p:spPr bwMode="auto">
            <a:xfrm>
              <a:off x="7273553" y="3624263"/>
              <a:ext cx="1258887" cy="719137"/>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éducation </a:t>
              </a:r>
              <a:br>
                <a:rPr lang="fr-CA" sz="1600">
                  <a:latin typeface="Verdana" charset="0"/>
                </a:rPr>
              </a:br>
              <a:r>
                <a:rPr lang="fr-CA" sz="1600">
                  <a:latin typeface="Verdana" charset="0"/>
                </a:rPr>
                <a:t>populaire</a:t>
              </a:r>
              <a:endParaRPr lang="fr-FR" sz="1600">
                <a:latin typeface="Verdana" charset="0"/>
              </a:endParaRPr>
            </a:p>
          </p:txBody>
        </p:sp>
        <p:sp>
          <p:nvSpPr>
            <p:cNvPr id="19" name="Oval 18"/>
            <p:cNvSpPr>
              <a:spLocks noChangeArrowheads="1"/>
            </p:cNvSpPr>
            <p:nvPr/>
          </p:nvSpPr>
          <p:spPr bwMode="auto">
            <a:xfrm>
              <a:off x="2512640" y="3167063"/>
              <a:ext cx="1619250" cy="719137"/>
            </a:xfrm>
            <a:prstGeom prst="ellipse">
              <a:avLst/>
            </a:prstGeom>
            <a:solidFill>
              <a:srgbClr val="D6FFE7"/>
            </a:solidFill>
            <a:ln w="9525">
              <a:solidFill>
                <a:schemeClr val="tx1"/>
              </a:solidFill>
              <a:round/>
              <a:headEnd/>
              <a:tailEnd/>
            </a:ln>
            <a:effectLst/>
          </p:spPr>
          <p:txBody>
            <a:bodyPr wrap="none" anchor="ctr"/>
            <a:lstStyle/>
            <a:p>
              <a:pPr algn="ctr"/>
              <a:r>
                <a:rPr lang="fr-CA" sz="1600" dirty="0">
                  <a:latin typeface="Verdana" charset="0"/>
                </a:rPr>
                <a:t>personnes </a:t>
              </a:r>
              <a:br>
                <a:rPr lang="fr-CA" sz="1600" dirty="0">
                  <a:latin typeface="Verdana" charset="0"/>
                </a:rPr>
              </a:br>
              <a:r>
                <a:rPr lang="fr-CA" sz="1600" dirty="0">
                  <a:latin typeface="Verdana" charset="0"/>
                </a:rPr>
                <a:t>handicapées</a:t>
              </a:r>
            </a:p>
          </p:txBody>
        </p:sp>
        <p:sp>
          <p:nvSpPr>
            <p:cNvPr id="20" name="Oval 19"/>
            <p:cNvSpPr>
              <a:spLocks noChangeArrowheads="1"/>
            </p:cNvSpPr>
            <p:nvPr/>
          </p:nvSpPr>
          <p:spPr bwMode="auto">
            <a:xfrm>
              <a:off x="1293440" y="5105400"/>
              <a:ext cx="1079500" cy="539750"/>
            </a:xfrm>
            <a:prstGeom prst="ellipse">
              <a:avLst/>
            </a:prstGeom>
            <a:solidFill>
              <a:srgbClr val="FFDDCA"/>
            </a:solidFill>
            <a:ln w="9525">
              <a:solidFill>
                <a:schemeClr val="tx1"/>
              </a:solidFill>
              <a:round/>
              <a:headEnd/>
              <a:tailEnd/>
            </a:ln>
            <a:effectLst/>
          </p:spPr>
          <p:txBody>
            <a:bodyPr wrap="none" anchor="ctr"/>
            <a:lstStyle/>
            <a:p>
              <a:pPr algn="ctr"/>
              <a:r>
                <a:rPr lang="fr-CA" sz="1600">
                  <a:latin typeface="Verdana" charset="0"/>
                </a:rPr>
                <a:t>culture</a:t>
              </a:r>
              <a:endParaRPr lang="fr-FR" sz="1600">
                <a:latin typeface="Verdana" charset="0"/>
              </a:endParaRPr>
            </a:p>
          </p:txBody>
        </p:sp>
        <p:sp>
          <p:nvSpPr>
            <p:cNvPr id="21" name="Oval 20"/>
            <p:cNvSpPr>
              <a:spLocks noChangeArrowheads="1"/>
            </p:cNvSpPr>
            <p:nvPr/>
          </p:nvSpPr>
          <p:spPr bwMode="auto">
            <a:xfrm>
              <a:off x="912440" y="3395663"/>
              <a:ext cx="1258888" cy="719137"/>
            </a:xfrm>
            <a:prstGeom prst="ellipse">
              <a:avLst/>
            </a:prstGeom>
            <a:solidFill>
              <a:srgbClr val="FFDDCA"/>
            </a:solidFill>
            <a:ln w="9525">
              <a:solidFill>
                <a:schemeClr val="tx1"/>
              </a:solidFill>
              <a:round/>
              <a:headEnd/>
              <a:tailEnd/>
            </a:ln>
            <a:effectLst/>
          </p:spPr>
          <p:txBody>
            <a:bodyPr wrap="none" anchor="ctr"/>
            <a:lstStyle/>
            <a:p>
              <a:pPr algn="ctr"/>
              <a:r>
                <a:rPr lang="fr-CA" sz="1600">
                  <a:latin typeface="Verdana" charset="0"/>
                </a:rPr>
                <a:t>personnes </a:t>
              </a:r>
              <a:br>
                <a:rPr lang="fr-CA" sz="1600">
                  <a:latin typeface="Verdana" charset="0"/>
                </a:rPr>
              </a:br>
              <a:r>
                <a:rPr lang="fr-CA" sz="1600">
                  <a:latin typeface="Verdana" charset="0"/>
                </a:rPr>
                <a:t>âgées</a:t>
              </a:r>
              <a:endParaRPr lang="fr-FR" sz="1600">
                <a:latin typeface="Verdana" charset="0"/>
              </a:endParaRPr>
            </a:p>
          </p:txBody>
        </p:sp>
        <p:sp>
          <p:nvSpPr>
            <p:cNvPr id="22" name="Oval 21"/>
            <p:cNvSpPr>
              <a:spLocks noChangeArrowheads="1"/>
            </p:cNvSpPr>
            <p:nvPr/>
          </p:nvSpPr>
          <p:spPr bwMode="auto">
            <a:xfrm>
              <a:off x="4722440" y="1905000"/>
              <a:ext cx="1889125" cy="719138"/>
            </a:xfrm>
            <a:prstGeom prst="ellipse">
              <a:avLst/>
            </a:prstGeom>
            <a:solidFill>
              <a:srgbClr val="FFDDCA"/>
            </a:solidFill>
            <a:ln w="9525">
              <a:solidFill>
                <a:schemeClr val="tx1"/>
              </a:solidFill>
              <a:round/>
              <a:headEnd/>
              <a:tailEnd/>
            </a:ln>
            <a:effectLst/>
          </p:spPr>
          <p:txBody>
            <a:bodyPr wrap="none" anchor="ctr"/>
            <a:lstStyle/>
            <a:p>
              <a:pPr algn="ctr"/>
              <a:r>
                <a:rPr lang="fr-CA" sz="1600">
                  <a:latin typeface="Verdana" charset="0"/>
                </a:rPr>
                <a:t>emploi,</a:t>
              </a:r>
              <a:br>
                <a:rPr lang="fr-CA" sz="1600">
                  <a:latin typeface="Verdana" charset="0"/>
                </a:rPr>
              </a:br>
              <a:r>
                <a:rPr lang="fr-CA" sz="1600">
                  <a:latin typeface="Verdana" charset="0"/>
                </a:rPr>
                <a:t>employabilité</a:t>
              </a:r>
              <a:endParaRPr lang="fr-FR" sz="1600">
                <a:latin typeface="Verdana" charset="0"/>
              </a:endParaRPr>
            </a:p>
          </p:txBody>
        </p:sp>
        <p:cxnSp>
          <p:nvCxnSpPr>
            <p:cNvPr id="23" name="AutoShape 22"/>
            <p:cNvCxnSpPr>
              <a:cxnSpLocks noChangeShapeType="1"/>
              <a:stCxn id="20" idx="6"/>
              <a:endCxn id="8" idx="2"/>
            </p:cNvCxnSpPr>
            <p:nvPr/>
          </p:nvCxnSpPr>
          <p:spPr bwMode="auto">
            <a:xfrm flipV="1">
              <a:off x="2372940" y="5053013"/>
              <a:ext cx="1358900" cy="322262"/>
            </a:xfrm>
            <a:prstGeom prst="straightConnector1">
              <a:avLst/>
            </a:prstGeom>
            <a:noFill/>
            <a:ln w="9525">
              <a:solidFill>
                <a:schemeClr val="tx1"/>
              </a:solidFill>
              <a:round/>
              <a:headEnd/>
              <a:tailEnd/>
            </a:ln>
            <a:effectLst/>
          </p:spPr>
        </p:cxnSp>
        <p:cxnSp>
          <p:nvCxnSpPr>
            <p:cNvPr id="24" name="AutoShape 23"/>
            <p:cNvCxnSpPr>
              <a:cxnSpLocks noChangeShapeType="1"/>
              <a:stCxn id="16" idx="0"/>
              <a:endCxn id="8" idx="3"/>
            </p:cNvCxnSpPr>
            <p:nvPr/>
          </p:nvCxnSpPr>
          <p:spPr bwMode="auto">
            <a:xfrm flipV="1">
              <a:off x="3288928" y="5338763"/>
              <a:ext cx="654050" cy="223837"/>
            </a:xfrm>
            <a:prstGeom prst="straightConnector1">
              <a:avLst/>
            </a:prstGeom>
            <a:noFill/>
            <a:ln w="9525">
              <a:solidFill>
                <a:schemeClr val="tx1"/>
              </a:solidFill>
              <a:round/>
              <a:headEnd/>
              <a:tailEnd/>
            </a:ln>
            <a:effectLst/>
          </p:spPr>
        </p:cxnSp>
        <p:cxnSp>
          <p:nvCxnSpPr>
            <p:cNvPr id="25" name="AutoShape 24"/>
            <p:cNvCxnSpPr>
              <a:cxnSpLocks noChangeShapeType="1"/>
              <a:stCxn id="8" idx="6"/>
              <a:endCxn id="15" idx="3"/>
            </p:cNvCxnSpPr>
            <p:nvPr/>
          </p:nvCxnSpPr>
          <p:spPr bwMode="auto">
            <a:xfrm flipV="1">
              <a:off x="5171703" y="4645025"/>
              <a:ext cx="487362" cy="407988"/>
            </a:xfrm>
            <a:prstGeom prst="straightConnector1">
              <a:avLst/>
            </a:prstGeom>
            <a:noFill/>
            <a:ln w="9525">
              <a:solidFill>
                <a:schemeClr val="tx1"/>
              </a:solidFill>
              <a:round/>
              <a:headEnd/>
              <a:tailEnd/>
            </a:ln>
            <a:effectLst/>
          </p:spPr>
        </p:cxnSp>
        <p:cxnSp>
          <p:nvCxnSpPr>
            <p:cNvPr id="26" name="AutoShape 25"/>
            <p:cNvCxnSpPr>
              <a:cxnSpLocks noChangeShapeType="1"/>
              <a:stCxn id="8" idx="1"/>
              <a:endCxn id="17" idx="5"/>
            </p:cNvCxnSpPr>
            <p:nvPr/>
          </p:nvCxnSpPr>
          <p:spPr bwMode="auto">
            <a:xfrm flipH="1" flipV="1">
              <a:off x="3732299" y="4575505"/>
              <a:ext cx="210404" cy="191262"/>
            </a:xfrm>
            <a:prstGeom prst="straightConnector1">
              <a:avLst/>
            </a:prstGeom>
            <a:noFill/>
            <a:ln w="9525">
              <a:solidFill>
                <a:schemeClr val="tx1"/>
              </a:solidFill>
              <a:round/>
              <a:headEnd/>
              <a:tailEnd/>
            </a:ln>
            <a:effectLst/>
          </p:spPr>
        </p:cxnSp>
        <p:cxnSp>
          <p:nvCxnSpPr>
            <p:cNvPr id="27" name="AutoShape 26"/>
            <p:cNvCxnSpPr>
              <a:cxnSpLocks noChangeShapeType="1"/>
              <a:stCxn id="20" idx="0"/>
              <a:endCxn id="17" idx="3"/>
            </p:cNvCxnSpPr>
            <p:nvPr/>
          </p:nvCxnSpPr>
          <p:spPr bwMode="auto">
            <a:xfrm flipV="1">
              <a:off x="1833190" y="4575505"/>
              <a:ext cx="626158" cy="529895"/>
            </a:xfrm>
            <a:prstGeom prst="straightConnector1">
              <a:avLst/>
            </a:prstGeom>
            <a:noFill/>
            <a:ln w="9525">
              <a:solidFill>
                <a:schemeClr val="tx1"/>
              </a:solidFill>
              <a:round/>
              <a:headEnd/>
              <a:tailEnd/>
            </a:ln>
            <a:effectLst/>
          </p:spPr>
        </p:cxnSp>
        <p:cxnSp>
          <p:nvCxnSpPr>
            <p:cNvPr id="28" name="AutoShape 27"/>
            <p:cNvCxnSpPr>
              <a:cxnSpLocks noChangeShapeType="1"/>
              <a:stCxn id="16" idx="2"/>
              <a:endCxn id="20" idx="4"/>
            </p:cNvCxnSpPr>
            <p:nvPr/>
          </p:nvCxnSpPr>
          <p:spPr bwMode="auto">
            <a:xfrm flipH="1" flipV="1">
              <a:off x="1833190" y="5645150"/>
              <a:ext cx="555625" cy="187325"/>
            </a:xfrm>
            <a:prstGeom prst="straightConnector1">
              <a:avLst/>
            </a:prstGeom>
            <a:noFill/>
            <a:ln w="9525">
              <a:solidFill>
                <a:schemeClr val="tx1"/>
              </a:solidFill>
              <a:round/>
              <a:headEnd/>
              <a:tailEnd/>
            </a:ln>
            <a:effectLst/>
          </p:spPr>
        </p:cxnSp>
        <p:cxnSp>
          <p:nvCxnSpPr>
            <p:cNvPr id="29" name="AutoShape 28"/>
            <p:cNvCxnSpPr>
              <a:cxnSpLocks noChangeShapeType="1"/>
              <a:stCxn id="20" idx="1"/>
              <a:endCxn id="10" idx="4"/>
            </p:cNvCxnSpPr>
            <p:nvPr/>
          </p:nvCxnSpPr>
          <p:spPr bwMode="auto">
            <a:xfrm flipH="1" flipV="1">
              <a:off x="1299790" y="4883150"/>
              <a:ext cx="152400" cy="301625"/>
            </a:xfrm>
            <a:prstGeom prst="straightConnector1">
              <a:avLst/>
            </a:prstGeom>
            <a:noFill/>
            <a:ln w="9525">
              <a:solidFill>
                <a:schemeClr val="tx1"/>
              </a:solidFill>
              <a:round/>
              <a:headEnd/>
              <a:tailEnd/>
            </a:ln>
            <a:effectLst/>
          </p:spPr>
        </p:cxnSp>
        <p:cxnSp>
          <p:nvCxnSpPr>
            <p:cNvPr id="30" name="AutoShape 29"/>
            <p:cNvCxnSpPr>
              <a:cxnSpLocks noChangeShapeType="1"/>
              <a:stCxn id="10" idx="0"/>
              <a:endCxn id="21" idx="4"/>
            </p:cNvCxnSpPr>
            <p:nvPr/>
          </p:nvCxnSpPr>
          <p:spPr bwMode="auto">
            <a:xfrm flipV="1">
              <a:off x="1299790" y="4114800"/>
              <a:ext cx="242888" cy="228600"/>
            </a:xfrm>
            <a:prstGeom prst="straightConnector1">
              <a:avLst/>
            </a:prstGeom>
            <a:noFill/>
            <a:ln w="9525">
              <a:solidFill>
                <a:schemeClr val="tx1"/>
              </a:solidFill>
              <a:round/>
              <a:headEnd/>
              <a:tailEnd/>
            </a:ln>
            <a:effectLst/>
          </p:spPr>
        </p:cxnSp>
        <p:sp>
          <p:nvSpPr>
            <p:cNvPr id="31" name="Oval 30"/>
            <p:cNvSpPr>
              <a:spLocks noChangeArrowheads="1"/>
            </p:cNvSpPr>
            <p:nvPr/>
          </p:nvSpPr>
          <p:spPr bwMode="auto">
            <a:xfrm>
              <a:off x="948953" y="2514600"/>
              <a:ext cx="1258887" cy="630238"/>
            </a:xfrm>
            <a:prstGeom prst="ellipse">
              <a:avLst/>
            </a:prstGeom>
            <a:solidFill>
              <a:srgbClr val="D6FFE7"/>
            </a:solidFill>
            <a:ln w="9525">
              <a:solidFill>
                <a:schemeClr val="tx1"/>
              </a:solidFill>
              <a:round/>
              <a:headEnd/>
              <a:tailEnd/>
            </a:ln>
            <a:effectLst/>
          </p:spPr>
          <p:txBody>
            <a:bodyPr wrap="none" anchor="ctr"/>
            <a:lstStyle/>
            <a:p>
              <a:pPr algn="ctr"/>
              <a:r>
                <a:rPr lang="fr-CA" sz="1600">
                  <a:latin typeface="Verdana" charset="0"/>
                </a:rPr>
                <a:t>action</a:t>
              </a:r>
              <a:br>
                <a:rPr lang="fr-CA" sz="1600">
                  <a:latin typeface="Verdana" charset="0"/>
                </a:rPr>
              </a:br>
              <a:r>
                <a:rPr lang="fr-CA" sz="1600">
                  <a:latin typeface="Verdana" charset="0"/>
                </a:rPr>
                <a:t>bénévole</a:t>
              </a:r>
              <a:endParaRPr lang="fr-FR" sz="1600">
                <a:latin typeface="Verdana" charset="0"/>
              </a:endParaRPr>
            </a:p>
          </p:txBody>
        </p:sp>
        <p:cxnSp>
          <p:nvCxnSpPr>
            <p:cNvPr id="32" name="AutoShape 31"/>
            <p:cNvCxnSpPr>
              <a:cxnSpLocks noChangeShapeType="1"/>
              <a:stCxn id="19" idx="1"/>
              <a:endCxn id="31" idx="6"/>
            </p:cNvCxnSpPr>
            <p:nvPr/>
          </p:nvCxnSpPr>
          <p:spPr bwMode="auto">
            <a:xfrm flipH="1" flipV="1">
              <a:off x="2207840" y="2830513"/>
              <a:ext cx="541338" cy="441325"/>
            </a:xfrm>
            <a:prstGeom prst="straightConnector1">
              <a:avLst/>
            </a:prstGeom>
            <a:noFill/>
            <a:ln w="9525">
              <a:solidFill>
                <a:schemeClr val="tx1"/>
              </a:solidFill>
              <a:round/>
              <a:headEnd/>
              <a:tailEnd/>
            </a:ln>
            <a:effectLst/>
          </p:spPr>
        </p:cxnSp>
        <p:cxnSp>
          <p:nvCxnSpPr>
            <p:cNvPr id="33" name="AutoShape 32"/>
            <p:cNvCxnSpPr>
              <a:cxnSpLocks noChangeShapeType="1"/>
              <a:stCxn id="21" idx="0"/>
              <a:endCxn id="31" idx="4"/>
            </p:cNvCxnSpPr>
            <p:nvPr/>
          </p:nvCxnSpPr>
          <p:spPr bwMode="auto">
            <a:xfrm flipV="1">
              <a:off x="1542678" y="3144838"/>
              <a:ext cx="36512" cy="250825"/>
            </a:xfrm>
            <a:prstGeom prst="straightConnector1">
              <a:avLst/>
            </a:prstGeom>
            <a:noFill/>
            <a:ln w="9525">
              <a:solidFill>
                <a:schemeClr val="tx1"/>
              </a:solidFill>
              <a:round/>
              <a:headEnd/>
              <a:tailEnd/>
            </a:ln>
            <a:effectLst/>
          </p:spPr>
        </p:cxnSp>
        <p:cxnSp>
          <p:nvCxnSpPr>
            <p:cNvPr id="34" name="AutoShape 33"/>
            <p:cNvCxnSpPr>
              <a:cxnSpLocks noChangeShapeType="1"/>
              <a:stCxn id="10" idx="7"/>
              <a:endCxn id="19" idx="3"/>
            </p:cNvCxnSpPr>
            <p:nvPr/>
          </p:nvCxnSpPr>
          <p:spPr bwMode="auto">
            <a:xfrm flipV="1">
              <a:off x="1680790" y="3781425"/>
              <a:ext cx="1068388" cy="641350"/>
            </a:xfrm>
            <a:prstGeom prst="straightConnector1">
              <a:avLst/>
            </a:prstGeom>
            <a:noFill/>
            <a:ln w="9525">
              <a:solidFill>
                <a:schemeClr val="tx1"/>
              </a:solidFill>
              <a:round/>
              <a:headEnd/>
              <a:tailEnd/>
            </a:ln>
            <a:effectLst/>
          </p:spPr>
        </p:cxnSp>
        <p:cxnSp>
          <p:nvCxnSpPr>
            <p:cNvPr id="35" name="AutoShape 34"/>
            <p:cNvCxnSpPr>
              <a:cxnSpLocks noChangeShapeType="1"/>
              <a:stCxn id="8" idx="0"/>
              <a:endCxn id="19" idx="5"/>
            </p:cNvCxnSpPr>
            <p:nvPr/>
          </p:nvCxnSpPr>
          <p:spPr bwMode="auto">
            <a:xfrm flipH="1" flipV="1">
              <a:off x="3895353" y="3781425"/>
              <a:ext cx="557212" cy="866775"/>
            </a:xfrm>
            <a:prstGeom prst="straightConnector1">
              <a:avLst/>
            </a:prstGeom>
            <a:noFill/>
            <a:ln w="9525">
              <a:solidFill>
                <a:schemeClr val="tx1"/>
              </a:solidFill>
              <a:round/>
              <a:headEnd/>
              <a:tailEnd/>
            </a:ln>
            <a:effectLst/>
          </p:spPr>
        </p:cxnSp>
        <p:cxnSp>
          <p:nvCxnSpPr>
            <p:cNvPr id="36" name="AutoShape 35"/>
            <p:cNvCxnSpPr>
              <a:cxnSpLocks noChangeShapeType="1"/>
              <a:stCxn id="8" idx="5"/>
              <a:endCxn id="6" idx="1"/>
            </p:cNvCxnSpPr>
            <p:nvPr/>
          </p:nvCxnSpPr>
          <p:spPr bwMode="auto">
            <a:xfrm>
              <a:off x="4960565" y="5338763"/>
              <a:ext cx="254000" cy="176212"/>
            </a:xfrm>
            <a:prstGeom prst="straightConnector1">
              <a:avLst/>
            </a:prstGeom>
            <a:noFill/>
            <a:ln w="9525">
              <a:solidFill>
                <a:schemeClr val="tx1"/>
              </a:solidFill>
              <a:round/>
              <a:headEnd/>
              <a:tailEnd/>
            </a:ln>
            <a:effectLst/>
          </p:spPr>
        </p:cxnSp>
        <p:cxnSp>
          <p:nvCxnSpPr>
            <p:cNvPr id="37" name="AutoShape 36"/>
            <p:cNvCxnSpPr>
              <a:cxnSpLocks noChangeShapeType="1"/>
              <a:stCxn id="7" idx="4"/>
              <a:endCxn id="6" idx="6"/>
            </p:cNvCxnSpPr>
            <p:nvPr/>
          </p:nvCxnSpPr>
          <p:spPr bwMode="auto">
            <a:xfrm flipH="1">
              <a:off x="6751265" y="5486400"/>
              <a:ext cx="698500" cy="284163"/>
            </a:xfrm>
            <a:prstGeom prst="straightConnector1">
              <a:avLst/>
            </a:prstGeom>
            <a:noFill/>
            <a:ln w="9525">
              <a:solidFill>
                <a:schemeClr val="tx1"/>
              </a:solidFill>
              <a:round/>
              <a:headEnd/>
              <a:tailEnd/>
            </a:ln>
            <a:effectLst/>
          </p:spPr>
        </p:cxnSp>
        <p:cxnSp>
          <p:nvCxnSpPr>
            <p:cNvPr id="38" name="AutoShape 37"/>
            <p:cNvCxnSpPr>
              <a:cxnSpLocks noChangeShapeType="1"/>
              <a:stCxn id="15" idx="7"/>
              <a:endCxn id="18" idx="2"/>
            </p:cNvCxnSpPr>
            <p:nvPr/>
          </p:nvCxnSpPr>
          <p:spPr bwMode="auto">
            <a:xfrm flipV="1">
              <a:off x="6867153" y="3984625"/>
              <a:ext cx="406400" cy="279400"/>
            </a:xfrm>
            <a:prstGeom prst="straightConnector1">
              <a:avLst/>
            </a:prstGeom>
            <a:noFill/>
            <a:ln w="9525">
              <a:solidFill>
                <a:schemeClr val="tx1"/>
              </a:solidFill>
              <a:round/>
              <a:headEnd/>
              <a:tailEnd/>
            </a:ln>
            <a:effectLst/>
          </p:spPr>
        </p:cxnSp>
        <p:cxnSp>
          <p:nvCxnSpPr>
            <p:cNvPr id="39" name="AutoShape 38"/>
            <p:cNvCxnSpPr>
              <a:cxnSpLocks noChangeShapeType="1"/>
              <a:stCxn id="7" idx="0"/>
              <a:endCxn id="18" idx="4"/>
            </p:cNvCxnSpPr>
            <p:nvPr/>
          </p:nvCxnSpPr>
          <p:spPr bwMode="auto">
            <a:xfrm flipV="1">
              <a:off x="7449765" y="4343400"/>
              <a:ext cx="454025" cy="423863"/>
            </a:xfrm>
            <a:prstGeom prst="straightConnector1">
              <a:avLst/>
            </a:prstGeom>
            <a:noFill/>
            <a:ln w="9525">
              <a:solidFill>
                <a:schemeClr val="tx1"/>
              </a:solidFill>
              <a:round/>
              <a:headEnd/>
              <a:tailEnd/>
            </a:ln>
            <a:effectLst/>
          </p:spPr>
        </p:cxnSp>
        <p:cxnSp>
          <p:nvCxnSpPr>
            <p:cNvPr id="40" name="AutoShape 39"/>
            <p:cNvCxnSpPr>
              <a:cxnSpLocks noChangeShapeType="1"/>
              <a:stCxn id="13" idx="7"/>
              <a:endCxn id="22" idx="4"/>
            </p:cNvCxnSpPr>
            <p:nvPr/>
          </p:nvCxnSpPr>
          <p:spPr bwMode="auto">
            <a:xfrm flipV="1">
              <a:off x="5173290" y="2624138"/>
              <a:ext cx="493713" cy="1030287"/>
            </a:xfrm>
            <a:prstGeom prst="straightConnector1">
              <a:avLst/>
            </a:prstGeom>
            <a:noFill/>
            <a:ln w="9525">
              <a:solidFill>
                <a:schemeClr val="tx1"/>
              </a:solidFill>
              <a:round/>
              <a:headEnd/>
              <a:tailEnd/>
            </a:ln>
            <a:effectLst/>
          </p:spPr>
        </p:cxnSp>
        <p:cxnSp>
          <p:nvCxnSpPr>
            <p:cNvPr id="41" name="AutoShape 40"/>
            <p:cNvCxnSpPr>
              <a:cxnSpLocks noChangeShapeType="1"/>
              <a:stCxn id="8" idx="7"/>
              <a:endCxn id="11" idx="3"/>
            </p:cNvCxnSpPr>
            <p:nvPr/>
          </p:nvCxnSpPr>
          <p:spPr bwMode="auto">
            <a:xfrm flipV="1">
              <a:off x="4960565" y="3883025"/>
              <a:ext cx="822325" cy="884238"/>
            </a:xfrm>
            <a:prstGeom prst="straightConnector1">
              <a:avLst/>
            </a:prstGeom>
            <a:noFill/>
            <a:ln w="9525">
              <a:solidFill>
                <a:schemeClr val="tx1"/>
              </a:solidFill>
              <a:round/>
              <a:headEnd/>
              <a:tailEnd/>
            </a:ln>
            <a:effectLst/>
          </p:spPr>
        </p:cxnSp>
        <p:cxnSp>
          <p:nvCxnSpPr>
            <p:cNvPr id="42" name="AutoShape 41"/>
            <p:cNvCxnSpPr>
              <a:cxnSpLocks noChangeShapeType="1"/>
              <a:stCxn id="19" idx="0"/>
              <a:endCxn id="9" idx="4"/>
            </p:cNvCxnSpPr>
            <p:nvPr/>
          </p:nvCxnSpPr>
          <p:spPr bwMode="auto">
            <a:xfrm flipH="1" flipV="1">
              <a:off x="3317503" y="2597150"/>
              <a:ext cx="4762" cy="569913"/>
            </a:xfrm>
            <a:prstGeom prst="straightConnector1">
              <a:avLst/>
            </a:prstGeom>
            <a:noFill/>
            <a:ln w="9525">
              <a:solidFill>
                <a:schemeClr val="tx1"/>
              </a:solidFill>
              <a:round/>
              <a:headEnd/>
              <a:tailEnd/>
            </a:ln>
            <a:effectLst/>
          </p:spPr>
        </p:cxnSp>
        <p:cxnSp>
          <p:nvCxnSpPr>
            <p:cNvPr id="43" name="AutoShape 42"/>
            <p:cNvCxnSpPr>
              <a:cxnSpLocks noChangeShapeType="1"/>
              <a:stCxn id="13" idx="0"/>
              <a:endCxn id="14" idx="4"/>
            </p:cNvCxnSpPr>
            <p:nvPr/>
          </p:nvCxnSpPr>
          <p:spPr bwMode="auto">
            <a:xfrm flipH="1" flipV="1">
              <a:off x="4487490" y="3124200"/>
              <a:ext cx="304800" cy="450850"/>
            </a:xfrm>
            <a:prstGeom prst="straightConnector1">
              <a:avLst/>
            </a:prstGeom>
            <a:noFill/>
            <a:ln w="9525">
              <a:solidFill>
                <a:schemeClr val="tx1"/>
              </a:solidFill>
              <a:round/>
              <a:headEnd/>
              <a:tailEnd/>
            </a:ln>
            <a:effectLst/>
          </p:spPr>
        </p:cxnSp>
        <p:cxnSp>
          <p:nvCxnSpPr>
            <p:cNvPr id="44" name="AutoShape 43"/>
            <p:cNvCxnSpPr>
              <a:cxnSpLocks noChangeShapeType="1"/>
              <a:stCxn id="19" idx="7"/>
              <a:endCxn id="14" idx="3"/>
            </p:cNvCxnSpPr>
            <p:nvPr/>
          </p:nvCxnSpPr>
          <p:spPr bwMode="auto">
            <a:xfrm flipV="1">
              <a:off x="3895353" y="3044825"/>
              <a:ext cx="211137" cy="227013"/>
            </a:xfrm>
            <a:prstGeom prst="straightConnector1">
              <a:avLst/>
            </a:prstGeom>
            <a:noFill/>
            <a:ln w="9525">
              <a:solidFill>
                <a:schemeClr val="tx1"/>
              </a:solidFill>
              <a:round/>
              <a:headEnd/>
              <a:tailEnd/>
            </a:ln>
            <a:effectLst/>
          </p:spPr>
        </p:cxnSp>
        <p:cxnSp>
          <p:nvCxnSpPr>
            <p:cNvPr id="45" name="AutoShape 44"/>
            <p:cNvCxnSpPr>
              <a:cxnSpLocks noChangeShapeType="1"/>
              <a:stCxn id="14" idx="1"/>
              <a:endCxn id="9" idx="6"/>
            </p:cNvCxnSpPr>
            <p:nvPr/>
          </p:nvCxnSpPr>
          <p:spPr bwMode="auto">
            <a:xfrm flipH="1" flipV="1">
              <a:off x="4036640" y="2327275"/>
              <a:ext cx="69850" cy="336550"/>
            </a:xfrm>
            <a:prstGeom prst="straightConnector1">
              <a:avLst/>
            </a:prstGeom>
            <a:noFill/>
            <a:ln w="9525">
              <a:solidFill>
                <a:schemeClr val="tx1"/>
              </a:solidFill>
              <a:round/>
              <a:headEnd/>
              <a:tailEnd/>
            </a:ln>
            <a:effectLst/>
          </p:spPr>
        </p:cxnSp>
        <p:cxnSp>
          <p:nvCxnSpPr>
            <p:cNvPr id="46" name="AutoShape 45"/>
            <p:cNvCxnSpPr>
              <a:cxnSpLocks noChangeShapeType="1"/>
              <a:stCxn id="5" idx="4"/>
              <a:endCxn id="18" idx="1"/>
            </p:cNvCxnSpPr>
            <p:nvPr/>
          </p:nvCxnSpPr>
          <p:spPr bwMode="auto">
            <a:xfrm>
              <a:off x="6962403" y="3249613"/>
              <a:ext cx="495300" cy="479425"/>
            </a:xfrm>
            <a:prstGeom prst="straightConnector1">
              <a:avLst/>
            </a:prstGeom>
            <a:noFill/>
            <a:ln w="9525">
              <a:solidFill>
                <a:schemeClr val="tx1"/>
              </a:solidFill>
              <a:round/>
              <a:headEnd/>
              <a:tailEnd/>
            </a:ln>
            <a:effectLst/>
          </p:spPr>
        </p:cxnSp>
        <p:cxnSp>
          <p:nvCxnSpPr>
            <p:cNvPr id="47" name="AutoShape 46"/>
            <p:cNvCxnSpPr>
              <a:cxnSpLocks noChangeShapeType="1"/>
              <a:stCxn id="11" idx="0"/>
              <a:endCxn id="22" idx="4"/>
            </p:cNvCxnSpPr>
            <p:nvPr/>
          </p:nvCxnSpPr>
          <p:spPr bwMode="auto">
            <a:xfrm flipH="1" flipV="1">
              <a:off x="5667003" y="2624138"/>
              <a:ext cx="496887" cy="798512"/>
            </a:xfrm>
            <a:prstGeom prst="straightConnector1">
              <a:avLst/>
            </a:prstGeom>
            <a:noFill/>
            <a:ln w="9525">
              <a:solidFill>
                <a:schemeClr val="tx1"/>
              </a:solidFill>
              <a:round/>
              <a:headEnd/>
              <a:tailEnd/>
            </a:ln>
            <a:effectLst/>
          </p:spPr>
        </p:cxnSp>
        <p:cxnSp>
          <p:nvCxnSpPr>
            <p:cNvPr id="48" name="AutoShape 47"/>
            <p:cNvCxnSpPr>
              <a:cxnSpLocks noChangeShapeType="1"/>
              <a:stCxn id="12" idx="4"/>
              <a:endCxn id="18" idx="7"/>
            </p:cNvCxnSpPr>
            <p:nvPr/>
          </p:nvCxnSpPr>
          <p:spPr bwMode="auto">
            <a:xfrm>
              <a:off x="7572003" y="2139950"/>
              <a:ext cx="776287" cy="1589088"/>
            </a:xfrm>
            <a:prstGeom prst="straightConnector1">
              <a:avLst/>
            </a:prstGeom>
            <a:noFill/>
            <a:ln w="9525">
              <a:solidFill>
                <a:schemeClr val="tx1"/>
              </a:solidFill>
              <a:round/>
              <a:headEnd/>
              <a:tailEnd/>
            </a:ln>
            <a:effectLst/>
          </p:spPr>
        </p:cxnSp>
        <p:sp>
          <p:nvSpPr>
            <p:cNvPr id="49" name="Oval 48"/>
            <p:cNvSpPr>
              <a:spLocks noChangeArrowheads="1"/>
            </p:cNvSpPr>
            <p:nvPr/>
          </p:nvSpPr>
          <p:spPr bwMode="auto">
            <a:xfrm>
              <a:off x="1217240" y="1600200"/>
              <a:ext cx="1439863" cy="539750"/>
            </a:xfrm>
            <a:prstGeom prst="ellipse">
              <a:avLst/>
            </a:prstGeom>
            <a:solidFill>
              <a:srgbClr val="FFDDCA"/>
            </a:solidFill>
            <a:ln w="9525">
              <a:solidFill>
                <a:schemeClr val="tx1"/>
              </a:solidFill>
              <a:round/>
              <a:headEnd/>
              <a:tailEnd/>
            </a:ln>
            <a:effectLst/>
          </p:spPr>
          <p:txBody>
            <a:bodyPr wrap="none" anchor="ctr"/>
            <a:lstStyle/>
            <a:p>
              <a:pPr algn="ctr"/>
              <a:r>
                <a:rPr lang="fr-CA" sz="1600">
                  <a:latin typeface="Verdana" charset="0"/>
                </a:rPr>
                <a:t>transport</a:t>
              </a:r>
              <a:endParaRPr lang="fr-FR" sz="1600">
                <a:latin typeface="Verdana" charset="0"/>
              </a:endParaRPr>
            </a:p>
          </p:txBody>
        </p:sp>
        <p:cxnSp>
          <p:nvCxnSpPr>
            <p:cNvPr id="50" name="AutoShape 49"/>
            <p:cNvCxnSpPr>
              <a:cxnSpLocks noChangeShapeType="1"/>
              <a:stCxn id="19" idx="1"/>
              <a:endCxn id="49" idx="4"/>
            </p:cNvCxnSpPr>
            <p:nvPr/>
          </p:nvCxnSpPr>
          <p:spPr bwMode="auto">
            <a:xfrm flipH="1" flipV="1">
              <a:off x="1937965" y="2139950"/>
              <a:ext cx="811213" cy="1131888"/>
            </a:xfrm>
            <a:prstGeom prst="straightConnector1">
              <a:avLst/>
            </a:prstGeom>
            <a:noFill/>
            <a:ln w="9525">
              <a:solidFill>
                <a:schemeClr val="tx1"/>
              </a:solidFill>
              <a:round/>
              <a:headEnd/>
              <a:tailEnd/>
            </a:ln>
            <a:effectLst/>
          </p:spPr>
        </p:cxnSp>
        <p:cxnSp>
          <p:nvCxnSpPr>
            <p:cNvPr id="51" name="AutoShape 50"/>
            <p:cNvCxnSpPr>
              <a:cxnSpLocks noChangeShapeType="1"/>
              <a:stCxn id="31" idx="0"/>
              <a:endCxn id="49" idx="4"/>
            </p:cNvCxnSpPr>
            <p:nvPr/>
          </p:nvCxnSpPr>
          <p:spPr bwMode="auto">
            <a:xfrm flipV="1">
              <a:off x="1579190" y="2139950"/>
              <a:ext cx="358775" cy="374650"/>
            </a:xfrm>
            <a:prstGeom prst="straightConnector1">
              <a:avLst/>
            </a:prstGeom>
            <a:noFill/>
            <a:ln w="9525">
              <a:solidFill>
                <a:schemeClr val="tx1"/>
              </a:solidFill>
              <a:round/>
              <a:headEnd/>
              <a:tailEnd/>
            </a:ln>
            <a:effectLst/>
          </p:spPr>
        </p:cxn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27</a:t>
            </a:fld>
            <a:endParaRPr lang="fr-FR">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- 2012 - ÉBAUCHE</a:t>
            </a:r>
            <a:endParaRPr lang="fr-FR">
              <a:latin typeface="+mj-lt"/>
            </a:endParaRPr>
          </a:p>
        </p:txBody>
      </p:sp>
      <p:sp>
        <p:nvSpPr>
          <p:cNvPr id="233474" name="Rectangle 2"/>
          <p:cNvSpPr>
            <a:spLocks noGrp="1" noChangeArrowheads="1"/>
          </p:cNvSpPr>
          <p:nvPr>
            <p:ph type="title" idx="4294967295"/>
          </p:nvPr>
        </p:nvSpPr>
        <p:spPr>
          <a:xfrm>
            <a:off x="324000" y="404813"/>
            <a:ext cx="8496000" cy="685800"/>
          </a:xfrm>
          <a:noFill/>
        </p:spPr>
        <p:txBody>
          <a:bodyPr>
            <a:normAutofit/>
          </a:bodyPr>
          <a:lstStyle/>
          <a:p>
            <a:r>
              <a:rPr lang="fr-CA" sz="3200" b="1" dirty="0">
                <a:latin typeface="Calibri" pitchFamily="34" charset="0"/>
              </a:rPr>
              <a:t>1</a:t>
            </a:r>
            <a:r>
              <a:rPr lang="fr-CA" sz="3200" b="1" baseline="30000" dirty="0">
                <a:latin typeface="Calibri" pitchFamily="34" charset="0"/>
              </a:rPr>
              <a:t>er</a:t>
            </a:r>
            <a:r>
              <a:rPr lang="fr-CA" sz="3200" b="1" dirty="0">
                <a:latin typeface="Calibri" pitchFamily="34" charset="0"/>
              </a:rPr>
              <a:t> PROBLÈME : ABSENCE DE STRATÉGIE GLOBALE</a:t>
            </a:r>
          </a:p>
        </p:txBody>
      </p:sp>
      <p:sp>
        <p:nvSpPr>
          <p:cNvPr id="7" name="Rectangle 3"/>
          <p:cNvSpPr txBox="1">
            <a:spLocks noChangeArrowheads="1"/>
          </p:cNvSpPr>
          <p:nvPr/>
        </p:nvSpPr>
        <p:spPr>
          <a:xfrm>
            <a:off x="342000" y="1340768"/>
            <a:ext cx="8460000" cy="4932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lang="fr-CA" sz="2400" dirty="0"/>
              <a:t>Il n’y a généralement aucune stratégie globale (mobilisation) pour réunir les différents acteurs et leur permettre, au minimum, de coordonner leurs actions afin d’assurer une efficacité collective accrue. (voir diapositive suivante)</a:t>
            </a:r>
          </a:p>
          <a:p>
            <a:pPr marL="342900" lvl="0" indent="-342900">
              <a:spcBef>
                <a:spcPts val="900"/>
              </a:spcBef>
              <a:buFont typeface="Arial" pitchFamily="34" charset="0"/>
              <a:buChar char="•"/>
              <a:defRPr/>
            </a:pPr>
            <a:r>
              <a:rPr lang="fr-CA" sz="2400" dirty="0"/>
              <a:t>L’absence de stratégie globale signifie qu’il n’existe :</a:t>
            </a:r>
          </a:p>
          <a:p>
            <a:pPr marL="800100" lvl="1" indent="-342900">
              <a:spcBef>
                <a:spcPts val="900"/>
              </a:spcBef>
              <a:buFont typeface="Courier New" pitchFamily="49" charset="0"/>
              <a:buChar char="o"/>
              <a:defRPr/>
            </a:pPr>
            <a:r>
              <a:rPr lang="fr-CA" sz="2400" u="sng" dirty="0"/>
              <a:t>aucun diagnostic partagé</a:t>
            </a:r>
            <a:r>
              <a:rPr lang="fr-CA" sz="2400" dirty="0"/>
              <a:t> de la situation actuelle ;</a:t>
            </a:r>
          </a:p>
          <a:p>
            <a:pPr marL="800100" lvl="1" indent="-342900">
              <a:spcBef>
                <a:spcPts val="900"/>
              </a:spcBef>
              <a:buFont typeface="Courier New" pitchFamily="49" charset="0"/>
              <a:buChar char="o"/>
              <a:defRPr/>
            </a:pPr>
            <a:r>
              <a:rPr lang="fr-CA" sz="2400" u="sng" dirty="0"/>
              <a:t>aucune compréhension collective</a:t>
            </a:r>
            <a:r>
              <a:rPr lang="fr-CA" sz="2400" dirty="0"/>
              <a:t> du phénomène de la pauvreté (en théorie et en pratique) et de l’orientation des efforts de lutte contre la pauvreté ;</a:t>
            </a:r>
          </a:p>
          <a:p>
            <a:pPr marL="800100" lvl="1" indent="-342900">
              <a:spcBef>
                <a:spcPts val="900"/>
              </a:spcBef>
              <a:buFont typeface="Courier New" pitchFamily="49" charset="0"/>
              <a:buChar char="o"/>
              <a:defRPr/>
            </a:pPr>
            <a:r>
              <a:rPr lang="fr-CA" sz="2400" u="sng" dirty="0"/>
              <a:t>aucune vision commune</a:t>
            </a:r>
            <a:r>
              <a:rPr lang="fr-CA" sz="2400" dirty="0"/>
              <a:t> des changements souhaités à court et à moyen terme.</a:t>
            </a:r>
          </a:p>
          <a:p>
            <a:pPr marL="342900" lvl="0" indent="-342900">
              <a:spcBef>
                <a:spcPts val="900"/>
              </a:spcBef>
              <a:buFont typeface="Arial" pitchFamily="34" charset="0"/>
              <a:buChar char="•"/>
              <a:defRPr/>
            </a:pPr>
            <a:endParaRPr lang="fr-CA"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28</a:t>
            </a:fld>
            <a:endParaRPr lang="fr-CA"/>
          </a:p>
        </p:txBody>
      </p:sp>
      <p:pic>
        <p:nvPicPr>
          <p:cNvPr id="4" name="Picture 2" descr="clip_image001"/>
          <p:cNvPicPr>
            <a:picLocks noChangeAspect="1" noChangeArrowheads="1"/>
          </p:cNvPicPr>
          <p:nvPr/>
        </p:nvPicPr>
        <p:blipFill>
          <a:blip r:embed="rId2" cstate="print"/>
          <a:srcRect b="7185"/>
          <a:stretch>
            <a:fillRect/>
          </a:stretch>
        </p:blipFill>
        <p:spPr bwMode="auto">
          <a:xfrm>
            <a:off x="615578" y="332656"/>
            <a:ext cx="7916862" cy="6083300"/>
          </a:xfrm>
          <a:prstGeom prst="rect">
            <a:avLst/>
          </a:prstGeom>
          <a:noFill/>
        </p:spPr>
      </p:pic>
      <p:sp>
        <p:nvSpPr>
          <p:cNvPr id="5" name="Oval 3"/>
          <p:cNvSpPr>
            <a:spLocks noChangeArrowheads="1"/>
          </p:cNvSpPr>
          <p:nvPr/>
        </p:nvSpPr>
        <p:spPr bwMode="auto">
          <a:xfrm>
            <a:off x="755576" y="2348334"/>
            <a:ext cx="7737475" cy="1079500"/>
          </a:xfrm>
          <a:prstGeom prst="ellipse">
            <a:avLst/>
          </a:prstGeom>
          <a:noFill/>
          <a:ln w="63500" cap="sq">
            <a:solidFill>
              <a:srgbClr val="FF0000"/>
            </a:solidFill>
            <a:round/>
            <a:headEnd type="none" w="sm" len="sm"/>
            <a:tailEnd type="none" w="sm" len="sm"/>
          </a:ln>
          <a:effectLst/>
        </p:spPr>
        <p:txBody>
          <a:bodyPr wrap="none" anchor="ctr"/>
          <a:lstStyle/>
          <a:p>
            <a:endParaRPr lang="fr-CA"/>
          </a:p>
        </p:txBody>
      </p:sp>
      <p:sp>
        <p:nvSpPr>
          <p:cNvPr id="6" name="Oval 4"/>
          <p:cNvSpPr>
            <a:spLocks noChangeArrowheads="1"/>
          </p:cNvSpPr>
          <p:nvPr/>
        </p:nvSpPr>
        <p:spPr bwMode="auto">
          <a:xfrm>
            <a:off x="2228776" y="4940722"/>
            <a:ext cx="4678363" cy="900112"/>
          </a:xfrm>
          <a:prstGeom prst="ellipse">
            <a:avLst/>
          </a:prstGeom>
          <a:noFill/>
          <a:ln w="63500" cap="sq">
            <a:solidFill>
              <a:srgbClr val="FF0000"/>
            </a:solidFill>
            <a:round/>
            <a:headEnd type="none" w="sm" len="sm"/>
            <a:tailEnd type="none" w="sm" len="sm"/>
          </a:ln>
          <a:effectLst/>
        </p:spPr>
        <p:txBody>
          <a:bodyPr wrap="none" anchor="ctr"/>
          <a:lstStyle/>
          <a:p>
            <a:endParaRPr lang="fr-CA"/>
          </a:p>
        </p:txBody>
      </p:sp>
      <p:sp>
        <p:nvSpPr>
          <p:cNvPr id="7" name="Oval 5"/>
          <p:cNvSpPr>
            <a:spLocks noChangeArrowheads="1"/>
          </p:cNvSpPr>
          <p:nvPr/>
        </p:nvSpPr>
        <p:spPr bwMode="auto">
          <a:xfrm>
            <a:off x="2085901" y="476672"/>
            <a:ext cx="5038725" cy="900112"/>
          </a:xfrm>
          <a:prstGeom prst="ellipse">
            <a:avLst/>
          </a:prstGeom>
          <a:noFill/>
          <a:ln w="63500" cap="sq">
            <a:solidFill>
              <a:srgbClr val="FF0000"/>
            </a:solidFill>
            <a:round/>
            <a:headEnd type="none" w="sm" len="sm"/>
            <a:tailEnd type="none" w="sm" len="sm"/>
          </a:ln>
          <a:effectLst/>
        </p:spPr>
        <p:txBody>
          <a:bodyPr wrap="none" anchor="ctr"/>
          <a:lstStyle/>
          <a:p>
            <a:endParaRPr lang="fr-CA"/>
          </a:p>
        </p:txBody>
      </p:sp>
      <p:sp>
        <p:nvSpPr>
          <p:cNvPr id="8" name="Oval 6"/>
          <p:cNvSpPr>
            <a:spLocks noChangeArrowheads="1"/>
          </p:cNvSpPr>
          <p:nvPr/>
        </p:nvSpPr>
        <p:spPr bwMode="auto">
          <a:xfrm>
            <a:off x="1979712" y="1629197"/>
            <a:ext cx="1439862" cy="449262"/>
          </a:xfrm>
          <a:prstGeom prst="ellipse">
            <a:avLst/>
          </a:prstGeom>
          <a:noFill/>
          <a:ln w="63500" cap="sq">
            <a:solidFill>
              <a:srgbClr val="FF0000"/>
            </a:solidFill>
            <a:round/>
            <a:headEnd type="none" w="sm" len="sm"/>
            <a:tailEnd type="none" w="sm" len="sm"/>
          </a:ln>
          <a:effectLst/>
        </p:spPr>
        <p:txBody>
          <a:bodyPr wrap="none" anchor="ctr"/>
          <a:lstStyle/>
          <a:p>
            <a:endParaRPr lang="fr-CA"/>
          </a:p>
        </p:txBody>
      </p:sp>
      <p:cxnSp>
        <p:nvCxnSpPr>
          <p:cNvPr id="9" name="AutoShape 7"/>
          <p:cNvCxnSpPr>
            <a:cxnSpLocks noChangeShapeType="1"/>
            <a:stCxn id="8" idx="0"/>
            <a:endCxn id="7" idx="3"/>
          </p:cNvCxnSpPr>
          <p:nvPr/>
        </p:nvCxnSpPr>
        <p:spPr bwMode="auto">
          <a:xfrm flipV="1">
            <a:off x="2699643" y="1244966"/>
            <a:ext cx="124163" cy="384231"/>
          </a:xfrm>
          <a:prstGeom prst="straightConnector1">
            <a:avLst/>
          </a:prstGeom>
          <a:noFill/>
          <a:ln w="63500" cap="sq">
            <a:solidFill>
              <a:srgbClr val="FF0000"/>
            </a:solidFill>
            <a:round/>
            <a:headEnd type="none" w="sm" len="sm"/>
            <a:tailEnd type="none" w="sm" len="sm"/>
          </a:ln>
          <a:effectLst/>
        </p:spPr>
      </p:cxnSp>
      <p:cxnSp>
        <p:nvCxnSpPr>
          <p:cNvPr id="10" name="AutoShape 9"/>
          <p:cNvCxnSpPr>
            <a:cxnSpLocks noChangeShapeType="1"/>
            <a:stCxn id="6" idx="2"/>
            <a:endCxn id="7" idx="2"/>
          </p:cNvCxnSpPr>
          <p:nvPr/>
        </p:nvCxnSpPr>
        <p:spPr bwMode="auto">
          <a:xfrm rot="10800000">
            <a:off x="2054151" y="927522"/>
            <a:ext cx="142875" cy="4464050"/>
          </a:xfrm>
          <a:prstGeom prst="curvedConnector3">
            <a:avLst>
              <a:gd name="adj1" fmla="val 1335556"/>
            </a:avLst>
          </a:prstGeom>
          <a:noFill/>
          <a:ln w="63500" cap="sq">
            <a:solidFill>
              <a:srgbClr val="FF0000"/>
            </a:solidFill>
            <a:round/>
            <a:headEnd type="none" w="sm" len="sm"/>
            <a:tailEnd type="none" w="sm" len="sm"/>
          </a:ln>
          <a:effectLst/>
        </p:spPr>
      </p:cxnSp>
      <p:cxnSp>
        <p:nvCxnSpPr>
          <p:cNvPr id="12" name="AutoShape 11"/>
          <p:cNvCxnSpPr>
            <a:cxnSpLocks noChangeShapeType="1"/>
            <a:stCxn id="6" idx="6"/>
            <a:endCxn id="5" idx="6"/>
          </p:cNvCxnSpPr>
          <p:nvPr/>
        </p:nvCxnSpPr>
        <p:spPr bwMode="auto">
          <a:xfrm flipV="1">
            <a:off x="6938889" y="2888084"/>
            <a:ext cx="1585912" cy="2503488"/>
          </a:xfrm>
          <a:prstGeom prst="curvedConnector3">
            <a:avLst>
              <a:gd name="adj1" fmla="val 112412"/>
            </a:avLst>
          </a:prstGeom>
          <a:noFill/>
          <a:ln w="63500" cap="sq">
            <a:solidFill>
              <a:srgbClr val="FF0000"/>
            </a:solidFill>
            <a:round/>
            <a:headEnd type="none" w="sm" len="sm"/>
            <a:tailEnd type="none" w="sm" len="sm"/>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Effect transition="in" filter="fade">
                                      <p:cBhvr>
                                        <p:cTn id="14" dur="1000"/>
                                        <p:tgtEl>
                                          <p:spTgt spid="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fltVal val="0"/>
                                          </p:val>
                                        </p:tav>
                                        <p:tav tm="100000">
                                          <p:val>
                                            <p:strVal val="#ppt_w"/>
                                          </p:val>
                                        </p:tav>
                                      </p:tavLst>
                                    </p:anim>
                                    <p:anim calcmode="lin" valueType="num">
                                      <p:cBhvr>
                                        <p:cTn id="23" dur="1000" fill="hold"/>
                                        <p:tgtEl>
                                          <p:spTgt spid="7"/>
                                        </p:tgtEl>
                                        <p:attrNameLst>
                                          <p:attrName>ppt_h</p:attrName>
                                        </p:attrNameLst>
                                      </p:cBhvr>
                                      <p:tavLst>
                                        <p:tav tm="0">
                                          <p:val>
                                            <p:fltVal val="0"/>
                                          </p:val>
                                        </p:tav>
                                        <p:tav tm="100000">
                                          <p:val>
                                            <p:strVal val="#ppt_h"/>
                                          </p:val>
                                        </p:tav>
                                      </p:tavLst>
                                    </p:anim>
                                    <p:animEffect transition="in" filter="fade">
                                      <p:cBhvr>
                                        <p:cTn id="24" dur="1000"/>
                                        <p:tgtEl>
                                          <p:spTgt spid="7"/>
                                        </p:tgtEl>
                                      </p:cBhvr>
                                    </p:animEffect>
                                  </p:childTnLst>
                                </p:cTn>
                              </p:par>
                              <p:par>
                                <p:cTn id="25" presetID="53"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29</a:t>
            </a:fld>
            <a:endParaRPr lang="fr-FR">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- 2012 - ÉBAUCHE</a:t>
            </a:r>
            <a:endParaRPr lang="fr-FR">
              <a:latin typeface="+mj-lt"/>
            </a:endParaRPr>
          </a:p>
        </p:txBody>
      </p:sp>
      <p:sp>
        <p:nvSpPr>
          <p:cNvPr id="233474" name="Rectangle 2"/>
          <p:cNvSpPr>
            <a:spLocks noGrp="1" noChangeArrowheads="1"/>
          </p:cNvSpPr>
          <p:nvPr>
            <p:ph type="title" idx="4294967295"/>
          </p:nvPr>
        </p:nvSpPr>
        <p:spPr>
          <a:xfrm>
            <a:off x="468464" y="404813"/>
            <a:ext cx="8280000" cy="685800"/>
          </a:xfrm>
          <a:noFill/>
        </p:spPr>
        <p:txBody>
          <a:bodyPr>
            <a:normAutofit/>
          </a:bodyPr>
          <a:lstStyle/>
          <a:p>
            <a:r>
              <a:rPr lang="fr-CA" sz="3200" b="1" dirty="0">
                <a:latin typeface="Calibri" pitchFamily="34" charset="0"/>
              </a:rPr>
              <a:t>2</a:t>
            </a:r>
            <a:r>
              <a:rPr lang="fr-CA" sz="3200" b="1" baseline="30000" dirty="0">
                <a:latin typeface="Calibri" pitchFamily="34" charset="0"/>
              </a:rPr>
              <a:t>e</a:t>
            </a:r>
            <a:r>
              <a:rPr lang="fr-CA" sz="3200" b="1" dirty="0">
                <a:latin typeface="Calibri" pitchFamily="34" charset="0"/>
              </a:rPr>
              <a:t> PROBLÈME : ABSENCE D’ACTEURS CLÉS</a:t>
            </a:r>
          </a:p>
        </p:txBody>
      </p:sp>
      <p:sp>
        <p:nvSpPr>
          <p:cNvPr id="7" name="Rectangle 3"/>
          <p:cNvSpPr txBox="1">
            <a:spLocks noChangeArrowheads="1"/>
          </p:cNvSpPr>
          <p:nvPr/>
        </p:nvSpPr>
        <p:spPr>
          <a:xfrm>
            <a:off x="360472" y="1268760"/>
            <a:ext cx="8460000" cy="5040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lang="fr-CA" sz="2400" dirty="0"/>
              <a:t>La </a:t>
            </a:r>
            <a:r>
              <a:rPr lang="fr-CA" sz="2400" u="sng" dirty="0"/>
              <a:t>participation des employeurs</a:t>
            </a:r>
            <a:r>
              <a:rPr lang="fr-CA" sz="2400" dirty="0"/>
              <a:t> et </a:t>
            </a:r>
            <a:r>
              <a:rPr lang="fr-CA" sz="2400" u="sng" dirty="0"/>
              <a:t>autres acteurs du secteur privé</a:t>
            </a:r>
            <a:r>
              <a:rPr lang="fr-CA" sz="2400" dirty="0"/>
              <a:t> à l’élaboration, à la mise en route et à l’évaluation des différentes actions est encore trop souvent inexistante et le rôle que doit jouer le secteur privé dans ces actions ne fait pas consensus.</a:t>
            </a:r>
          </a:p>
          <a:p>
            <a:pPr marL="800100" lvl="1" indent="-342900">
              <a:spcBef>
                <a:spcPts val="900"/>
              </a:spcBef>
              <a:buFont typeface="Courier New" pitchFamily="49" charset="0"/>
              <a:buChar char="o"/>
              <a:defRPr/>
            </a:pPr>
            <a:r>
              <a:rPr lang="fr-CA" sz="2400" dirty="0"/>
              <a:t>Pourtant, les emplois requis doivent permettre aux personnes concernées de répondre à leurs besoins de revenus et d'interaction sociale. La création d’emplois de qualité s’avère donc un enjeu capital.</a:t>
            </a:r>
          </a:p>
          <a:p>
            <a:pPr marL="800100" lvl="1" indent="-342900">
              <a:spcBef>
                <a:spcPts val="900"/>
              </a:spcBef>
              <a:buFont typeface="Courier New" pitchFamily="49" charset="0"/>
              <a:buChar char="o"/>
              <a:defRPr/>
            </a:pPr>
            <a:r>
              <a:rPr lang="fr-CA" sz="2400" dirty="0"/>
              <a:t>Les employeurs doivent être conscients des aléas avec lesquels les personnes appauvries doivent composer dans leur cheminement pour accéder aux emplois (voir diapositive suivante).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3</a:t>
            </a:fld>
            <a:endParaRPr lang="fr-CA"/>
          </a:p>
        </p:txBody>
      </p:sp>
      <p:sp>
        <p:nvSpPr>
          <p:cNvPr id="4" name="Rectangle 3"/>
          <p:cNvSpPr/>
          <p:nvPr/>
        </p:nvSpPr>
        <p:spPr>
          <a:xfrm>
            <a:off x="576008" y="1910006"/>
            <a:ext cx="8136000" cy="3554819"/>
          </a:xfrm>
          <a:prstGeom prst="rect">
            <a:avLst/>
          </a:prstGeom>
        </p:spPr>
        <p:txBody>
          <a:bodyPr>
            <a:spAutoFit/>
          </a:bodyPr>
          <a:lstStyle/>
          <a:p>
            <a:pPr>
              <a:lnSpc>
                <a:spcPct val="125000"/>
              </a:lnSpc>
              <a:spcBef>
                <a:spcPts val="1800"/>
              </a:spcBef>
            </a:pPr>
            <a:r>
              <a:rPr lang="fr-CA" sz="2400" dirty="0"/>
              <a:t>« Notre mission est de </a:t>
            </a:r>
            <a:r>
              <a:rPr lang="fr-CA" sz="2400" b="1" dirty="0"/>
              <a:t>prévenir la pauvreté</a:t>
            </a:r>
            <a:r>
              <a:rPr lang="fr-CA" sz="2400" dirty="0"/>
              <a:t>. Pour l‘accomplir, nous ciblons la </a:t>
            </a:r>
            <a:r>
              <a:rPr lang="fr-CA" sz="2400" b="1" dirty="0"/>
              <a:t>réussite éducative </a:t>
            </a:r>
            <a:r>
              <a:rPr lang="fr-CA" sz="2400" dirty="0"/>
              <a:t>des jeunes Québécois en privilégiant le développement de leur plein potentiel, dès leur conception jusqu’à 17 ans, et en contribuant à la mise en place des conditions qui répondent à leurs besoins et à ceux de leur famille. »</a:t>
            </a:r>
            <a:endParaRPr lang="fr-FR" sz="2400" dirty="0"/>
          </a:p>
          <a:p>
            <a:pPr algn="r">
              <a:lnSpc>
                <a:spcPct val="125000"/>
              </a:lnSpc>
              <a:spcBef>
                <a:spcPts val="1800"/>
              </a:spcBef>
            </a:pPr>
            <a:r>
              <a:rPr lang="fr-FR" sz="2400" dirty="0"/>
              <a:t>(tiré du site Internet de la Fondation le 27 février 2012</a:t>
            </a:r>
            <a:r>
              <a:rPr lang="en-CA" sz="2400" dirty="0"/>
              <a:t>) </a:t>
            </a:r>
          </a:p>
        </p:txBody>
      </p:sp>
      <p:sp>
        <p:nvSpPr>
          <p:cNvPr id="5" name="Rectangle 2"/>
          <p:cNvSpPr txBox="1">
            <a:spLocks noChangeArrowheads="1"/>
          </p:cNvSpPr>
          <p:nvPr/>
        </p:nvSpPr>
        <p:spPr>
          <a:xfrm>
            <a:off x="683568" y="465391"/>
            <a:ext cx="7772400" cy="685800"/>
          </a:xfrm>
          <a:prstGeom prst="rect">
            <a:avLst/>
          </a:prstGeom>
          <a:noFill/>
        </p:spPr>
        <p:txBody>
          <a:bodyPr vert="horz" lIns="91440" tIns="45720" rIns="91440" bIns="45720" rtlCol="0" anchor="ctr">
            <a:normAutofit/>
          </a:bodyPr>
          <a:lstStyle/>
          <a:p>
            <a:pPr marL="0" lvl="1" algn="ctr">
              <a:spcBef>
                <a:spcPct val="0"/>
              </a:spcBef>
            </a:pP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LA VERSION « LONGUE » DE LA</a:t>
            </a:r>
            <a:r>
              <a:rPr kumimoji="0" lang="fr-CA" sz="3200" b="1" i="0" u="none" strike="noStrike" kern="1200" cap="none" spc="0" normalizeH="0" dirty="0">
                <a:ln>
                  <a:noFill/>
                </a:ln>
                <a:solidFill>
                  <a:schemeClr val="tx1"/>
                </a:solidFill>
                <a:effectLst/>
                <a:uLnTx/>
                <a:uFillTx/>
                <a:latin typeface="Calibri" pitchFamily="34" charset="0"/>
                <a:ea typeface="+mj-ea"/>
                <a:cs typeface="+mj-cs"/>
              </a:rPr>
              <a:t> MISSION</a:t>
            </a:r>
            <a:endParaRPr kumimoji="0" lang="fr-CA" sz="3200" b="1" i="0" u="none" strike="noStrike" kern="1200" cap="none" spc="0" normalizeH="0" baseline="0" dirty="0">
              <a:ln>
                <a:noFill/>
              </a:ln>
              <a:solidFill>
                <a:schemeClr val="tx1"/>
              </a:solidFill>
              <a:effectLst/>
              <a:uLnTx/>
              <a:uFillTx/>
              <a:latin typeface="Calibri" pitchFamily="34" charset="0"/>
              <a:ea typeface="+mj-ea"/>
              <a:cs typeface="+mj-cs"/>
            </a:endParaRPr>
          </a:p>
        </p:txBody>
      </p:sp>
      <p:grpSp>
        <p:nvGrpSpPr>
          <p:cNvPr id="11" name="Groupe 10"/>
          <p:cNvGrpSpPr/>
          <p:nvPr/>
        </p:nvGrpSpPr>
        <p:grpSpPr>
          <a:xfrm>
            <a:off x="4860032" y="1383159"/>
            <a:ext cx="3397555" cy="1008112"/>
            <a:chOff x="4788024" y="1124744"/>
            <a:chExt cx="3397555" cy="1008112"/>
          </a:xfrm>
        </p:grpSpPr>
        <p:sp>
          <p:nvSpPr>
            <p:cNvPr id="6" name="Rectangle à coins arrondis 5"/>
            <p:cNvSpPr/>
            <p:nvPr/>
          </p:nvSpPr>
          <p:spPr>
            <a:xfrm>
              <a:off x="4788024" y="1772816"/>
              <a:ext cx="1260000" cy="36004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a:p>
              <a:pPr algn="ctr"/>
              <a:endParaRPr lang="fr-CA" dirty="0"/>
            </a:p>
            <a:p>
              <a:pPr algn="ctr"/>
              <a:endParaRPr lang="fr-CA" dirty="0"/>
            </a:p>
            <a:p>
              <a:pPr algn="ctr"/>
              <a:endParaRPr lang="fr-CA" dirty="0"/>
            </a:p>
            <a:p>
              <a:pPr algn="ctr"/>
              <a:endParaRPr lang="fr-CA" dirty="0"/>
            </a:p>
            <a:p>
              <a:pPr algn="ctr"/>
              <a:endParaRPr lang="fr-CA" dirty="0"/>
            </a:p>
            <a:p>
              <a:pPr algn="ctr"/>
              <a:endParaRPr lang="fr-CA" dirty="0"/>
            </a:p>
          </p:txBody>
        </p:sp>
        <p:sp>
          <p:nvSpPr>
            <p:cNvPr id="7" name="ZoneTexte 6"/>
            <p:cNvSpPr txBox="1"/>
            <p:nvPr/>
          </p:nvSpPr>
          <p:spPr>
            <a:xfrm>
              <a:off x="6228184" y="1124744"/>
              <a:ext cx="1957395" cy="461665"/>
            </a:xfrm>
            <a:prstGeom prst="rect">
              <a:avLst/>
            </a:prstGeom>
            <a:noFill/>
          </p:spPr>
          <p:txBody>
            <a:bodyPr wrap="none" rtlCol="0">
              <a:spAutoFit/>
            </a:bodyPr>
            <a:lstStyle/>
            <a:p>
              <a:r>
                <a:rPr lang="fr-CA" sz="2400" b="1" dirty="0">
                  <a:solidFill>
                    <a:srgbClr val="00B050"/>
                  </a:solidFill>
                </a:rPr>
                <a:t>1. C’est quoi ?</a:t>
              </a:r>
            </a:p>
          </p:txBody>
        </p:sp>
        <p:cxnSp>
          <p:nvCxnSpPr>
            <p:cNvPr id="9" name="Connecteur droit 8"/>
            <p:cNvCxnSpPr>
              <a:stCxn id="6" idx="3"/>
              <a:endCxn id="7" idx="2"/>
            </p:cNvCxnSpPr>
            <p:nvPr/>
          </p:nvCxnSpPr>
          <p:spPr>
            <a:xfrm flipV="1">
              <a:off x="6048024" y="1586409"/>
              <a:ext cx="1158858" cy="36642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8" name="Groupe 17"/>
          <p:cNvGrpSpPr/>
          <p:nvPr/>
        </p:nvGrpSpPr>
        <p:grpSpPr>
          <a:xfrm>
            <a:off x="1331640" y="1383159"/>
            <a:ext cx="3240376" cy="1008112"/>
            <a:chOff x="1259632" y="1124744"/>
            <a:chExt cx="3240376" cy="1008112"/>
          </a:xfrm>
        </p:grpSpPr>
        <p:sp>
          <p:nvSpPr>
            <p:cNvPr id="13" name="Rectangle à coins arrondis 12"/>
            <p:cNvSpPr/>
            <p:nvPr/>
          </p:nvSpPr>
          <p:spPr>
            <a:xfrm>
              <a:off x="3384008" y="1772816"/>
              <a:ext cx="1116000" cy="36004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a:p>
              <a:pPr algn="ctr"/>
              <a:endParaRPr lang="fr-CA" dirty="0"/>
            </a:p>
            <a:p>
              <a:pPr algn="ctr"/>
              <a:endParaRPr lang="fr-CA" dirty="0"/>
            </a:p>
            <a:p>
              <a:pPr algn="ctr"/>
              <a:endParaRPr lang="fr-CA" dirty="0"/>
            </a:p>
            <a:p>
              <a:pPr algn="ctr"/>
              <a:endParaRPr lang="fr-CA" dirty="0"/>
            </a:p>
            <a:p>
              <a:pPr algn="ctr"/>
              <a:endParaRPr lang="fr-CA" dirty="0"/>
            </a:p>
            <a:p>
              <a:pPr algn="ctr"/>
              <a:endParaRPr lang="fr-CA" dirty="0"/>
            </a:p>
          </p:txBody>
        </p:sp>
        <p:sp>
          <p:nvSpPr>
            <p:cNvPr id="14" name="ZoneTexte 13"/>
            <p:cNvSpPr txBox="1"/>
            <p:nvPr/>
          </p:nvSpPr>
          <p:spPr>
            <a:xfrm>
              <a:off x="1259632" y="1124744"/>
              <a:ext cx="1956305" cy="461665"/>
            </a:xfrm>
            <a:prstGeom prst="rect">
              <a:avLst/>
            </a:prstGeom>
            <a:noFill/>
          </p:spPr>
          <p:txBody>
            <a:bodyPr wrap="none" rtlCol="0">
              <a:spAutoFit/>
            </a:bodyPr>
            <a:lstStyle/>
            <a:p>
              <a:r>
                <a:rPr lang="fr-CA" sz="2400" b="1" dirty="0">
                  <a:solidFill>
                    <a:srgbClr val="00B050"/>
                  </a:solidFill>
                </a:rPr>
                <a:t>2. Comment ?</a:t>
              </a:r>
            </a:p>
          </p:txBody>
        </p:sp>
        <p:cxnSp>
          <p:nvCxnSpPr>
            <p:cNvPr id="15" name="Connecteur droit 14"/>
            <p:cNvCxnSpPr>
              <a:stCxn id="13" idx="1"/>
              <a:endCxn id="14" idx="2"/>
            </p:cNvCxnSpPr>
            <p:nvPr/>
          </p:nvCxnSpPr>
          <p:spPr>
            <a:xfrm flipH="1" flipV="1">
              <a:off x="2237785" y="1586409"/>
              <a:ext cx="1146223" cy="36642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5" name="Groupe 24"/>
          <p:cNvGrpSpPr/>
          <p:nvPr/>
        </p:nvGrpSpPr>
        <p:grpSpPr>
          <a:xfrm>
            <a:off x="539552" y="2895327"/>
            <a:ext cx="7956000" cy="3197969"/>
            <a:chOff x="467544" y="2636912"/>
            <a:chExt cx="7956000" cy="3197969"/>
          </a:xfrm>
        </p:grpSpPr>
        <p:sp>
          <p:nvSpPr>
            <p:cNvPr id="19" name="Rectangle à coins arrondis 18"/>
            <p:cNvSpPr/>
            <p:nvPr/>
          </p:nvSpPr>
          <p:spPr>
            <a:xfrm>
              <a:off x="467544" y="2636912"/>
              <a:ext cx="7956000" cy="187220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0" name="ZoneTexte 19"/>
            <p:cNvSpPr txBox="1"/>
            <p:nvPr/>
          </p:nvSpPr>
          <p:spPr>
            <a:xfrm>
              <a:off x="539552" y="5373216"/>
              <a:ext cx="2911887" cy="461665"/>
            </a:xfrm>
            <a:prstGeom prst="rect">
              <a:avLst/>
            </a:prstGeom>
            <a:noFill/>
          </p:spPr>
          <p:txBody>
            <a:bodyPr wrap="none" rtlCol="0">
              <a:spAutoFit/>
            </a:bodyPr>
            <a:lstStyle/>
            <a:p>
              <a:r>
                <a:rPr lang="fr-CA" sz="2400" b="1" dirty="0">
                  <a:solidFill>
                    <a:srgbClr val="00B050"/>
                  </a:solidFill>
                </a:rPr>
                <a:t>3. Comment tout ceci</a:t>
              </a:r>
            </a:p>
          </p:txBody>
        </p:sp>
        <p:cxnSp>
          <p:nvCxnSpPr>
            <p:cNvPr id="22" name="Connecteur droit 21"/>
            <p:cNvCxnSpPr>
              <a:stCxn id="19" idx="2"/>
              <a:endCxn id="20" idx="0"/>
            </p:cNvCxnSpPr>
            <p:nvPr/>
          </p:nvCxnSpPr>
          <p:spPr>
            <a:xfrm flipH="1">
              <a:off x="1995496" y="4509120"/>
              <a:ext cx="2450048" cy="86409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9" name="Groupe 28"/>
          <p:cNvGrpSpPr/>
          <p:nvPr/>
        </p:nvGrpSpPr>
        <p:grpSpPr>
          <a:xfrm>
            <a:off x="3387483" y="2391271"/>
            <a:ext cx="3704797" cy="3702025"/>
            <a:chOff x="3315475" y="2132856"/>
            <a:chExt cx="3704797" cy="3702025"/>
          </a:xfrm>
        </p:grpSpPr>
        <p:sp>
          <p:nvSpPr>
            <p:cNvPr id="21" name="ZoneTexte 20"/>
            <p:cNvSpPr txBox="1"/>
            <p:nvPr/>
          </p:nvSpPr>
          <p:spPr>
            <a:xfrm>
              <a:off x="3315475" y="5373216"/>
              <a:ext cx="3704797" cy="461665"/>
            </a:xfrm>
            <a:prstGeom prst="rect">
              <a:avLst/>
            </a:prstGeom>
            <a:noFill/>
          </p:spPr>
          <p:txBody>
            <a:bodyPr wrap="none" rtlCol="0">
              <a:spAutoFit/>
            </a:bodyPr>
            <a:lstStyle/>
            <a:p>
              <a:r>
                <a:rPr lang="fr-CA" sz="2400" b="1" dirty="0">
                  <a:solidFill>
                    <a:srgbClr val="00B050"/>
                  </a:solidFill>
                </a:rPr>
                <a:t>permet-il d’accomplir cela ?</a:t>
              </a:r>
            </a:p>
          </p:txBody>
        </p:sp>
        <p:cxnSp>
          <p:nvCxnSpPr>
            <p:cNvPr id="26" name="Connecteur droit 25"/>
            <p:cNvCxnSpPr>
              <a:endCxn id="21" idx="0"/>
            </p:cNvCxnSpPr>
            <p:nvPr/>
          </p:nvCxnSpPr>
          <p:spPr>
            <a:xfrm>
              <a:off x="3995936" y="2132856"/>
              <a:ext cx="1171938" cy="3240360"/>
            </a:xfrm>
            <a:prstGeom prst="line">
              <a:avLst/>
            </a:prstGeom>
            <a:ln w="571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30</a:t>
            </a:fld>
            <a:endParaRPr lang="fr-CA"/>
          </a:p>
        </p:txBody>
      </p:sp>
      <p:pic>
        <p:nvPicPr>
          <p:cNvPr id="4" name="Image 3" descr="Éch et serp fidaki.jpg"/>
          <p:cNvPicPr>
            <a:picLocks noChangeAspect="1"/>
          </p:cNvPicPr>
          <p:nvPr/>
        </p:nvPicPr>
        <p:blipFill>
          <a:blip r:embed="rId2" cstate="print"/>
          <a:stretch>
            <a:fillRect/>
          </a:stretch>
        </p:blipFill>
        <p:spPr>
          <a:xfrm>
            <a:off x="3121353" y="693296"/>
            <a:ext cx="5411087" cy="5400000"/>
          </a:xfrm>
          <a:prstGeom prst="rect">
            <a:avLst/>
          </a:prstGeom>
        </p:spPr>
      </p:pic>
      <p:sp>
        <p:nvSpPr>
          <p:cNvPr id="5" name="ZoneTexte 4"/>
          <p:cNvSpPr txBox="1"/>
          <p:nvPr/>
        </p:nvSpPr>
        <p:spPr>
          <a:xfrm>
            <a:off x="437432" y="5229200"/>
            <a:ext cx="1614288" cy="923330"/>
          </a:xfrm>
          <a:prstGeom prst="rect">
            <a:avLst/>
          </a:prstGeom>
          <a:noFill/>
        </p:spPr>
        <p:txBody>
          <a:bodyPr wrap="none" rtlCol="0">
            <a:spAutoFit/>
          </a:bodyPr>
          <a:lstStyle/>
          <a:p>
            <a:pPr lvl="0"/>
            <a:r>
              <a:rPr lang="fr-CA" b="1" dirty="0"/>
              <a:t>DÉPENDANCE </a:t>
            </a:r>
          </a:p>
          <a:p>
            <a:pPr lvl="0"/>
            <a:r>
              <a:rPr lang="fr-CA" b="1" dirty="0"/>
              <a:t>ÉCONOMIQUE </a:t>
            </a:r>
            <a:br>
              <a:rPr lang="fr-CA" b="1" dirty="0"/>
            </a:br>
            <a:r>
              <a:rPr lang="fr-CA" b="1" dirty="0"/>
              <a:t>ET SOCIALE </a:t>
            </a:r>
          </a:p>
        </p:txBody>
      </p:sp>
      <p:sp>
        <p:nvSpPr>
          <p:cNvPr id="7" name="Flèche droite rayée 6"/>
          <p:cNvSpPr/>
          <p:nvPr/>
        </p:nvSpPr>
        <p:spPr>
          <a:xfrm>
            <a:off x="2051720" y="5301208"/>
            <a:ext cx="936104" cy="792088"/>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A"/>
          </a:p>
        </p:txBody>
      </p:sp>
      <p:sp>
        <p:nvSpPr>
          <p:cNvPr id="8" name="ZoneTexte 7"/>
          <p:cNvSpPr txBox="1"/>
          <p:nvPr/>
        </p:nvSpPr>
        <p:spPr>
          <a:xfrm>
            <a:off x="439200" y="692696"/>
            <a:ext cx="1614288" cy="923330"/>
          </a:xfrm>
          <a:prstGeom prst="rect">
            <a:avLst/>
          </a:prstGeom>
          <a:noFill/>
        </p:spPr>
        <p:txBody>
          <a:bodyPr wrap="none" rtlCol="0">
            <a:spAutoFit/>
          </a:bodyPr>
          <a:lstStyle/>
          <a:p>
            <a:pPr lvl="0"/>
            <a:r>
              <a:rPr lang="fr-CA" b="1" dirty="0"/>
              <a:t>AUTONOMIE </a:t>
            </a:r>
          </a:p>
          <a:p>
            <a:pPr lvl="0"/>
            <a:r>
              <a:rPr lang="fr-CA" b="1" dirty="0"/>
              <a:t>ÉCONOMIQUE </a:t>
            </a:r>
            <a:br>
              <a:rPr lang="fr-CA" b="1" dirty="0"/>
            </a:br>
            <a:r>
              <a:rPr lang="fr-CA" b="1" dirty="0"/>
              <a:t>ET SOCIALE </a:t>
            </a:r>
          </a:p>
        </p:txBody>
      </p:sp>
      <p:sp>
        <p:nvSpPr>
          <p:cNvPr id="9" name="Flèche droite rayée 8"/>
          <p:cNvSpPr/>
          <p:nvPr/>
        </p:nvSpPr>
        <p:spPr>
          <a:xfrm flipH="1">
            <a:off x="2081832" y="764704"/>
            <a:ext cx="936104" cy="792088"/>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31</a:t>
            </a:fld>
            <a:endParaRPr lang="fr-CA" dirty="0"/>
          </a:p>
        </p:txBody>
      </p:sp>
      <p:sp>
        <p:nvSpPr>
          <p:cNvPr id="3" name="Rectangle 3"/>
          <p:cNvSpPr txBox="1">
            <a:spLocks noChangeArrowheads="1"/>
          </p:cNvSpPr>
          <p:nvPr/>
        </p:nvSpPr>
        <p:spPr>
          <a:xfrm>
            <a:off x="888950" y="1295400"/>
            <a:ext cx="3810000" cy="4114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fr-FR" sz="3200" b="0" i="0" u="none" strike="noStrike" kern="1200" cap="none" spc="0" normalizeH="0" baseline="0" noProof="0" dirty="0">
                <a:ln>
                  <a:noFill/>
                </a:ln>
                <a:solidFill>
                  <a:schemeClr val="tx1"/>
                </a:solidFill>
                <a:effectLst/>
                <a:uLnTx/>
                <a:uFillTx/>
                <a:latin typeface="+mn-lt"/>
                <a:ea typeface="+mn-ea"/>
                <a:cs typeface="+mn-cs"/>
              </a:rPr>
              <a:t> </a:t>
            </a:r>
          </a:p>
        </p:txBody>
      </p:sp>
      <p:graphicFrame>
        <p:nvGraphicFramePr>
          <p:cNvPr id="4" name="Group 34"/>
          <p:cNvGraphicFramePr>
            <a:graphicFrameLocks noGrp="1"/>
          </p:cNvGraphicFramePr>
          <p:nvPr/>
        </p:nvGraphicFramePr>
        <p:xfrm>
          <a:off x="1163587" y="1600200"/>
          <a:ext cx="3429000" cy="3697288"/>
        </p:xfrm>
        <a:graphic>
          <a:graphicData uri="http://schemas.openxmlformats.org/drawingml/2006/table">
            <a:tbl>
              <a:tblPr/>
              <a:tblGrid>
                <a:gridCol w="3429000">
                  <a:extLst>
                    <a:ext uri="{9D8B030D-6E8A-4147-A177-3AD203B41FA5}">
                      <a16:colId xmlns:a16="http://schemas.microsoft.com/office/drawing/2014/main" val="20000"/>
                    </a:ext>
                  </a:extLst>
                </a:gridCol>
              </a:tblGrid>
              <a:tr h="679450">
                <a:tc>
                  <a:txBody>
                    <a:bodyPr/>
                    <a:lstStyle/>
                    <a:p>
                      <a:pPr marL="0" marR="0" lvl="0" indent="0" algn="ctr" defTabSz="914400" rtl="0" eaLnBrk="1" fontAlgn="base" latinLnBrk="0" hangingPunct="1">
                        <a:lnSpc>
                          <a:spcPct val="115000"/>
                        </a:lnSpc>
                        <a:spcBef>
                          <a:spcPct val="20000"/>
                        </a:spcBef>
                        <a:spcAft>
                          <a:spcPct val="0"/>
                        </a:spcAft>
                        <a:buClr>
                          <a:schemeClr val="accent1"/>
                        </a:buClr>
                        <a:buSzPct val="80000"/>
                        <a:buFont typeface="Wingdings" pitchFamily="2" charset="2"/>
                        <a:buNone/>
                        <a:tabLst/>
                      </a:pPr>
                      <a:r>
                        <a:rPr kumimoji="0" lang="fr-FR" sz="3200" b="1" i="0" u="none" strike="noStrike" cap="none" normalizeH="0" baseline="0" dirty="0">
                          <a:ln>
                            <a:noFill/>
                          </a:ln>
                          <a:solidFill>
                            <a:schemeClr val="tx1"/>
                          </a:solidFill>
                          <a:effectLst/>
                          <a:latin typeface="Arial" charset="0"/>
                        </a:rPr>
                        <a:t>INDIVIDU</a:t>
                      </a:r>
                      <a:endParaRPr kumimoji="0" lang="fr-FR" sz="32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17838">
                <a:tc>
                  <a:txBody>
                    <a:bodyPr/>
                    <a:lstStyle/>
                    <a:p>
                      <a:pPr marL="0" marR="0" lvl="0" indent="0" algn="ctr" defTabSz="914400" rtl="0" eaLnBrk="1" fontAlgn="base" latinLnBrk="0" hangingPunct="1">
                        <a:lnSpc>
                          <a:spcPct val="125000"/>
                        </a:lnSpc>
                        <a:spcBef>
                          <a:spcPct val="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participation</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compétences</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estime de soi</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conscience </a:t>
                      </a:r>
                      <a:br>
                        <a:rPr kumimoji="0" lang="fr-FR" sz="2800" b="0" i="0" u="none" strike="noStrike" cap="none" normalizeH="0" baseline="0" dirty="0">
                          <a:ln>
                            <a:noFill/>
                          </a:ln>
                          <a:solidFill>
                            <a:schemeClr val="tx1"/>
                          </a:solidFill>
                          <a:effectLst/>
                          <a:latin typeface="Arial" charset="0"/>
                        </a:rPr>
                      </a:br>
                      <a:r>
                        <a:rPr kumimoji="0" lang="fr-FR" sz="2800" b="0" i="0" u="none" strike="noStrike" cap="none" normalizeH="0" baseline="0" dirty="0">
                          <a:ln>
                            <a:noFill/>
                          </a:ln>
                          <a:solidFill>
                            <a:schemeClr val="tx1"/>
                          </a:solidFill>
                          <a:effectLst/>
                          <a:latin typeface="Arial" charset="0"/>
                        </a:rPr>
                        <a:t>critique</a:t>
                      </a:r>
                      <a:endParaRPr kumimoji="0" lang="fr-FR" sz="32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Group 27"/>
          <p:cNvGraphicFramePr>
            <a:graphicFrameLocks noGrp="1"/>
          </p:cNvGraphicFramePr>
          <p:nvPr/>
        </p:nvGraphicFramePr>
        <p:xfrm>
          <a:off x="4743400" y="1598613"/>
          <a:ext cx="3429000" cy="3727451"/>
        </p:xfrm>
        <a:graphic>
          <a:graphicData uri="http://schemas.openxmlformats.org/drawingml/2006/table">
            <a:tbl>
              <a:tblPr/>
              <a:tblGrid>
                <a:gridCol w="3429000">
                  <a:extLst>
                    <a:ext uri="{9D8B030D-6E8A-4147-A177-3AD203B41FA5}">
                      <a16:colId xmlns:a16="http://schemas.microsoft.com/office/drawing/2014/main" val="20000"/>
                    </a:ext>
                  </a:extLst>
                </a:gridCol>
              </a:tblGrid>
              <a:tr h="671513">
                <a:tc>
                  <a:txBody>
                    <a:bodyPr/>
                    <a:lstStyle/>
                    <a:p>
                      <a:pPr marL="0" marR="0" lvl="0" indent="0" algn="ctr" defTabSz="914400" rtl="0" eaLnBrk="1" fontAlgn="base" latinLnBrk="0" hangingPunct="1">
                        <a:lnSpc>
                          <a:spcPct val="115000"/>
                        </a:lnSpc>
                        <a:spcBef>
                          <a:spcPct val="20000"/>
                        </a:spcBef>
                        <a:spcAft>
                          <a:spcPct val="0"/>
                        </a:spcAft>
                        <a:buClr>
                          <a:schemeClr val="accent1"/>
                        </a:buClr>
                        <a:buSzPct val="80000"/>
                        <a:buFont typeface="Wingdings" pitchFamily="2" charset="2"/>
                        <a:buNone/>
                        <a:tabLst/>
                      </a:pPr>
                      <a:r>
                        <a:rPr kumimoji="0" lang="fr-FR" sz="3200" b="1" i="0" u="none" strike="noStrike" cap="none" normalizeH="0" baseline="0" dirty="0">
                          <a:ln>
                            <a:noFill/>
                          </a:ln>
                          <a:solidFill>
                            <a:schemeClr val="tx1"/>
                          </a:solidFill>
                          <a:effectLst/>
                          <a:latin typeface="Arial" charset="0"/>
                        </a:rPr>
                        <a:t>COMMUNAUTÉ</a:t>
                      </a:r>
                      <a:endParaRPr kumimoji="0" lang="fr-FR"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55938">
                <a:tc>
                  <a:txBody>
                    <a:bodyPr/>
                    <a:lstStyle/>
                    <a:p>
                      <a:pPr marL="0" marR="0" lvl="0" indent="0" algn="ctr" defTabSz="914400" rtl="0" eaLnBrk="1" fontAlgn="base" latinLnBrk="0" hangingPunct="1">
                        <a:lnSpc>
                          <a:spcPct val="125000"/>
                        </a:lnSpc>
                        <a:spcBef>
                          <a:spcPct val="20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participation</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compétences</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communications</a:t>
                      </a:r>
                    </a:p>
                    <a:p>
                      <a:pPr marL="0" marR="0" lvl="0" indent="0" algn="ctr" defTabSz="914400" rtl="0" eaLnBrk="1" fontAlgn="base" latinLnBrk="0" hangingPunct="1">
                        <a:lnSpc>
                          <a:spcPct val="100000"/>
                        </a:lnSpc>
                        <a:spcBef>
                          <a:spcPct val="37000"/>
                        </a:spcBef>
                        <a:spcAft>
                          <a:spcPct val="0"/>
                        </a:spcAft>
                        <a:buClr>
                          <a:schemeClr val="accent1"/>
                        </a:buClr>
                        <a:buSzPct val="80000"/>
                        <a:buFont typeface="Wingdings" pitchFamily="2" charset="2"/>
                        <a:buNone/>
                        <a:tabLst/>
                      </a:pPr>
                      <a:r>
                        <a:rPr kumimoji="0" lang="fr-FR" sz="2800" b="0" i="0" u="none" strike="noStrike" cap="none" normalizeH="0" baseline="0" dirty="0">
                          <a:ln>
                            <a:noFill/>
                          </a:ln>
                          <a:solidFill>
                            <a:schemeClr val="tx1"/>
                          </a:solidFill>
                          <a:effectLst/>
                          <a:latin typeface="Arial" charset="0"/>
                        </a:rPr>
                        <a:t>capital communautaire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6" name="Group 23"/>
          <p:cNvGrpSpPr>
            <a:grpSpLocks/>
          </p:cNvGrpSpPr>
          <p:nvPr/>
        </p:nvGrpSpPr>
        <p:grpSpPr bwMode="auto">
          <a:xfrm>
            <a:off x="2306587" y="685800"/>
            <a:ext cx="4572000" cy="5486400"/>
            <a:chOff x="1728" y="672"/>
            <a:chExt cx="2304" cy="3120"/>
          </a:xfrm>
        </p:grpSpPr>
        <p:sp>
          <p:nvSpPr>
            <p:cNvPr id="7" name="AutoShape 21"/>
            <p:cNvSpPr>
              <a:spLocks noChangeArrowheads="1"/>
            </p:cNvSpPr>
            <p:nvPr/>
          </p:nvSpPr>
          <p:spPr bwMode="auto">
            <a:xfrm>
              <a:off x="1728" y="672"/>
              <a:ext cx="2304" cy="346"/>
            </a:xfrm>
            <a:prstGeom prst="curvedDownArrow">
              <a:avLst>
                <a:gd name="adj1" fmla="val 133179"/>
                <a:gd name="adj2" fmla="val 266358"/>
                <a:gd name="adj3" fmla="val 33333"/>
              </a:avLst>
            </a:prstGeom>
            <a:solidFill>
              <a:srgbClr val="FFFFFF"/>
            </a:solidFill>
            <a:ln w="9525">
              <a:solidFill>
                <a:srgbClr val="000000"/>
              </a:solidFill>
              <a:miter lim="800000"/>
              <a:headEnd/>
              <a:tailEnd/>
            </a:ln>
          </p:spPr>
          <p:txBody>
            <a:bodyPr/>
            <a:lstStyle/>
            <a:p>
              <a:endParaRPr lang="fr-CA" dirty="0"/>
            </a:p>
          </p:txBody>
        </p:sp>
        <p:sp>
          <p:nvSpPr>
            <p:cNvPr id="8" name="AutoShape 22"/>
            <p:cNvSpPr>
              <a:spLocks noChangeArrowheads="1"/>
            </p:cNvSpPr>
            <p:nvPr/>
          </p:nvSpPr>
          <p:spPr bwMode="auto">
            <a:xfrm rot="10800000">
              <a:off x="1728" y="3447"/>
              <a:ext cx="2304" cy="345"/>
            </a:xfrm>
            <a:prstGeom prst="curvedDownArrow">
              <a:avLst>
                <a:gd name="adj1" fmla="val 133565"/>
                <a:gd name="adj2" fmla="val 267130"/>
                <a:gd name="adj3" fmla="val 33333"/>
              </a:avLst>
            </a:prstGeom>
            <a:solidFill>
              <a:srgbClr val="FFFFFF"/>
            </a:solidFill>
            <a:ln w="9525">
              <a:solidFill>
                <a:srgbClr val="000000"/>
              </a:solidFill>
              <a:miter lim="800000"/>
              <a:headEnd/>
              <a:tailEnd/>
            </a:ln>
          </p:spPr>
          <p:txBody>
            <a:bodyPr/>
            <a:lstStyle/>
            <a:p>
              <a:endParaRPr lang="fr-CA" dirty="0"/>
            </a:p>
          </p:txBody>
        </p:sp>
      </p:grpSp>
      <p:sp>
        <p:nvSpPr>
          <p:cNvPr id="9" name="Espace réservé du pied de page 8"/>
          <p:cNvSpPr>
            <a:spLocks noGrp="1"/>
          </p:cNvSpPr>
          <p:nvPr>
            <p:ph type="ftr" sz="quarter" idx="11"/>
          </p:nvPr>
        </p:nvSpPr>
        <p:spPr/>
        <p:txBody>
          <a:bodyPr/>
          <a:lstStyle/>
          <a:p>
            <a:r>
              <a:rPr lang="fr-CA"/>
              <a:t>© Coop La Clé, Victoriaville - 2012 - ÉBAUCHE</a:t>
            </a:r>
            <a:endParaRPr lang="fr-CA" dirty="0"/>
          </a:p>
        </p:txBody>
      </p:sp>
      <p:sp>
        <p:nvSpPr>
          <p:cNvPr id="10" name="Oval 35"/>
          <p:cNvSpPr>
            <a:spLocks noChangeArrowheads="1"/>
          </p:cNvSpPr>
          <p:nvPr/>
        </p:nvSpPr>
        <p:spPr bwMode="auto">
          <a:xfrm>
            <a:off x="4337248" y="764704"/>
            <a:ext cx="4267200" cy="5334000"/>
          </a:xfrm>
          <a:prstGeom prst="ellipse">
            <a:avLst/>
          </a:prstGeom>
          <a:noFill/>
          <a:ln w="63500">
            <a:solidFill>
              <a:srgbClr val="FF0000"/>
            </a:solidFill>
            <a:round/>
            <a:headEnd/>
            <a:tailEnd/>
          </a:ln>
        </p:spPr>
        <p:txBody>
          <a:bodyPr wrap="none" anchor="ct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32</a:t>
            </a:fld>
            <a:endParaRPr lang="fr-CA" dirty="0"/>
          </a:p>
        </p:txBody>
      </p:sp>
      <p:graphicFrame>
        <p:nvGraphicFramePr>
          <p:cNvPr id="3" name="Group 2"/>
          <p:cNvGraphicFramePr>
            <a:graphicFrameLocks/>
          </p:cNvGraphicFramePr>
          <p:nvPr/>
        </p:nvGraphicFramePr>
        <p:xfrm>
          <a:off x="683568" y="1628800"/>
          <a:ext cx="7772400" cy="4254818"/>
        </p:xfrm>
        <a:graphic>
          <a:graphicData uri="http://schemas.openxmlformats.org/drawingml/2006/table">
            <a:tbl>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000" b="1" i="0" u="none" strike="noStrike" cap="none" normalizeH="0" baseline="0" dirty="0">
                          <a:ln>
                            <a:noFill/>
                          </a:ln>
                          <a:solidFill>
                            <a:schemeClr val="tx1"/>
                          </a:solidFill>
                          <a:effectLst/>
                          <a:latin typeface="Verdana" pitchFamily="34" charset="0"/>
                        </a:rPr>
                        <a:t>PARTICIPATION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000" b="1" i="0" u="none" strike="noStrike" cap="none" normalizeH="0" baseline="0" dirty="0">
                          <a:ln>
                            <a:noFill/>
                          </a:ln>
                          <a:solidFill>
                            <a:schemeClr val="tx1"/>
                          </a:solidFill>
                          <a:effectLst/>
                          <a:latin typeface="Verdana" pitchFamily="34" charset="0"/>
                        </a:rPr>
                        <a:t>COMPÉTENCES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17335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CA" sz="2000" b="0" i="0" u="none" strike="noStrike" cap="none" normalizeH="0" baseline="0" dirty="0">
                          <a:ln>
                            <a:noFill/>
                          </a:ln>
                          <a:solidFill>
                            <a:schemeClr val="tx1"/>
                          </a:solidFill>
                          <a:effectLst/>
                          <a:latin typeface="Verdana" pitchFamily="34" charset="0"/>
                        </a:rPr>
                        <a:t>décisions significatives ·</a:t>
                      </a:r>
                      <a:r>
                        <a:rPr kumimoji="0" lang="fr-CA" sz="2000" b="0" i="0" u="none" strike="noStrike" cap="none" normalizeH="0" baseline="0" dirty="0">
                          <a:ln>
                            <a:noFill/>
                          </a:ln>
                          <a:solidFill>
                            <a:schemeClr val="tx1"/>
                          </a:solidFill>
                          <a:effectLst/>
                          <a:latin typeface="Verdana" pitchFamily="34" charset="0"/>
                          <a:sym typeface="Symbol" pitchFamily="18" charset="2"/>
                        </a:rPr>
                        <a:t> pouvoir partagé </a:t>
                      </a:r>
                      <a:r>
                        <a:rPr kumimoji="0" lang="fr-CA" sz="2000" b="0" i="0" u="none" strike="noStrike" cap="none" normalizeH="0" baseline="0" dirty="0">
                          <a:ln>
                            <a:noFill/>
                          </a:ln>
                          <a:solidFill>
                            <a:schemeClr val="tx1"/>
                          </a:solidFill>
                          <a:effectLst/>
                          <a:latin typeface="Verdana" pitchFamily="34" charset="0"/>
                        </a:rPr>
                        <a:t>·</a:t>
                      </a:r>
                      <a:r>
                        <a:rPr kumimoji="0" lang="fr-CA" sz="2000" b="0" i="0" u="none" strike="noStrike" cap="none" normalizeH="0" baseline="0" dirty="0">
                          <a:ln>
                            <a:noFill/>
                          </a:ln>
                          <a:solidFill>
                            <a:schemeClr val="tx1"/>
                          </a:solidFill>
                          <a:effectLst/>
                          <a:latin typeface="Verdana" pitchFamily="34" charset="0"/>
                          <a:sym typeface="Symbol" pitchFamily="18" charset="2"/>
                        </a:rPr>
                        <a:t> vision commune </a:t>
                      </a:r>
                      <a:r>
                        <a:rPr kumimoji="0" lang="fr-CA" sz="2000" b="0" i="0" u="none" strike="noStrike" cap="none" normalizeH="0" baseline="0" dirty="0">
                          <a:ln>
                            <a:noFill/>
                          </a:ln>
                          <a:solidFill>
                            <a:schemeClr val="tx1"/>
                          </a:solidFill>
                          <a:effectLst/>
                          <a:latin typeface="Verdana" pitchFamily="34" charset="0"/>
                        </a:rPr>
                        <a:t>·</a:t>
                      </a:r>
                      <a:r>
                        <a:rPr kumimoji="0" lang="fr-CA" sz="2000" b="0" i="0" u="none" strike="noStrike" cap="none" normalizeH="0" baseline="0" dirty="0">
                          <a:ln>
                            <a:noFill/>
                          </a:ln>
                          <a:solidFill>
                            <a:schemeClr val="tx1"/>
                          </a:solidFill>
                          <a:effectLst/>
                          <a:latin typeface="Verdana" pitchFamily="34" charset="0"/>
                          <a:sym typeface="Symbol" pitchFamily="18" charset="2"/>
                        </a:rPr>
                        <a:t> processus et résultats </a:t>
                      </a:r>
                      <a:r>
                        <a:rPr kumimoji="0" lang="fr-CA" sz="2000" b="0" i="0" u="none" strike="noStrike" cap="none" normalizeH="0" baseline="0" dirty="0">
                          <a:ln>
                            <a:noFill/>
                          </a:ln>
                          <a:solidFill>
                            <a:schemeClr val="tx1"/>
                          </a:solidFill>
                          <a:effectLst/>
                          <a:latin typeface="Verdana" pitchFamily="34" charset="0"/>
                        </a:rPr>
                        <a:t>·</a:t>
                      </a:r>
                      <a:r>
                        <a:rPr kumimoji="0" lang="fr-CA" sz="2000" b="0" i="0" u="none" strike="noStrike" cap="none" normalizeH="0" baseline="0" dirty="0">
                          <a:ln>
                            <a:noFill/>
                          </a:ln>
                          <a:solidFill>
                            <a:schemeClr val="tx1"/>
                          </a:solidFill>
                          <a:effectLst/>
                          <a:latin typeface="Verdana" pitchFamily="34" charset="0"/>
                          <a:sym typeface="Symbol" pitchFamily="18" charset="2"/>
                        </a:rPr>
                        <a:t> ouverture </a:t>
                      </a:r>
                      <a:r>
                        <a:rPr kumimoji="0" lang="fr-CA" sz="2000" b="0" i="0" u="none" strike="noStrike" cap="none" normalizeH="0" baseline="0" dirty="0">
                          <a:ln>
                            <a:noFill/>
                          </a:ln>
                          <a:solidFill>
                            <a:schemeClr val="tx1"/>
                          </a:solidFill>
                          <a:effectLst/>
                          <a:latin typeface="Verdana" pitchFamily="34" charset="0"/>
                        </a:rPr>
                        <a:t>·</a:t>
                      </a:r>
                      <a:r>
                        <a:rPr kumimoji="0" lang="fr-CA" sz="2000" b="0" i="0" u="none" strike="noStrike" cap="none" normalizeH="0" baseline="0" dirty="0">
                          <a:ln>
                            <a:noFill/>
                          </a:ln>
                          <a:solidFill>
                            <a:schemeClr val="tx1"/>
                          </a:solidFill>
                          <a:effectLst/>
                          <a:latin typeface="Verdana" pitchFamily="34" charset="0"/>
                          <a:sym typeface="Symbol" pitchFamily="18" charset="2"/>
                        </a:rPr>
                        <a:t> </a:t>
                      </a:r>
                      <a:r>
                        <a:rPr kumimoji="0" lang="fr-CA" sz="2000" b="0" i="0" u="none" strike="noStrike" cap="none" normalizeH="0" baseline="0" dirty="0">
                          <a:ln>
                            <a:noFill/>
                          </a:ln>
                          <a:solidFill>
                            <a:schemeClr val="tx1"/>
                          </a:solidFill>
                          <a:effectLst/>
                          <a:latin typeface="Verdana" pitchFamily="34" charset="0"/>
                        </a:rPr>
                        <a:t>apprendre ·</a:t>
                      </a:r>
                      <a:r>
                        <a:rPr kumimoji="0" lang="fr-CA" sz="2000" b="0" i="0" u="none" strike="noStrike" cap="none" normalizeH="0" baseline="0" dirty="0">
                          <a:ln>
                            <a:noFill/>
                          </a:ln>
                          <a:solidFill>
                            <a:schemeClr val="tx1"/>
                          </a:solidFill>
                          <a:effectLst/>
                          <a:latin typeface="Verdana" pitchFamily="34" charset="0"/>
                          <a:sym typeface="Symbol" pitchFamily="18" charset="2"/>
                        </a:rPr>
                        <a:t> contribuer</a:t>
                      </a:r>
                      <a:endParaRPr kumimoji="0" lang="fr-FR" sz="2000" b="0" i="0" u="none" strike="noStrike" cap="none" normalizeH="0" baseline="0" dirty="0">
                        <a:ln>
                          <a:noFill/>
                        </a:ln>
                        <a:solidFill>
                          <a:schemeClr val="tx1"/>
                        </a:solidFill>
                        <a:effectLst/>
                        <a:latin typeface="Verdana" pitchFamily="34" charset="0"/>
                        <a:sym typeface="Symbol" pitchFamily="18" charset="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CA" sz="2000" b="0" i="0" u="none" strike="noStrike" cap="none" normalizeH="0" baseline="0" dirty="0">
                          <a:ln>
                            <a:noFill/>
                          </a:ln>
                          <a:solidFill>
                            <a:schemeClr val="tx1"/>
                          </a:solidFill>
                          <a:effectLst/>
                          <a:latin typeface="Verdana" pitchFamily="34" charset="0"/>
                        </a:rPr>
                        <a:t>forces du milieu · maillages · capital social · rendre </a:t>
                      </a:r>
                      <a:br>
                        <a:rPr kumimoji="0" lang="fr-CA" sz="2000" b="0" i="0" u="none" strike="noStrike" cap="none" normalizeH="0" baseline="0" dirty="0">
                          <a:ln>
                            <a:noFill/>
                          </a:ln>
                          <a:solidFill>
                            <a:schemeClr val="tx1"/>
                          </a:solidFill>
                          <a:effectLst/>
                          <a:latin typeface="Verdana" pitchFamily="34" charset="0"/>
                        </a:rPr>
                      </a:br>
                      <a:r>
                        <a:rPr kumimoji="0" lang="fr-CA" sz="2000" b="0" i="0" u="none" strike="noStrike" cap="none" normalizeH="0" baseline="0" dirty="0">
                          <a:ln>
                            <a:noFill/>
                          </a:ln>
                          <a:solidFill>
                            <a:schemeClr val="tx1"/>
                          </a:solidFill>
                          <a:effectLst/>
                          <a:latin typeface="Verdana" pitchFamily="34" charset="0"/>
                        </a:rPr>
                        <a:t>des comptes · résolution </a:t>
                      </a:r>
                      <a:br>
                        <a:rPr kumimoji="0" lang="fr-CA" sz="2000" b="0" i="0" u="none" strike="noStrike" cap="none" normalizeH="0" baseline="0" dirty="0">
                          <a:ln>
                            <a:noFill/>
                          </a:ln>
                          <a:solidFill>
                            <a:schemeClr val="tx1"/>
                          </a:solidFill>
                          <a:effectLst/>
                          <a:latin typeface="Verdana" pitchFamily="34" charset="0"/>
                        </a:rPr>
                      </a:br>
                      <a:r>
                        <a:rPr kumimoji="0" lang="fr-CA" sz="2000" b="0" i="0" u="none" strike="noStrike" cap="none" normalizeH="0" baseline="0" dirty="0">
                          <a:ln>
                            <a:noFill/>
                          </a:ln>
                          <a:solidFill>
                            <a:schemeClr val="tx1"/>
                          </a:solidFill>
                          <a:effectLst/>
                          <a:latin typeface="Verdana" pitchFamily="34" charset="0"/>
                        </a:rPr>
                        <a:t>de conflits · résilience · réseaux de soutien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38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000" b="1" i="0" u="none" strike="noStrike" cap="none" normalizeH="0" baseline="0" dirty="0">
                          <a:ln>
                            <a:noFill/>
                          </a:ln>
                          <a:solidFill>
                            <a:schemeClr val="tx1"/>
                          </a:solidFill>
                          <a:effectLst/>
                          <a:latin typeface="Verdana" pitchFamily="34" charset="0"/>
                        </a:rPr>
                        <a:t>COMMUNICATIONS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FR" sz="2000" b="1" i="0" u="none" strike="noStrike" cap="none" normalizeH="0" baseline="0" dirty="0">
                          <a:ln>
                            <a:noFill/>
                          </a:ln>
                          <a:solidFill>
                            <a:schemeClr val="tx1"/>
                          </a:solidFill>
                          <a:effectLst/>
                          <a:latin typeface="Verdana" pitchFamily="34" charset="0"/>
                        </a:rPr>
                        <a:t>CAPITAL </a:t>
                      </a:r>
                      <a:br>
                        <a:rPr kumimoji="0" lang="fr-FR" sz="2000" b="1" i="0" u="none" strike="noStrike" cap="none" normalizeH="0" baseline="0" dirty="0">
                          <a:ln>
                            <a:noFill/>
                          </a:ln>
                          <a:solidFill>
                            <a:schemeClr val="tx1"/>
                          </a:solidFill>
                          <a:effectLst/>
                          <a:latin typeface="Verdana" pitchFamily="34" charset="0"/>
                        </a:rPr>
                      </a:br>
                      <a:r>
                        <a:rPr kumimoji="0" lang="fr-FR" sz="2000" b="1" i="0" u="none" strike="noStrike" cap="none" normalizeH="0" baseline="0" dirty="0">
                          <a:ln>
                            <a:noFill/>
                          </a:ln>
                          <a:solidFill>
                            <a:schemeClr val="tx1"/>
                          </a:solidFill>
                          <a:effectLst/>
                          <a:latin typeface="Verdana" pitchFamily="34" charset="0"/>
                        </a:rPr>
                        <a:t>COMMUNAUTAIRE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14239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fr-CA" sz="2000" b="0" i="0" u="none" strike="noStrike" cap="none" normalizeH="0" baseline="0" dirty="0">
                          <a:ln>
                            <a:noFill/>
                          </a:ln>
                          <a:solidFill>
                            <a:schemeClr val="tx1"/>
                          </a:solidFill>
                          <a:effectLst/>
                          <a:latin typeface="Verdana" pitchFamily="34" charset="0"/>
                        </a:rPr>
                        <a:t>interaction positive  · divergence d’opinions · information générale et spécifique · transparence</a:t>
                      </a:r>
                      <a:endParaRPr kumimoji="0" lang="fr-FR" sz="2000" b="0" i="0" u="none" strike="noStrike" cap="none" normalizeH="0" baseline="0" dirty="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br>
                        <a:rPr kumimoji="0" lang="fr-CA" sz="2000" b="0" i="0" u="none" strike="noStrike" cap="none" normalizeH="0" baseline="0" dirty="0">
                          <a:ln>
                            <a:noFill/>
                          </a:ln>
                          <a:solidFill>
                            <a:schemeClr val="tx1"/>
                          </a:solidFill>
                          <a:effectLst/>
                          <a:latin typeface="Verdana" pitchFamily="34" charset="0"/>
                        </a:rPr>
                      </a:br>
                      <a:r>
                        <a:rPr kumimoji="0" lang="fr-CA" sz="2000" b="0" i="0" u="none" strike="noStrike" cap="none" normalizeH="0" baseline="0" dirty="0">
                          <a:ln>
                            <a:noFill/>
                          </a:ln>
                          <a:solidFill>
                            <a:schemeClr val="tx1"/>
                          </a:solidFill>
                          <a:effectLst/>
                          <a:latin typeface="Verdana" pitchFamily="34" charset="0"/>
                        </a:rPr>
                        <a:t>sentiment d’appartenance </a:t>
                      </a:r>
                      <a:br>
                        <a:rPr kumimoji="0" lang="fr-CA" sz="2000" b="0" i="0" u="none" strike="noStrike" cap="none" normalizeH="0" baseline="0" dirty="0">
                          <a:ln>
                            <a:noFill/>
                          </a:ln>
                          <a:solidFill>
                            <a:schemeClr val="tx1"/>
                          </a:solidFill>
                          <a:effectLst/>
                          <a:latin typeface="Verdana" pitchFamily="34" charset="0"/>
                        </a:rPr>
                      </a:br>
                      <a:r>
                        <a:rPr kumimoji="0" lang="fr-CA" sz="2000" b="0" i="0" u="none" strike="noStrike" cap="none" normalizeH="0" baseline="0" dirty="0">
                          <a:ln>
                            <a:noFill/>
                          </a:ln>
                          <a:solidFill>
                            <a:schemeClr val="tx1"/>
                          </a:solidFill>
                          <a:effectLst/>
                          <a:latin typeface="Verdana" pitchFamily="34" charset="0"/>
                        </a:rPr>
                        <a:t>· sens de la citoyenneté</a:t>
                      </a:r>
                      <a:endParaRPr kumimoji="0" lang="fr-FR" sz="2000" b="0" i="0" u="none" strike="noStrike" cap="none" normalizeH="0" baseline="0" dirty="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Rectangle 18"/>
          <p:cNvSpPr txBox="1">
            <a:spLocks noChangeArrowheads="1"/>
          </p:cNvSpPr>
          <p:nvPr/>
        </p:nvSpPr>
        <p:spPr>
          <a:xfrm>
            <a:off x="251520" y="476672"/>
            <a:ext cx="8640000" cy="612000"/>
          </a:xfrm>
          <a:prstGeom prst="rect">
            <a:avLst/>
          </a:prstGeom>
          <a:no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4000" b="1" i="0" u="none" strike="noStrike" kern="1200" cap="all" spc="0" normalizeH="0" noProof="0" dirty="0">
                <a:ln>
                  <a:noFill/>
                </a:ln>
                <a:solidFill>
                  <a:schemeClr val="tx1"/>
                </a:solidFill>
                <a:effectLst/>
                <a:uLnTx/>
                <a:uFillTx/>
                <a:latin typeface="Calibri" pitchFamily="34" charset="0"/>
                <a:ea typeface="+mj-ea"/>
                <a:cs typeface="+mj-cs"/>
              </a:rPr>
              <a:t>L’</a:t>
            </a:r>
            <a:r>
              <a:rPr kumimoji="0" lang="fr-CA" sz="4000" b="1" i="1" u="none" strike="noStrike" kern="1200" cap="all" spc="0" normalizeH="0" noProof="0" dirty="0">
                <a:ln>
                  <a:noFill/>
                </a:ln>
                <a:solidFill>
                  <a:schemeClr val="tx1"/>
                </a:solidFill>
                <a:effectLst/>
                <a:uLnTx/>
                <a:uFillTx/>
                <a:latin typeface="Calibri" pitchFamily="34" charset="0"/>
                <a:ea typeface="+mj-ea"/>
                <a:cs typeface="+mj-cs"/>
              </a:rPr>
              <a:t>EMPOWERMENT</a:t>
            </a:r>
            <a:r>
              <a:rPr kumimoji="0" lang="fr-CA" sz="4000" b="1" i="0" u="none" strike="noStrike" kern="1200" cap="all" spc="0" normalizeH="0" noProof="0" dirty="0">
                <a:ln>
                  <a:noFill/>
                </a:ln>
                <a:solidFill>
                  <a:schemeClr val="tx1"/>
                </a:solidFill>
                <a:effectLst/>
                <a:uLnTx/>
                <a:uFillTx/>
                <a:latin typeface="Calibri" pitchFamily="34" charset="0"/>
                <a:ea typeface="+mj-ea"/>
                <a:cs typeface="+mj-cs"/>
              </a:rPr>
              <a:t> COMMUNAUTAIRE</a:t>
            </a:r>
            <a:endParaRPr kumimoji="0" lang="fr-FR" sz="4000" b="1" i="0" u="none" strike="noStrike" kern="1200" cap="all" spc="0" normalizeH="0" noProof="0" dirty="0">
              <a:ln>
                <a:noFill/>
              </a:ln>
              <a:solidFill>
                <a:schemeClr val="tx1"/>
              </a:solidFill>
              <a:effectLst/>
              <a:uLnTx/>
              <a:uFillTx/>
              <a:latin typeface="Calibri" pitchFamily="34" charset="0"/>
              <a:ea typeface="+mj-ea"/>
              <a:cs typeface="+mj-cs"/>
            </a:endParaRPr>
          </a:p>
        </p:txBody>
      </p:sp>
      <p:sp>
        <p:nvSpPr>
          <p:cNvPr id="5" name="Espace réservé du pied de page 4"/>
          <p:cNvSpPr>
            <a:spLocks noGrp="1"/>
          </p:cNvSpPr>
          <p:nvPr>
            <p:ph type="ftr" sz="quarter" idx="11"/>
          </p:nvPr>
        </p:nvSpPr>
        <p:spPr/>
        <p:txBody>
          <a:bodyPr/>
          <a:lstStyle/>
          <a:p>
            <a:r>
              <a:rPr lang="fr-CA"/>
              <a:t>© Coop La Clé, Victoriaville - 2012 - ÉBAUCHE</a:t>
            </a:r>
            <a:endParaRPr lang="fr-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33</a:t>
            </a:fld>
            <a:endParaRPr lang="fr-CA" dirty="0"/>
          </a:p>
        </p:txBody>
      </p:sp>
      <p:sp>
        <p:nvSpPr>
          <p:cNvPr id="9" name="Espace réservé du pied de page 8"/>
          <p:cNvSpPr>
            <a:spLocks noGrp="1"/>
          </p:cNvSpPr>
          <p:nvPr>
            <p:ph type="ftr" sz="quarter" idx="11"/>
          </p:nvPr>
        </p:nvSpPr>
        <p:spPr/>
        <p:txBody>
          <a:bodyPr/>
          <a:lstStyle/>
          <a:p>
            <a:r>
              <a:rPr lang="fr-CA"/>
              <a:t>© Coop La Clé, Victoriaville - 2012 - ÉBAUCHE</a:t>
            </a:r>
            <a:endParaRPr lang="fr-CA" dirty="0"/>
          </a:p>
        </p:txBody>
      </p:sp>
      <p:sp>
        <p:nvSpPr>
          <p:cNvPr id="3" name="Rectangle 2"/>
          <p:cNvSpPr txBox="1">
            <a:spLocks noChangeArrowheads="1"/>
          </p:cNvSpPr>
          <p:nvPr/>
        </p:nvSpPr>
        <p:spPr>
          <a:xfrm>
            <a:off x="1367334" y="917848"/>
            <a:ext cx="6399212" cy="1143000"/>
          </a:xfrm>
          <a:prstGeom prst="rect">
            <a:avLst/>
          </a:prstGeom>
          <a:no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all" spc="0" normalizeH="0" noProof="0" dirty="0">
                <a:ln>
                  <a:noFill/>
                </a:ln>
                <a:solidFill>
                  <a:schemeClr val="tx1"/>
                </a:solidFill>
                <a:effectLst/>
                <a:uLnTx/>
                <a:uFillTx/>
                <a:latin typeface="Calibri" pitchFamily="34" charset="0"/>
                <a:ea typeface="+mj-ea"/>
                <a:cs typeface="+mj-cs"/>
              </a:rPr>
              <a:t>L’</a:t>
            </a:r>
            <a:r>
              <a:rPr kumimoji="0" lang="fr-FR" sz="4000" b="1" i="1" u="none" strike="noStrike" kern="1200" cap="all" spc="0" normalizeH="0" noProof="0" dirty="0">
                <a:ln>
                  <a:noFill/>
                </a:ln>
                <a:solidFill>
                  <a:schemeClr val="tx1"/>
                </a:solidFill>
                <a:effectLst/>
                <a:uLnTx/>
                <a:uFillTx/>
                <a:latin typeface="Calibri" pitchFamily="34" charset="0"/>
                <a:ea typeface="+mj-ea"/>
                <a:cs typeface="+mj-cs"/>
              </a:rPr>
              <a:t>EMPOWERMENT</a:t>
            </a:r>
            <a:endParaRPr kumimoji="0" lang="fr-FR" sz="4000" b="0" i="1" u="none" strike="noStrike" kern="1200" cap="all" spc="0" normalizeH="0" noProof="0" dirty="0">
              <a:ln>
                <a:noFill/>
              </a:ln>
              <a:solidFill>
                <a:schemeClr val="tx1"/>
              </a:solidFill>
              <a:effectLst/>
              <a:uLnTx/>
              <a:uFillTx/>
              <a:latin typeface="Calibri" pitchFamily="34" charset="0"/>
              <a:ea typeface="+mj-ea"/>
              <a:cs typeface="+mj-cs"/>
            </a:endParaRPr>
          </a:p>
        </p:txBody>
      </p:sp>
      <p:graphicFrame>
        <p:nvGraphicFramePr>
          <p:cNvPr id="4" name="Object 3"/>
          <p:cNvGraphicFramePr>
            <a:graphicFrameLocks noChangeAspect="1"/>
          </p:cNvGraphicFramePr>
          <p:nvPr/>
        </p:nvGraphicFramePr>
        <p:xfrm>
          <a:off x="827584" y="3394075"/>
          <a:ext cx="7624762" cy="1025525"/>
        </p:xfrm>
        <a:graphic>
          <a:graphicData uri="http://schemas.openxmlformats.org/presentationml/2006/ole">
            <mc:AlternateContent xmlns:mc="http://schemas.openxmlformats.org/markup-compatibility/2006">
              <mc:Choice xmlns:v="urn:schemas-microsoft-com:vml" Requires="v">
                <p:oleObj spid="_x0000_s59396" name="Document" r:id="rId3" imgW="6123867" imgH="837552" progId="Word.Document.8">
                  <p:embed/>
                </p:oleObj>
              </mc:Choice>
              <mc:Fallback>
                <p:oleObj name="Document" r:id="rId3" imgW="6123867" imgH="837552"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394075"/>
                        <a:ext cx="7624762"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AutoShape 4"/>
          <p:cNvSpPr>
            <a:spLocks noChangeAspect="1" noChangeArrowheads="1"/>
          </p:cNvSpPr>
          <p:nvPr/>
        </p:nvSpPr>
        <p:spPr bwMode="auto">
          <a:xfrm>
            <a:off x="4685209" y="2438400"/>
            <a:ext cx="2798762" cy="715963"/>
          </a:xfrm>
          <a:prstGeom prst="curvedDownArrow">
            <a:avLst>
              <a:gd name="adj1" fmla="val 78182"/>
              <a:gd name="adj2" fmla="val 156363"/>
              <a:gd name="adj3" fmla="val 33333"/>
            </a:avLst>
          </a:prstGeom>
          <a:solidFill>
            <a:srgbClr val="FFFFFF"/>
          </a:solidFill>
          <a:ln w="9525">
            <a:solidFill>
              <a:srgbClr val="000000"/>
            </a:solidFill>
            <a:miter lim="800000"/>
            <a:headEnd/>
            <a:tailEnd/>
          </a:ln>
        </p:spPr>
        <p:txBody>
          <a:bodyPr/>
          <a:lstStyle/>
          <a:p>
            <a:endParaRPr lang="fr-CA"/>
          </a:p>
        </p:txBody>
      </p:sp>
      <p:sp>
        <p:nvSpPr>
          <p:cNvPr id="6" name="AutoShape 5"/>
          <p:cNvSpPr>
            <a:spLocks noChangeAspect="1" noChangeArrowheads="1"/>
          </p:cNvSpPr>
          <p:nvPr/>
        </p:nvSpPr>
        <p:spPr bwMode="auto">
          <a:xfrm>
            <a:off x="1465759" y="2438400"/>
            <a:ext cx="2798762" cy="715963"/>
          </a:xfrm>
          <a:prstGeom prst="curvedDownArrow">
            <a:avLst>
              <a:gd name="adj1" fmla="val 78182"/>
              <a:gd name="adj2" fmla="val 156363"/>
              <a:gd name="adj3" fmla="val 33333"/>
            </a:avLst>
          </a:prstGeom>
          <a:solidFill>
            <a:srgbClr val="FFFFFF"/>
          </a:solidFill>
          <a:ln w="9525">
            <a:solidFill>
              <a:srgbClr val="000000"/>
            </a:solidFill>
            <a:miter lim="800000"/>
            <a:headEnd/>
            <a:tailEnd/>
          </a:ln>
        </p:spPr>
        <p:txBody>
          <a:bodyPr/>
          <a:lstStyle/>
          <a:p>
            <a:endParaRPr lang="fr-CA"/>
          </a:p>
        </p:txBody>
      </p:sp>
      <p:sp>
        <p:nvSpPr>
          <p:cNvPr id="7" name="AutoShape 6"/>
          <p:cNvSpPr>
            <a:spLocks noChangeAspect="1" noChangeArrowheads="1"/>
          </p:cNvSpPr>
          <p:nvPr/>
        </p:nvSpPr>
        <p:spPr bwMode="auto">
          <a:xfrm rot="10800000">
            <a:off x="1232396" y="4195763"/>
            <a:ext cx="2798763" cy="714375"/>
          </a:xfrm>
          <a:prstGeom prst="curvedDownArrow">
            <a:avLst>
              <a:gd name="adj1" fmla="val 78356"/>
              <a:gd name="adj2" fmla="val 156711"/>
              <a:gd name="adj3" fmla="val 33333"/>
            </a:avLst>
          </a:prstGeom>
          <a:solidFill>
            <a:srgbClr val="FFFFFF"/>
          </a:solidFill>
          <a:ln w="9525">
            <a:solidFill>
              <a:srgbClr val="000000"/>
            </a:solidFill>
            <a:miter lim="800000"/>
            <a:headEnd/>
            <a:tailEnd/>
          </a:ln>
        </p:spPr>
        <p:txBody>
          <a:bodyPr/>
          <a:lstStyle/>
          <a:p>
            <a:endParaRPr lang="fr-CA"/>
          </a:p>
        </p:txBody>
      </p:sp>
      <p:sp>
        <p:nvSpPr>
          <p:cNvPr id="8" name="AutoShape 7"/>
          <p:cNvSpPr>
            <a:spLocks noChangeAspect="1" noChangeArrowheads="1"/>
          </p:cNvSpPr>
          <p:nvPr/>
        </p:nvSpPr>
        <p:spPr bwMode="auto">
          <a:xfrm rot="10800000">
            <a:off x="4569321" y="4195763"/>
            <a:ext cx="2798763" cy="742950"/>
          </a:xfrm>
          <a:prstGeom prst="curvedDownArrow">
            <a:avLst>
              <a:gd name="adj1" fmla="val 75342"/>
              <a:gd name="adj2" fmla="val 150684"/>
              <a:gd name="adj3" fmla="val 33333"/>
            </a:avLst>
          </a:prstGeom>
          <a:solidFill>
            <a:srgbClr val="FFFFFF"/>
          </a:solidFill>
          <a:ln w="9525">
            <a:solidFill>
              <a:srgbClr val="000000"/>
            </a:solidFill>
            <a:miter lim="800000"/>
            <a:headEnd/>
            <a:tailEnd/>
          </a:ln>
        </p:spPr>
        <p:txBody>
          <a:bodyPr/>
          <a:lstStyle/>
          <a:p>
            <a:endParaRPr lang="fr-CA"/>
          </a:p>
        </p:txBody>
      </p:sp>
      <p:sp>
        <p:nvSpPr>
          <p:cNvPr id="10" name="Oval 8"/>
          <p:cNvSpPr>
            <a:spLocks noChangeArrowheads="1"/>
          </p:cNvSpPr>
          <p:nvPr/>
        </p:nvSpPr>
        <p:spPr bwMode="auto">
          <a:xfrm>
            <a:off x="2557636" y="3141588"/>
            <a:ext cx="3238500" cy="1079500"/>
          </a:xfrm>
          <a:prstGeom prst="ellipse">
            <a:avLst/>
          </a:prstGeom>
          <a:noFill/>
          <a:ln w="63500" cap="sq">
            <a:solidFill>
              <a:srgbClr val="FF0000"/>
            </a:solidFill>
            <a:round/>
            <a:headEnd type="none" w="sm" len="sm"/>
            <a:tailEnd type="none" w="sm" len="sm"/>
          </a:ln>
        </p:spPr>
        <p:txBody>
          <a:bodyPr wrap="none" anchor="ct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34</a:t>
            </a:fld>
            <a:endParaRPr lang="fr-CA" dirty="0"/>
          </a:p>
        </p:txBody>
      </p:sp>
      <p:sp>
        <p:nvSpPr>
          <p:cNvPr id="4" name="Rectangle 18"/>
          <p:cNvSpPr txBox="1">
            <a:spLocks noChangeArrowheads="1"/>
          </p:cNvSpPr>
          <p:nvPr/>
        </p:nvSpPr>
        <p:spPr>
          <a:xfrm>
            <a:off x="251520" y="476672"/>
            <a:ext cx="8640000" cy="612000"/>
          </a:xfrm>
          <a:prstGeom prst="rect">
            <a:avLst/>
          </a:prstGeom>
          <a:noFill/>
        </p:spPr>
        <p:txBody>
          <a:bodyPr/>
          <a:lstStyle/>
          <a:p>
            <a:pPr lvl="0" algn="ctr">
              <a:spcBef>
                <a:spcPct val="0"/>
              </a:spcBef>
              <a:defRPr/>
            </a:pPr>
            <a:r>
              <a:rPr lang="fr-FR" sz="4000" b="1" cap="all" dirty="0">
                <a:latin typeface="Calibri" pitchFamily="34" charset="0"/>
              </a:rPr>
              <a:t>Vue d’ensemble de l’</a:t>
            </a:r>
            <a:r>
              <a:rPr lang="fr-FR" sz="4000" b="1" i="1" cap="all" dirty="0">
                <a:latin typeface="Calibri" pitchFamily="34" charset="0"/>
              </a:rPr>
              <a:t>empowerment</a:t>
            </a:r>
            <a:endParaRPr kumimoji="0" lang="fr-FR" sz="4000" b="1" i="0" u="none" strike="noStrike" kern="1200" cap="all" spc="0" normalizeH="0" noProof="0" dirty="0">
              <a:ln>
                <a:noFill/>
              </a:ln>
              <a:solidFill>
                <a:schemeClr val="tx1"/>
              </a:solidFill>
              <a:effectLst/>
              <a:uLnTx/>
              <a:uFillTx/>
              <a:latin typeface="Calibri" pitchFamily="34" charset="0"/>
              <a:ea typeface="+mj-ea"/>
              <a:cs typeface="+mj-cs"/>
            </a:endParaRPr>
          </a:p>
        </p:txBody>
      </p:sp>
      <p:sp>
        <p:nvSpPr>
          <p:cNvPr id="5" name="Espace réservé du pied de page 4"/>
          <p:cNvSpPr>
            <a:spLocks noGrp="1"/>
          </p:cNvSpPr>
          <p:nvPr>
            <p:ph type="ftr" sz="quarter" idx="11"/>
          </p:nvPr>
        </p:nvSpPr>
        <p:spPr/>
        <p:txBody>
          <a:bodyPr/>
          <a:lstStyle/>
          <a:p>
            <a:r>
              <a:rPr lang="fr-CA"/>
              <a:t>© Coop La Clé, Victoriaville - 2012 - ÉBAUCHE</a:t>
            </a:r>
            <a:endParaRPr lang="fr-CA" dirty="0"/>
          </a:p>
        </p:txBody>
      </p:sp>
      <p:sp>
        <p:nvSpPr>
          <p:cNvPr id="6" name="Rectangle 3"/>
          <p:cNvSpPr txBox="1">
            <a:spLocks noChangeArrowheads="1"/>
          </p:cNvSpPr>
          <p:nvPr/>
        </p:nvSpPr>
        <p:spPr>
          <a:xfrm>
            <a:off x="817241" y="1717576"/>
            <a:ext cx="7772400" cy="4114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fr-FR" sz="3200" b="0" i="0" u="none" strike="noStrike" kern="1200" cap="none" spc="0" normalizeH="0" baseline="0" noProof="0">
                <a:ln>
                  <a:noFill/>
                </a:ln>
                <a:solidFill>
                  <a:schemeClr val="tx1"/>
                </a:solidFill>
                <a:effectLst/>
                <a:uLnTx/>
                <a:uFillTx/>
                <a:latin typeface="+mn-lt"/>
                <a:ea typeface="+mn-ea"/>
                <a:cs typeface="+mn-cs"/>
              </a:rPr>
              <a:t> </a:t>
            </a:r>
          </a:p>
        </p:txBody>
      </p:sp>
      <p:graphicFrame>
        <p:nvGraphicFramePr>
          <p:cNvPr id="7" name="Group 4"/>
          <p:cNvGraphicFramePr>
            <a:graphicFrameLocks noGrp="1"/>
          </p:cNvGraphicFramePr>
          <p:nvPr/>
        </p:nvGraphicFramePr>
        <p:xfrm>
          <a:off x="482278" y="2174776"/>
          <a:ext cx="1752600" cy="3429000"/>
        </p:xfrm>
        <a:graphic>
          <a:graphicData uri="http://schemas.openxmlformats.org/drawingml/2006/table">
            <a:tbl>
              <a:tblPr/>
              <a:tblGrid>
                <a:gridCol w="1752600">
                  <a:extLst>
                    <a:ext uri="{9D8B030D-6E8A-4147-A177-3AD203B41FA5}">
                      <a16:colId xmlns:a16="http://schemas.microsoft.com/office/drawing/2014/main" val="20000"/>
                    </a:ext>
                  </a:extLst>
                </a:gridCol>
              </a:tblGrid>
              <a:tr h="457200">
                <a:tc>
                  <a:txBody>
                    <a:bodyPr/>
                    <a:lstStyle/>
                    <a:p>
                      <a:pPr marL="0" marR="0" lvl="0" indent="0" algn="ctr" defTabSz="914400" rtl="0" eaLnBrk="0" fontAlgn="base" latinLnBrk="0" hangingPunct="0">
                        <a:lnSpc>
                          <a:spcPct val="105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Verdana" pitchFamily="34" charset="0"/>
                        </a:rPr>
                        <a:t>INDIVIDU</a:t>
                      </a:r>
                      <a:endParaRPr kumimoji="0" lang="fr-FR" sz="2400" b="0"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800">
                <a:tc>
                  <a:txBody>
                    <a:bodyPr/>
                    <a:lstStyle/>
                    <a:p>
                      <a:pPr marL="0" marR="0" lvl="0" indent="0" algn="ctr" defTabSz="914400" rtl="0" eaLnBrk="0" fontAlgn="base" latinLnBrk="0" hangingPunct="0">
                        <a:lnSpc>
                          <a:spcPct val="120000"/>
                        </a:lnSpc>
                        <a:spcBef>
                          <a:spcPct val="0"/>
                        </a:spcBef>
                        <a:spcAft>
                          <a:spcPct val="0"/>
                        </a:spcAft>
                        <a:buClrTx/>
                        <a:buSzTx/>
                        <a:buFontTx/>
                        <a:buNone/>
                        <a:tabLst/>
                      </a:pPr>
                      <a:r>
                        <a:rPr kumimoji="0" lang="fr-FR" sz="1600" b="0" i="1" u="none" strike="noStrike" cap="none" normalizeH="0" baseline="0">
                          <a:ln>
                            <a:noFill/>
                          </a:ln>
                          <a:solidFill>
                            <a:schemeClr val="tx1"/>
                          </a:solidFill>
                          <a:effectLst/>
                          <a:latin typeface="Verdana" pitchFamily="34" charset="0"/>
                        </a:rPr>
                        <a:t>empowerment</a:t>
                      </a:r>
                      <a:endParaRPr kumimoji="0" lang="fr-FR" sz="1600" b="0" i="0" u="none" strike="noStrike" cap="none" normalizeH="0" baseline="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individuel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0">
                <a:tc>
                  <a:txBody>
                    <a:bodyPr/>
                    <a:lstStyle/>
                    <a:p>
                      <a:pPr marL="0" marR="0" lvl="0" indent="0" algn="ctr" defTabSz="914400" rtl="0" eaLnBrk="0" fontAlgn="base" latinLnBrk="0" hangingPunct="0">
                        <a:lnSpc>
                          <a:spcPct val="175000"/>
                        </a:lnSpc>
                        <a:spcBef>
                          <a:spcPct val="5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participation</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compétences</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estime de soi</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conscience critique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 name="Group 16"/>
          <p:cNvGraphicFramePr>
            <a:graphicFrameLocks noGrp="1"/>
          </p:cNvGraphicFramePr>
          <p:nvPr/>
        </p:nvGraphicFramePr>
        <p:xfrm>
          <a:off x="6349678" y="2174776"/>
          <a:ext cx="2286000" cy="3400425"/>
        </p:xfrm>
        <a:graphic>
          <a:graphicData uri="http://schemas.openxmlformats.org/drawingml/2006/table">
            <a:tbl>
              <a:tblPr/>
              <a:tblGrid>
                <a:gridCol w="2286000">
                  <a:extLst>
                    <a:ext uri="{9D8B030D-6E8A-4147-A177-3AD203B41FA5}">
                      <a16:colId xmlns:a16="http://schemas.microsoft.com/office/drawing/2014/main" val="20000"/>
                    </a:ext>
                  </a:extLst>
                </a:gridCol>
              </a:tblGrid>
              <a:tr h="457200">
                <a:tc>
                  <a:txBody>
                    <a:bodyPr/>
                    <a:lstStyle/>
                    <a:p>
                      <a:pPr marL="0" marR="0" lvl="0" indent="0" algn="ctr" defTabSz="914400" rtl="0" eaLnBrk="0" fontAlgn="base" latinLnBrk="0" hangingPunct="0">
                        <a:lnSpc>
                          <a:spcPct val="105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Verdana" pitchFamily="34" charset="0"/>
                        </a:rPr>
                        <a:t>COMMUNAUTÉ</a:t>
                      </a:r>
                      <a:endParaRPr kumimoji="0" lang="fr-FR" sz="2400" b="0"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800">
                <a:tc>
                  <a:txBody>
                    <a:bodyPr/>
                    <a:lstStyle/>
                    <a:p>
                      <a:pPr marL="0" marR="0" lvl="0" indent="0" algn="ctr" defTabSz="914400" rtl="0" eaLnBrk="0" fontAlgn="base" latinLnBrk="0" hangingPunct="0">
                        <a:lnSpc>
                          <a:spcPct val="120000"/>
                        </a:lnSpc>
                        <a:spcBef>
                          <a:spcPct val="0"/>
                        </a:spcBef>
                        <a:spcAft>
                          <a:spcPct val="0"/>
                        </a:spcAft>
                        <a:buClrTx/>
                        <a:buSzTx/>
                        <a:buFontTx/>
                        <a:buNone/>
                        <a:tabLst/>
                      </a:pPr>
                      <a:r>
                        <a:rPr kumimoji="0" lang="fr-FR" sz="1600" b="0" i="1" u="none" strike="noStrike" cap="none" normalizeH="0" baseline="0">
                          <a:ln>
                            <a:noFill/>
                          </a:ln>
                          <a:solidFill>
                            <a:schemeClr val="tx1"/>
                          </a:solidFill>
                          <a:effectLst/>
                          <a:latin typeface="Verdana" pitchFamily="34" charset="0"/>
                        </a:rPr>
                        <a:t>empowerment</a:t>
                      </a:r>
                      <a:endParaRPr kumimoji="0" lang="fr-FR" sz="1600" b="0" i="0" u="none" strike="noStrike" cap="none" normalizeH="0" baseline="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communautaire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57425">
                <a:tc>
                  <a:txBody>
                    <a:bodyPr/>
                    <a:lstStyle/>
                    <a:p>
                      <a:pPr marL="0" marR="0" lvl="0" indent="0" algn="ctr" defTabSz="914400" rtl="0" eaLnBrk="0" fontAlgn="base" latinLnBrk="0" hangingPunct="0">
                        <a:lnSpc>
                          <a:spcPct val="175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participation</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compétences</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communications</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capital communautaire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9" name="Group 28"/>
          <p:cNvGraphicFramePr>
            <a:graphicFrameLocks noGrp="1"/>
          </p:cNvGraphicFramePr>
          <p:nvPr/>
        </p:nvGraphicFramePr>
        <p:xfrm>
          <a:off x="2463478" y="2631976"/>
          <a:ext cx="3657600" cy="2971800"/>
        </p:xfrm>
        <a:graphic>
          <a:graphicData uri="http://schemas.openxmlformats.org/drawingml/2006/table">
            <a:tbl>
              <a:tblPr/>
              <a:tblGrid>
                <a:gridCol w="19050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tblGrid>
              <a:tr h="685800">
                <a:tc>
                  <a:txBody>
                    <a:bodyPr/>
                    <a:lstStyle/>
                    <a:p>
                      <a:pPr marL="0" marR="0" lvl="0" indent="0" algn="ctr" defTabSz="914400" rtl="0" eaLnBrk="0" fontAlgn="base" latinLnBrk="0" hangingPunct="0">
                        <a:lnSpc>
                          <a:spcPct val="120000"/>
                        </a:lnSpc>
                        <a:spcBef>
                          <a:spcPct val="0"/>
                        </a:spcBef>
                        <a:spcAft>
                          <a:spcPct val="0"/>
                        </a:spcAft>
                        <a:buClrTx/>
                        <a:buSzTx/>
                        <a:buFontTx/>
                        <a:buNone/>
                        <a:tabLst/>
                      </a:pPr>
                      <a:r>
                        <a:rPr kumimoji="0" lang="fr-FR" sz="1600" b="0" i="1" u="none" strike="noStrike" cap="none" normalizeH="0" baseline="0">
                          <a:ln>
                            <a:noFill/>
                          </a:ln>
                          <a:solidFill>
                            <a:schemeClr val="tx1"/>
                          </a:solidFill>
                          <a:effectLst/>
                          <a:latin typeface="Verdana" pitchFamily="34" charset="0"/>
                        </a:rPr>
                        <a:t>empowerment</a:t>
                      </a:r>
                      <a:endParaRPr kumimoji="0" lang="fr-FR" sz="1600" b="0" i="0" u="none" strike="noStrike" cap="none" normalizeH="0" baseline="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communautaire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0"/>
                        </a:spcBef>
                        <a:spcAft>
                          <a:spcPct val="0"/>
                        </a:spcAft>
                        <a:buClrTx/>
                        <a:buSzTx/>
                        <a:buFontTx/>
                        <a:buNone/>
                        <a:tabLst/>
                      </a:pPr>
                      <a:r>
                        <a:rPr kumimoji="0" lang="fr-FR" sz="1600" b="0" i="1" u="none" strike="noStrike" cap="none" normalizeH="0" baseline="0">
                          <a:ln>
                            <a:noFill/>
                          </a:ln>
                          <a:solidFill>
                            <a:schemeClr val="tx1"/>
                          </a:solidFill>
                          <a:effectLst/>
                          <a:latin typeface="Verdana" pitchFamily="34" charset="0"/>
                        </a:rPr>
                        <a:t>empowerment</a:t>
                      </a:r>
                      <a:endParaRPr kumimoji="0" lang="fr-FR" sz="1600" b="0" i="0" u="none" strike="noStrike" cap="none" normalizeH="0" baseline="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organisationnel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0">
                <a:tc>
                  <a:txBody>
                    <a:bodyPr/>
                    <a:lstStyle/>
                    <a:p>
                      <a:pPr marL="0" marR="0" lvl="0" indent="0" algn="ctr" defTabSz="914400" rtl="0" eaLnBrk="0" fontAlgn="base" latinLnBrk="0" hangingPunct="0">
                        <a:lnSpc>
                          <a:spcPct val="175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participation</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compétences</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communications</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capital communautaire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75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participation</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compétences</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reconnaissance</a:t>
                      </a:r>
                    </a:p>
                    <a:p>
                      <a:pPr marL="0" marR="0" lvl="0" indent="0" algn="ctr" defTabSz="914400" rtl="0" eaLnBrk="0" fontAlgn="base" latinLnBrk="0" hangingPunct="0">
                        <a:lnSpc>
                          <a:spcPct val="100000"/>
                        </a:lnSpc>
                        <a:spcBef>
                          <a:spcPct val="60000"/>
                        </a:spcBef>
                        <a:spcAft>
                          <a:spcPct val="0"/>
                        </a:spcAft>
                        <a:buClrTx/>
                        <a:buSzTx/>
                        <a:buFontTx/>
                        <a:buNone/>
                        <a:tabLst/>
                      </a:pPr>
                      <a:r>
                        <a:rPr kumimoji="0" lang="fr-FR" sz="1600" b="0" i="0" u="none" strike="noStrike" cap="none" normalizeH="0" baseline="0">
                          <a:ln>
                            <a:noFill/>
                          </a:ln>
                          <a:solidFill>
                            <a:schemeClr val="tx1"/>
                          </a:solidFill>
                          <a:effectLst/>
                          <a:latin typeface="Verdana" pitchFamily="34" charset="0"/>
                        </a:rPr>
                        <a:t>conscience critique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0" name="Group 64"/>
          <p:cNvGraphicFramePr>
            <a:graphicFrameLocks noGrp="1"/>
          </p:cNvGraphicFramePr>
          <p:nvPr/>
        </p:nvGraphicFramePr>
        <p:xfrm>
          <a:off x="2463478" y="2174776"/>
          <a:ext cx="3657600" cy="422275"/>
        </p:xfrm>
        <a:graphic>
          <a:graphicData uri="http://schemas.openxmlformats.org/drawingml/2006/table">
            <a:tbl>
              <a:tblPr/>
              <a:tblGrid>
                <a:gridCol w="3657600">
                  <a:extLst>
                    <a:ext uri="{9D8B030D-6E8A-4147-A177-3AD203B41FA5}">
                      <a16:colId xmlns:a16="http://schemas.microsoft.com/office/drawing/2014/main" val="20000"/>
                    </a:ext>
                  </a:extLst>
                </a:gridCol>
              </a:tblGrid>
              <a:tr h="4222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Verdana" pitchFamily="34" charset="0"/>
                        </a:rPr>
                        <a:t>ORGANISATION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3" name="Group 45"/>
          <p:cNvGrpSpPr>
            <a:grpSpLocks/>
          </p:cNvGrpSpPr>
          <p:nvPr/>
        </p:nvGrpSpPr>
        <p:grpSpPr bwMode="auto">
          <a:xfrm>
            <a:off x="6121078" y="3698776"/>
            <a:ext cx="228600" cy="1524000"/>
            <a:chOff x="4128" y="2400"/>
            <a:chExt cx="144" cy="960"/>
          </a:xfrm>
        </p:grpSpPr>
        <p:sp>
          <p:nvSpPr>
            <p:cNvPr id="12" name="Line 46"/>
            <p:cNvSpPr>
              <a:spLocks noChangeShapeType="1"/>
            </p:cNvSpPr>
            <p:nvPr/>
          </p:nvSpPr>
          <p:spPr bwMode="auto">
            <a:xfrm>
              <a:off x="4176" y="2400"/>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13" name="Line 47"/>
            <p:cNvSpPr>
              <a:spLocks noChangeShapeType="1"/>
            </p:cNvSpPr>
            <p:nvPr/>
          </p:nvSpPr>
          <p:spPr bwMode="auto">
            <a:xfrm flipH="1">
              <a:off x="4128" y="2592"/>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14" name="Line 48"/>
            <p:cNvSpPr>
              <a:spLocks noChangeShapeType="1"/>
            </p:cNvSpPr>
            <p:nvPr/>
          </p:nvSpPr>
          <p:spPr bwMode="auto">
            <a:xfrm>
              <a:off x="4176" y="2784"/>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15" name="Line 49"/>
            <p:cNvSpPr>
              <a:spLocks noChangeShapeType="1"/>
            </p:cNvSpPr>
            <p:nvPr/>
          </p:nvSpPr>
          <p:spPr bwMode="auto">
            <a:xfrm flipH="1">
              <a:off x="4128" y="2976"/>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16" name="Line 50"/>
            <p:cNvSpPr>
              <a:spLocks noChangeShapeType="1"/>
            </p:cNvSpPr>
            <p:nvPr/>
          </p:nvSpPr>
          <p:spPr bwMode="auto">
            <a:xfrm>
              <a:off x="4176" y="3168"/>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17" name="Line 51"/>
            <p:cNvSpPr>
              <a:spLocks noChangeShapeType="1"/>
            </p:cNvSpPr>
            <p:nvPr/>
          </p:nvSpPr>
          <p:spPr bwMode="auto">
            <a:xfrm flipH="1">
              <a:off x="4128" y="3360"/>
              <a:ext cx="96" cy="0"/>
            </a:xfrm>
            <a:prstGeom prst="line">
              <a:avLst/>
            </a:prstGeom>
            <a:noFill/>
            <a:ln w="9525">
              <a:solidFill>
                <a:schemeClr val="tx1"/>
              </a:solidFill>
              <a:round/>
              <a:headEnd/>
              <a:tailEnd type="triangle" w="med" len="med"/>
            </a:ln>
          </p:spPr>
          <p:txBody>
            <a:bodyPr wrap="none" anchor="ctr"/>
            <a:lstStyle/>
            <a:p>
              <a:endParaRPr lang="fr-CA"/>
            </a:p>
          </p:txBody>
        </p:sp>
      </p:grpSp>
      <p:grpSp>
        <p:nvGrpSpPr>
          <p:cNvPr id="11" name="Group 52"/>
          <p:cNvGrpSpPr>
            <a:grpSpLocks/>
          </p:cNvGrpSpPr>
          <p:nvPr/>
        </p:nvGrpSpPr>
        <p:grpSpPr bwMode="auto">
          <a:xfrm>
            <a:off x="2234878" y="3698776"/>
            <a:ext cx="228600" cy="1524000"/>
            <a:chOff x="4128" y="2400"/>
            <a:chExt cx="144" cy="960"/>
          </a:xfrm>
        </p:grpSpPr>
        <p:sp>
          <p:nvSpPr>
            <p:cNvPr id="19" name="Line 53"/>
            <p:cNvSpPr>
              <a:spLocks noChangeShapeType="1"/>
            </p:cNvSpPr>
            <p:nvPr/>
          </p:nvSpPr>
          <p:spPr bwMode="auto">
            <a:xfrm>
              <a:off x="4176" y="2400"/>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20" name="Line 54"/>
            <p:cNvSpPr>
              <a:spLocks noChangeShapeType="1"/>
            </p:cNvSpPr>
            <p:nvPr/>
          </p:nvSpPr>
          <p:spPr bwMode="auto">
            <a:xfrm flipH="1">
              <a:off x="4128" y="2592"/>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21" name="Line 55"/>
            <p:cNvSpPr>
              <a:spLocks noChangeShapeType="1"/>
            </p:cNvSpPr>
            <p:nvPr/>
          </p:nvSpPr>
          <p:spPr bwMode="auto">
            <a:xfrm>
              <a:off x="4176" y="2784"/>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22" name="Line 56"/>
            <p:cNvSpPr>
              <a:spLocks noChangeShapeType="1"/>
            </p:cNvSpPr>
            <p:nvPr/>
          </p:nvSpPr>
          <p:spPr bwMode="auto">
            <a:xfrm flipH="1">
              <a:off x="4128" y="2976"/>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23" name="Line 57"/>
            <p:cNvSpPr>
              <a:spLocks noChangeShapeType="1"/>
            </p:cNvSpPr>
            <p:nvPr/>
          </p:nvSpPr>
          <p:spPr bwMode="auto">
            <a:xfrm>
              <a:off x="4176" y="3168"/>
              <a:ext cx="96" cy="0"/>
            </a:xfrm>
            <a:prstGeom prst="line">
              <a:avLst/>
            </a:prstGeom>
            <a:noFill/>
            <a:ln w="9525">
              <a:solidFill>
                <a:schemeClr val="tx1"/>
              </a:solidFill>
              <a:round/>
              <a:headEnd/>
              <a:tailEnd type="triangle" w="med" len="med"/>
            </a:ln>
          </p:spPr>
          <p:txBody>
            <a:bodyPr wrap="none" anchor="ctr"/>
            <a:lstStyle/>
            <a:p>
              <a:endParaRPr lang="fr-CA"/>
            </a:p>
          </p:txBody>
        </p:sp>
        <p:sp>
          <p:nvSpPr>
            <p:cNvPr id="24" name="Line 58"/>
            <p:cNvSpPr>
              <a:spLocks noChangeShapeType="1"/>
            </p:cNvSpPr>
            <p:nvPr/>
          </p:nvSpPr>
          <p:spPr bwMode="auto">
            <a:xfrm flipH="1">
              <a:off x="4128" y="3360"/>
              <a:ext cx="96" cy="0"/>
            </a:xfrm>
            <a:prstGeom prst="line">
              <a:avLst/>
            </a:prstGeom>
            <a:noFill/>
            <a:ln w="9525">
              <a:solidFill>
                <a:schemeClr val="tx1"/>
              </a:solidFill>
              <a:round/>
              <a:headEnd/>
              <a:tailEnd type="triangle" w="med" len="med"/>
            </a:ln>
          </p:spPr>
          <p:txBody>
            <a:bodyPr wrap="none" anchor="ctr"/>
            <a:lstStyle/>
            <a:p>
              <a:endParaRPr lang="fr-CA"/>
            </a:p>
          </p:txBody>
        </p:sp>
      </p:grpSp>
      <p:sp>
        <p:nvSpPr>
          <p:cNvPr id="25" name="AutoShape 59"/>
          <p:cNvSpPr>
            <a:spLocks noChangeAspect="1" noChangeArrowheads="1"/>
          </p:cNvSpPr>
          <p:nvPr/>
        </p:nvSpPr>
        <p:spPr bwMode="auto">
          <a:xfrm>
            <a:off x="1091878" y="1412776"/>
            <a:ext cx="2798763" cy="715963"/>
          </a:xfrm>
          <a:prstGeom prst="curvedDownArrow">
            <a:avLst>
              <a:gd name="adj1" fmla="val 78182"/>
              <a:gd name="adj2" fmla="val 156364"/>
              <a:gd name="adj3" fmla="val 33333"/>
            </a:avLst>
          </a:prstGeom>
          <a:solidFill>
            <a:srgbClr val="FFFFFF"/>
          </a:solidFill>
          <a:ln w="9525">
            <a:solidFill>
              <a:srgbClr val="000000"/>
            </a:solidFill>
            <a:miter lim="800000"/>
            <a:headEnd/>
            <a:tailEnd/>
          </a:ln>
        </p:spPr>
        <p:txBody>
          <a:bodyPr/>
          <a:lstStyle/>
          <a:p>
            <a:endParaRPr lang="fr-CA"/>
          </a:p>
        </p:txBody>
      </p:sp>
      <p:sp>
        <p:nvSpPr>
          <p:cNvPr id="26" name="AutoShape 60"/>
          <p:cNvSpPr>
            <a:spLocks noChangeAspect="1" noChangeArrowheads="1"/>
          </p:cNvSpPr>
          <p:nvPr/>
        </p:nvSpPr>
        <p:spPr bwMode="auto">
          <a:xfrm>
            <a:off x="4998716" y="1412776"/>
            <a:ext cx="2798762" cy="715963"/>
          </a:xfrm>
          <a:prstGeom prst="curvedDownArrow">
            <a:avLst>
              <a:gd name="adj1" fmla="val 78182"/>
              <a:gd name="adj2" fmla="val 156363"/>
              <a:gd name="adj3" fmla="val 33333"/>
            </a:avLst>
          </a:prstGeom>
          <a:solidFill>
            <a:srgbClr val="FFFFFF"/>
          </a:solidFill>
          <a:ln w="9525">
            <a:solidFill>
              <a:srgbClr val="000000"/>
            </a:solidFill>
            <a:miter lim="800000"/>
            <a:headEnd/>
            <a:tailEnd/>
          </a:ln>
        </p:spPr>
        <p:txBody>
          <a:bodyPr/>
          <a:lstStyle/>
          <a:p>
            <a:endParaRPr lang="fr-CA"/>
          </a:p>
        </p:txBody>
      </p:sp>
      <p:sp>
        <p:nvSpPr>
          <p:cNvPr id="27" name="AutoShape 61"/>
          <p:cNvSpPr>
            <a:spLocks noChangeAspect="1" noChangeArrowheads="1"/>
          </p:cNvSpPr>
          <p:nvPr/>
        </p:nvSpPr>
        <p:spPr bwMode="auto">
          <a:xfrm rot="10800000">
            <a:off x="1015678" y="5603776"/>
            <a:ext cx="2798763" cy="715963"/>
          </a:xfrm>
          <a:prstGeom prst="curvedDownArrow">
            <a:avLst>
              <a:gd name="adj1" fmla="val 78182"/>
              <a:gd name="adj2" fmla="val 156364"/>
              <a:gd name="adj3" fmla="val 33333"/>
            </a:avLst>
          </a:prstGeom>
          <a:solidFill>
            <a:srgbClr val="FFFFFF"/>
          </a:solidFill>
          <a:ln w="9525">
            <a:solidFill>
              <a:srgbClr val="000000"/>
            </a:solidFill>
            <a:miter lim="800000"/>
            <a:headEnd/>
            <a:tailEnd/>
          </a:ln>
        </p:spPr>
        <p:txBody>
          <a:bodyPr/>
          <a:lstStyle/>
          <a:p>
            <a:endParaRPr lang="fr-CA"/>
          </a:p>
        </p:txBody>
      </p:sp>
      <p:sp>
        <p:nvSpPr>
          <p:cNvPr id="28" name="AutoShape 62"/>
          <p:cNvSpPr>
            <a:spLocks noChangeAspect="1" noChangeArrowheads="1"/>
          </p:cNvSpPr>
          <p:nvPr/>
        </p:nvSpPr>
        <p:spPr bwMode="auto">
          <a:xfrm rot="10800000">
            <a:off x="4846316" y="5603776"/>
            <a:ext cx="2798762" cy="715963"/>
          </a:xfrm>
          <a:prstGeom prst="curvedDownArrow">
            <a:avLst>
              <a:gd name="adj1" fmla="val 78182"/>
              <a:gd name="adj2" fmla="val 156363"/>
              <a:gd name="adj3" fmla="val 33333"/>
            </a:avLst>
          </a:prstGeom>
          <a:solidFill>
            <a:srgbClr val="FFFFFF"/>
          </a:solidFill>
          <a:ln w="9525">
            <a:solidFill>
              <a:srgbClr val="000000"/>
            </a:solidFill>
            <a:miter lim="800000"/>
            <a:headEnd/>
            <a:tailEnd/>
          </a:ln>
        </p:spPr>
        <p:txBody>
          <a:bodyPr/>
          <a:lstStyle/>
          <a:p>
            <a:endParaRPr lang="fr-CA"/>
          </a:p>
        </p:txBody>
      </p:sp>
      <p:sp>
        <p:nvSpPr>
          <p:cNvPr id="29" name="Oval 63"/>
          <p:cNvSpPr>
            <a:spLocks noChangeArrowheads="1"/>
          </p:cNvSpPr>
          <p:nvPr/>
        </p:nvSpPr>
        <p:spPr bwMode="auto">
          <a:xfrm>
            <a:off x="323528" y="1662014"/>
            <a:ext cx="4343400" cy="4419600"/>
          </a:xfrm>
          <a:prstGeom prst="ellipse">
            <a:avLst/>
          </a:prstGeom>
          <a:noFill/>
          <a:ln w="63500">
            <a:solidFill>
              <a:srgbClr val="FF0000"/>
            </a:solidFill>
            <a:round/>
            <a:headEnd/>
            <a:tailEnd/>
          </a:ln>
        </p:spPr>
        <p:txBody>
          <a:bodyPr wrap="none" anchor="ctr"/>
          <a:lstStyle/>
          <a:p>
            <a:endParaRPr lang="fr-CA"/>
          </a:p>
        </p:txBody>
      </p:sp>
      <p:sp>
        <p:nvSpPr>
          <p:cNvPr id="30" name="Oval 65"/>
          <p:cNvSpPr>
            <a:spLocks noChangeArrowheads="1"/>
          </p:cNvSpPr>
          <p:nvPr/>
        </p:nvSpPr>
        <p:spPr bwMode="auto">
          <a:xfrm>
            <a:off x="4216078" y="1641376"/>
            <a:ext cx="4495800" cy="4419600"/>
          </a:xfrm>
          <a:prstGeom prst="ellipse">
            <a:avLst/>
          </a:prstGeom>
          <a:noFill/>
          <a:ln w="63500">
            <a:solidFill>
              <a:srgbClr val="FF0000"/>
            </a:solidFill>
            <a:round/>
            <a:headEnd/>
            <a:tailEnd/>
          </a:ln>
        </p:spPr>
        <p:txBody>
          <a:bodyPr wrap="none" anchor="ct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29"/>
                                        </p:tgtEl>
                                        <p:attrNameLst>
                                          <p:attrName>style.visibility</p:attrName>
                                        </p:attrNameLst>
                                      </p:cBhvr>
                                      <p:to>
                                        <p:strVal val="hidden"/>
                                      </p:to>
                                    </p:set>
                                  </p:childTnLst>
                                </p:cTn>
                              </p:par>
                              <p:par>
                                <p:cTn id="14" presetID="53"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1000" fill="hold"/>
                                        <p:tgtEl>
                                          <p:spTgt spid="30"/>
                                        </p:tgtEl>
                                        <p:attrNameLst>
                                          <p:attrName>ppt_w</p:attrName>
                                        </p:attrNameLst>
                                      </p:cBhvr>
                                      <p:tavLst>
                                        <p:tav tm="0">
                                          <p:val>
                                            <p:fltVal val="0"/>
                                          </p:val>
                                        </p:tav>
                                        <p:tav tm="100000">
                                          <p:val>
                                            <p:strVal val="#ppt_w"/>
                                          </p:val>
                                        </p:tav>
                                      </p:tavLst>
                                    </p:anim>
                                    <p:anim calcmode="lin" valueType="num">
                                      <p:cBhvr>
                                        <p:cTn id="17" dur="1000" fill="hold"/>
                                        <p:tgtEl>
                                          <p:spTgt spid="30"/>
                                        </p:tgtEl>
                                        <p:attrNameLst>
                                          <p:attrName>ppt_h</p:attrName>
                                        </p:attrNameLst>
                                      </p:cBhvr>
                                      <p:tavLst>
                                        <p:tav tm="0">
                                          <p:val>
                                            <p:fltVal val="0"/>
                                          </p:val>
                                        </p:tav>
                                        <p:tav tm="100000">
                                          <p:val>
                                            <p:strVal val="#ppt_h"/>
                                          </p:val>
                                        </p:tav>
                                      </p:tavLst>
                                    </p:anim>
                                    <p:animEffect transition="in" filter="fade">
                                      <p:cBhvr>
                                        <p:cTn id="18"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3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35</a:t>
            </a:fld>
            <a:endParaRPr lang="fr-CA"/>
          </a:p>
        </p:txBody>
      </p:sp>
      <p:sp>
        <p:nvSpPr>
          <p:cNvPr id="4" name="Rectangle 3"/>
          <p:cNvSpPr/>
          <p:nvPr/>
        </p:nvSpPr>
        <p:spPr>
          <a:xfrm>
            <a:off x="792432" y="1624732"/>
            <a:ext cx="7668000" cy="4385816"/>
          </a:xfrm>
          <a:prstGeom prst="rect">
            <a:avLst/>
          </a:prstGeom>
        </p:spPr>
        <p:txBody>
          <a:bodyPr>
            <a:spAutoFit/>
          </a:bodyPr>
          <a:lstStyle/>
          <a:p>
            <a:pPr>
              <a:spcBef>
                <a:spcPts val="1800"/>
              </a:spcBef>
            </a:pPr>
            <a:r>
              <a:rPr lang="fr-CA" sz="2400" dirty="0"/>
              <a:t>La réussite éducative peut constituer un véhicule intéressant pour prévenir la pauvreté dans la mesure :</a:t>
            </a:r>
          </a:p>
          <a:p>
            <a:pPr marL="457200" indent="-457200">
              <a:spcBef>
                <a:spcPts val="900"/>
              </a:spcBef>
              <a:buFont typeface="Wingdings" pitchFamily="2" charset="2"/>
              <a:buChar char="Ø"/>
            </a:pPr>
            <a:r>
              <a:rPr lang="fr-CA" sz="2400" dirty="0"/>
              <a:t>qu’elle puisse permettre le développement de l’éventuelle autonomie économique et de l’actuelle autonomie sociale des jeunes ainsi que de leur pouvoir d’agir et</a:t>
            </a:r>
          </a:p>
          <a:p>
            <a:pPr marL="457200" indent="-457200">
              <a:spcBef>
                <a:spcPts val="900"/>
              </a:spcBef>
              <a:buFont typeface="Wingdings" pitchFamily="2" charset="2"/>
              <a:buChar char="Ø"/>
            </a:pPr>
            <a:r>
              <a:rPr lang="fr-FR" sz="2400" dirty="0"/>
              <a:t>qu’elle soit accompagnée d’une mobilisation de la communauté locale autour du maintien ou du développement, selon le cas, de l’autonomie économique et sociale ainsi que du pouvoir d’agir de leurs parents et de leur famille.</a:t>
            </a:r>
          </a:p>
        </p:txBody>
      </p:sp>
      <p:sp>
        <p:nvSpPr>
          <p:cNvPr id="5" name="Rectangle 2"/>
          <p:cNvSpPr txBox="1">
            <a:spLocks noChangeArrowheads="1"/>
          </p:cNvSpPr>
          <p:nvPr/>
        </p:nvSpPr>
        <p:spPr>
          <a:xfrm>
            <a:off x="683568" y="620688"/>
            <a:ext cx="7772400" cy="720000"/>
          </a:xfrm>
          <a:prstGeom prst="rect">
            <a:avLst/>
          </a:prstGeom>
          <a:noFill/>
        </p:spPr>
        <p:txBody>
          <a:bodyPr vert="horz" lIns="91440" tIns="45720" rIns="91440" bIns="45720" rtlCol="0" anchor="ctr">
            <a:normAutofit/>
          </a:bodyPr>
          <a:lstStyle/>
          <a:p>
            <a:pPr marL="0" lvl="1" algn="ctr">
              <a:spcBef>
                <a:spcPct val="0"/>
              </a:spcBef>
            </a:pPr>
            <a:r>
              <a:rPr kumimoji="0" lang="fr-CA" sz="3200" b="1" i="0" u="none" strike="noStrike" kern="1200" cap="none" spc="0" normalizeH="0" baseline="0" dirty="0">
                <a:ln>
                  <a:noFill/>
                </a:ln>
                <a:solidFill>
                  <a:schemeClr val="tx1"/>
                </a:solidFill>
                <a:effectLst/>
                <a:uLnTx/>
                <a:uFillTx/>
                <a:latin typeface="Calibri" pitchFamily="34" charset="0"/>
                <a:ea typeface="+mj-ea"/>
                <a:cs typeface="+mj-cs"/>
              </a:rPr>
              <a:t>EN RÉSUMÉ</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36</a:t>
            </a:fld>
            <a:endParaRPr lang="fr-CA" dirty="0"/>
          </a:p>
        </p:txBody>
      </p:sp>
      <p:sp>
        <p:nvSpPr>
          <p:cNvPr id="6" name="Rectangle 3"/>
          <p:cNvSpPr>
            <a:spLocks noChangeArrowheads="1"/>
          </p:cNvSpPr>
          <p:nvPr/>
        </p:nvSpPr>
        <p:spPr bwMode="auto">
          <a:xfrm>
            <a:off x="828031" y="649288"/>
            <a:ext cx="5638800" cy="1828800"/>
          </a:xfrm>
          <a:prstGeom prst="rect">
            <a:avLst/>
          </a:prstGeom>
          <a:noFill/>
          <a:ln w="9525">
            <a:noFill/>
            <a:miter lim="800000"/>
            <a:headEnd/>
            <a:tailEnd/>
          </a:ln>
        </p:spPr>
        <p:txBody>
          <a:bodyPr/>
          <a:lstStyle/>
          <a:p>
            <a:r>
              <a:rPr lang="fr-CA" sz="3200" b="1">
                <a:solidFill>
                  <a:schemeClr val="tx2"/>
                </a:solidFill>
                <a:latin typeface="Verdana" pitchFamily="34" charset="0"/>
              </a:rPr>
              <a:t>Coopérative de consultation en développement La Clé</a:t>
            </a:r>
          </a:p>
        </p:txBody>
      </p:sp>
      <p:sp>
        <p:nvSpPr>
          <p:cNvPr id="7" name="Rectangle 4"/>
          <p:cNvSpPr>
            <a:spLocks noChangeArrowheads="1"/>
          </p:cNvSpPr>
          <p:nvPr/>
        </p:nvSpPr>
        <p:spPr bwMode="auto">
          <a:xfrm>
            <a:off x="683568" y="2708275"/>
            <a:ext cx="7740650" cy="3421063"/>
          </a:xfrm>
          <a:prstGeom prst="rect">
            <a:avLst/>
          </a:prstGeom>
          <a:noFill/>
          <a:ln w="9525">
            <a:noFill/>
            <a:miter lim="800000"/>
            <a:headEnd/>
            <a:tailEnd/>
          </a:ln>
        </p:spPr>
        <p:txBody>
          <a:bodyPr wrap="none"/>
          <a:lstStyle/>
          <a:p>
            <a:pPr algn="ctr">
              <a:spcBef>
                <a:spcPts val="1800"/>
              </a:spcBef>
              <a:tabLst>
                <a:tab pos="1168400" algn="l"/>
              </a:tabLst>
            </a:pPr>
            <a:r>
              <a:rPr lang="fr-CA" sz="2800" b="1" dirty="0">
                <a:latin typeface="Verdana" pitchFamily="34" charset="0"/>
              </a:rPr>
              <a:t>Richard Leroux</a:t>
            </a:r>
          </a:p>
          <a:p>
            <a:pPr algn="ctr">
              <a:spcBef>
                <a:spcPts val="1800"/>
              </a:spcBef>
              <a:tabLst>
                <a:tab pos="1168400" algn="l"/>
              </a:tabLst>
            </a:pPr>
            <a:r>
              <a:rPr lang="fr-CA" sz="2800" b="1" dirty="0">
                <a:latin typeface="Verdana" pitchFamily="34" charset="0"/>
              </a:rPr>
              <a:t>William A. « Bill » Ninacs</a:t>
            </a:r>
          </a:p>
          <a:p>
            <a:pPr algn="ctr">
              <a:spcBef>
                <a:spcPts val="3000"/>
              </a:spcBef>
              <a:tabLst>
                <a:tab pos="1168400" algn="l"/>
              </a:tabLst>
            </a:pPr>
            <a:r>
              <a:rPr lang="fr-CA" sz="2800" dirty="0">
                <a:latin typeface="Verdana" pitchFamily="34" charset="0"/>
              </a:rPr>
              <a:t>(819) 758-7797</a:t>
            </a:r>
          </a:p>
          <a:p>
            <a:pPr algn="ctr">
              <a:spcBef>
                <a:spcPts val="1800"/>
              </a:spcBef>
              <a:tabLst>
                <a:tab pos="1168400" algn="l"/>
              </a:tabLst>
            </a:pPr>
            <a:r>
              <a:rPr lang="fr-CA" sz="2800" dirty="0">
                <a:latin typeface="Verdana" pitchFamily="34" charset="0"/>
              </a:rPr>
              <a:t>info@lacle.coop</a:t>
            </a:r>
          </a:p>
          <a:p>
            <a:pPr algn="ctr">
              <a:spcBef>
                <a:spcPts val="1800"/>
              </a:spcBef>
              <a:tabLst>
                <a:tab pos="1168400" algn="l"/>
              </a:tabLst>
            </a:pPr>
            <a:r>
              <a:rPr lang="fr-CA" sz="2800" dirty="0">
                <a:latin typeface="Verdana" pitchFamily="34" charset="0"/>
              </a:rPr>
              <a:t>http://www.lacle.coop/4</a:t>
            </a:r>
          </a:p>
        </p:txBody>
      </p:sp>
      <p:pic>
        <p:nvPicPr>
          <p:cNvPr id="8" name="Picture 4" descr="Logo%20La%20Clé"/>
          <p:cNvPicPr>
            <a:picLocks noChangeAspect="1" noChangeArrowheads="1"/>
          </p:cNvPicPr>
          <p:nvPr/>
        </p:nvPicPr>
        <p:blipFill>
          <a:blip r:embed="rId3" cstate="print"/>
          <a:srcRect/>
          <a:stretch>
            <a:fillRect/>
          </a:stretch>
        </p:blipFill>
        <p:spPr bwMode="auto">
          <a:xfrm>
            <a:off x="6587481" y="454025"/>
            <a:ext cx="2133600" cy="1816100"/>
          </a:xfrm>
          <a:prstGeom prst="rect">
            <a:avLst/>
          </a:prstGeom>
          <a:noFill/>
          <a:ln w="9525">
            <a:noFill/>
            <a:miter lim="800000"/>
            <a:headEnd/>
            <a:tailEnd/>
          </a:ln>
        </p:spPr>
      </p:pic>
      <p:pic>
        <p:nvPicPr>
          <p:cNvPr id="10" name="Picture 12" descr="Richard"/>
          <p:cNvPicPr>
            <a:picLocks noChangeAspect="1" noChangeArrowheads="1"/>
          </p:cNvPicPr>
          <p:nvPr>
            <p:custDataLst>
              <p:tags r:id="rId1"/>
            </p:custDataLst>
          </p:nvPr>
        </p:nvPicPr>
        <p:blipFill>
          <a:blip r:embed="rId4" cstate="print"/>
          <a:srcRect/>
          <a:stretch>
            <a:fillRect/>
          </a:stretch>
        </p:blipFill>
        <p:spPr bwMode="auto">
          <a:xfrm>
            <a:off x="1259831" y="4076700"/>
            <a:ext cx="1081087" cy="1441450"/>
          </a:xfrm>
          <a:prstGeom prst="rect">
            <a:avLst/>
          </a:prstGeom>
          <a:noFill/>
          <a:ln w="9525">
            <a:noFill/>
            <a:miter lim="800000"/>
            <a:headEnd/>
            <a:tailEnd/>
          </a:ln>
        </p:spPr>
      </p:pic>
      <p:sp>
        <p:nvSpPr>
          <p:cNvPr id="11" name="Espace réservé du pied de page 10"/>
          <p:cNvSpPr>
            <a:spLocks noGrp="1"/>
          </p:cNvSpPr>
          <p:nvPr>
            <p:ph type="ftr" sz="quarter" idx="11"/>
          </p:nvPr>
        </p:nvSpPr>
        <p:spPr/>
        <p:txBody>
          <a:bodyPr/>
          <a:lstStyle/>
          <a:p>
            <a:r>
              <a:rPr lang="fr-CA"/>
              <a:t>© Coop La Clé, Victoriaville - 2012 - ÉBAUCHE</a:t>
            </a:r>
            <a:endParaRPr lang="fr-CA" dirty="0"/>
          </a:p>
        </p:txBody>
      </p:sp>
      <p:pic>
        <p:nvPicPr>
          <p:cNvPr id="12" name="Image 11" descr="DSC_0088.JPG"/>
          <p:cNvPicPr>
            <a:picLocks noChangeAspect="1"/>
          </p:cNvPicPr>
          <p:nvPr/>
        </p:nvPicPr>
        <p:blipFill>
          <a:blip r:embed="rId5" cstate="print"/>
          <a:srcRect t="10191"/>
          <a:stretch>
            <a:fillRect/>
          </a:stretch>
        </p:blipFill>
        <p:spPr>
          <a:xfrm>
            <a:off x="6891428" y="4077243"/>
            <a:ext cx="1064948" cy="14399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4</a:t>
            </a:fld>
            <a:endParaRPr lang="fr-CA"/>
          </a:p>
        </p:txBody>
      </p:sp>
      <p:sp>
        <p:nvSpPr>
          <p:cNvPr id="4" name="Titre 1"/>
          <p:cNvSpPr txBox="1">
            <a:spLocks/>
          </p:cNvSpPr>
          <p:nvPr/>
        </p:nvSpPr>
        <p:spPr>
          <a:xfrm>
            <a:off x="760040" y="2133072"/>
            <a:ext cx="7772400" cy="19440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4400" b="1" i="0" u="none" strike="noStrike" kern="1200" cap="none" spc="0" normalizeH="0" baseline="0" noProof="0" dirty="0">
                <a:ln>
                  <a:noFill/>
                </a:ln>
                <a:solidFill>
                  <a:schemeClr val="tx1"/>
                </a:solidFill>
                <a:effectLst/>
                <a:uLnTx/>
                <a:uFillTx/>
                <a:latin typeface="+mj-lt"/>
                <a:ea typeface="+mj-ea"/>
                <a:cs typeface="+mj-cs"/>
              </a:rPr>
              <a:t>La</a:t>
            </a:r>
            <a:r>
              <a:rPr kumimoji="0" lang="fr-CA" sz="4400" b="1" i="0" u="none" strike="noStrike" kern="1200" cap="none" spc="0" normalizeH="0" noProof="0" dirty="0">
                <a:ln>
                  <a:noFill/>
                </a:ln>
                <a:solidFill>
                  <a:schemeClr val="tx1"/>
                </a:solidFill>
                <a:effectLst/>
                <a:uLnTx/>
                <a:uFillTx/>
                <a:latin typeface="+mj-lt"/>
                <a:ea typeface="+mj-ea"/>
                <a:cs typeface="+mj-cs"/>
              </a:rPr>
              <a:t> pauvreté : </a:t>
            </a:r>
            <a:br>
              <a:rPr kumimoji="0" lang="fr-CA" sz="4400" b="1" i="0" u="none" strike="noStrike" kern="1200" cap="none" spc="0" normalizeH="0" noProof="0" dirty="0">
                <a:ln>
                  <a:noFill/>
                </a:ln>
                <a:solidFill>
                  <a:schemeClr val="tx1"/>
                </a:solidFill>
                <a:effectLst/>
                <a:uLnTx/>
                <a:uFillTx/>
                <a:latin typeface="+mj-lt"/>
                <a:ea typeface="+mj-ea"/>
                <a:cs typeface="+mj-cs"/>
              </a:rPr>
            </a:br>
            <a:r>
              <a:rPr kumimoji="0" lang="fr-CA" sz="4400" b="1" i="0" u="none" strike="noStrike" kern="1200" cap="none" spc="0" normalizeH="0" noProof="0" dirty="0">
                <a:ln>
                  <a:noFill/>
                </a:ln>
                <a:solidFill>
                  <a:schemeClr val="tx1"/>
                </a:solidFill>
                <a:effectLst/>
                <a:uLnTx/>
                <a:uFillTx/>
                <a:latin typeface="+mj-lt"/>
                <a:ea typeface="+mj-ea"/>
                <a:cs typeface="+mj-cs"/>
              </a:rPr>
              <a:t>un phénomène complexe</a:t>
            </a:r>
            <a:br>
              <a:rPr kumimoji="0" lang="fr-CA" sz="4400" b="1" i="0" u="none" strike="noStrike" kern="1200" cap="none" spc="0" normalizeH="0" noProof="0" dirty="0">
                <a:ln>
                  <a:noFill/>
                </a:ln>
                <a:solidFill>
                  <a:schemeClr val="tx1"/>
                </a:solidFill>
                <a:effectLst/>
                <a:uLnTx/>
                <a:uFillTx/>
                <a:latin typeface="+mj-lt"/>
                <a:ea typeface="+mj-ea"/>
                <a:cs typeface="+mj-cs"/>
              </a:rPr>
            </a:br>
            <a:endParaRPr kumimoji="0" lang="fr-CA"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CA"/>
              <a:t>© Coop La Clé, Victoriaville - 2012 - ÉBAUCHE</a:t>
            </a:r>
            <a:endParaRPr lang="fr-FR"/>
          </a:p>
        </p:txBody>
      </p:sp>
      <p:sp>
        <p:nvSpPr>
          <p:cNvPr id="5" name="Espace réservé du numéro de diapositive 4"/>
          <p:cNvSpPr>
            <a:spLocks noGrp="1"/>
          </p:cNvSpPr>
          <p:nvPr>
            <p:ph type="sldNum" sz="quarter" idx="12"/>
          </p:nvPr>
        </p:nvSpPr>
        <p:spPr/>
        <p:txBody>
          <a:bodyPr/>
          <a:lstStyle/>
          <a:p>
            <a:fld id="{A41A886A-50EC-4247-8737-97210126F5A2}" type="slidenum">
              <a:rPr lang="fr-FR" smtClean="0"/>
              <a:pPr/>
              <a:t>5</a:t>
            </a:fld>
            <a:endParaRPr lang="fr-FR"/>
          </a:p>
        </p:txBody>
      </p:sp>
      <p:sp>
        <p:nvSpPr>
          <p:cNvPr id="233474" name="Rectangle 2"/>
          <p:cNvSpPr>
            <a:spLocks noGrp="1" noChangeArrowheads="1"/>
          </p:cNvSpPr>
          <p:nvPr>
            <p:ph type="title" idx="4294967295"/>
          </p:nvPr>
        </p:nvSpPr>
        <p:spPr>
          <a:xfrm>
            <a:off x="685800" y="404813"/>
            <a:ext cx="7772400" cy="685800"/>
          </a:xfrm>
          <a:noFill/>
        </p:spPr>
        <p:txBody>
          <a:bodyPr/>
          <a:lstStyle/>
          <a:p>
            <a:r>
              <a:rPr lang="en-CA" sz="3200" b="1" dirty="0">
                <a:latin typeface="Calibri" pitchFamily="34" charset="0"/>
              </a:rPr>
              <a:t>LA PAUVRETÉ</a:t>
            </a:r>
          </a:p>
        </p:txBody>
      </p:sp>
      <p:sp>
        <p:nvSpPr>
          <p:cNvPr id="7" name="Rectangle 3"/>
          <p:cNvSpPr txBox="1">
            <a:spLocks noChangeArrowheads="1"/>
          </p:cNvSpPr>
          <p:nvPr/>
        </p:nvSpPr>
        <p:spPr>
          <a:xfrm>
            <a:off x="468464" y="1268760"/>
            <a:ext cx="8280000" cy="864000"/>
          </a:xfrm>
          <a:prstGeom prst="rect">
            <a:avLst/>
          </a:prstGeom>
        </p:spPr>
        <p:txBody>
          <a:bodyPr vert="horz" lIns="91440" tIns="45720" rIns="91440" bIns="45720" rtlCol="0">
            <a:noAutofit/>
          </a:bodyPr>
          <a:lstStyle/>
          <a:p>
            <a:pPr marL="342900" indent="-342900">
              <a:spcBef>
                <a:spcPts val="900"/>
              </a:spcBef>
              <a:buFont typeface="Arial" pitchFamily="34" charset="0"/>
              <a:buChar char="•"/>
              <a:defRPr/>
            </a:pPr>
            <a:r>
              <a:rPr lang="fr-FR" sz="2400" dirty="0"/>
              <a:t>Un </a:t>
            </a:r>
            <a:r>
              <a:rPr kumimoji="0" lang="fr-FR" sz="2400" b="0" i="0" u="none" strike="noStrike" kern="1200" cap="none" spc="0" normalizeH="0" baseline="0" noProof="0" dirty="0">
                <a:ln>
                  <a:noFill/>
                </a:ln>
                <a:solidFill>
                  <a:schemeClr val="tx1"/>
                </a:solidFill>
                <a:effectLst/>
                <a:uLnTx/>
                <a:uFillTx/>
                <a:latin typeface="+mn-lt"/>
                <a:ea typeface="+mn-ea"/>
                <a:cs typeface="+mn-cs"/>
              </a:rPr>
              <a:t>phénomène </a:t>
            </a:r>
            <a:r>
              <a:rPr lang="fr-FR" sz="2400" u="sng" dirty="0"/>
              <a:t>évolutif</a:t>
            </a:r>
            <a:r>
              <a:rPr lang="fr-FR" sz="2400" dirty="0"/>
              <a:t> : </a:t>
            </a:r>
            <a:r>
              <a:rPr lang="fr-CA" sz="2400" dirty="0"/>
              <a:t>en fonction du changement constant du contexte social, économique, politique et culturel,</a:t>
            </a:r>
            <a:endParaRPr lang="fr-FR" sz="2400" dirty="0"/>
          </a:p>
        </p:txBody>
      </p:sp>
      <p:sp>
        <p:nvSpPr>
          <p:cNvPr id="6" name="Rectangle 3"/>
          <p:cNvSpPr txBox="1">
            <a:spLocks noChangeArrowheads="1"/>
          </p:cNvSpPr>
          <p:nvPr/>
        </p:nvSpPr>
        <p:spPr>
          <a:xfrm>
            <a:off x="468464" y="2097392"/>
            <a:ext cx="8280000" cy="864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kumimoji="0" lang="fr-FR" sz="2400" b="1" i="0" u="none" strike="noStrike" kern="1200" cap="none" spc="0" normalizeH="0" baseline="0" noProof="0" dirty="0">
                <a:ln>
                  <a:noFill/>
                </a:ln>
                <a:solidFill>
                  <a:schemeClr val="tx1"/>
                </a:solidFill>
                <a:effectLst/>
                <a:uLnTx/>
                <a:uFillTx/>
                <a:latin typeface="+mn-lt"/>
                <a:ea typeface="+mn-ea"/>
                <a:cs typeface="+mn-cs"/>
              </a:rPr>
              <a:t>et</a:t>
            </a:r>
            <a:r>
              <a:rPr kumimoji="0" lang="fr-FR" sz="2400" i="0" u="none" strike="noStrike" kern="1200" cap="none" spc="0" normalizeH="0" baseline="0" noProof="0" dirty="0">
                <a:ln>
                  <a:noFill/>
                </a:ln>
                <a:solidFill>
                  <a:schemeClr val="tx1"/>
                </a:solidFill>
                <a:effectLst/>
                <a:uLnTx/>
                <a:uFillTx/>
                <a:latin typeface="+mn-lt"/>
                <a:ea typeface="+mn-ea"/>
                <a:cs typeface="+mn-cs"/>
              </a:rPr>
              <a:t> </a:t>
            </a:r>
            <a:r>
              <a:rPr kumimoji="0" lang="fr-FR" sz="2400" i="0" u="sng" strike="noStrike" kern="1200" cap="none" spc="0" normalizeH="0" baseline="0" noProof="0" dirty="0">
                <a:ln>
                  <a:noFill/>
                </a:ln>
                <a:solidFill>
                  <a:schemeClr val="tx1"/>
                </a:solidFill>
                <a:effectLst/>
                <a:uLnTx/>
                <a:uFillTx/>
                <a:latin typeface="+mn-lt"/>
                <a:ea typeface="+mn-ea"/>
                <a:cs typeface="+mn-cs"/>
              </a:rPr>
              <a:t>relatif</a:t>
            </a:r>
            <a:r>
              <a:rPr kumimoji="0" lang="fr-FR" sz="2400" i="0" u="none" strike="noStrike" kern="1200" cap="none" spc="0" normalizeH="0" baseline="0" noProof="0" dirty="0">
                <a:ln>
                  <a:noFill/>
                </a:ln>
                <a:solidFill>
                  <a:schemeClr val="tx1"/>
                </a:solidFill>
                <a:effectLst/>
                <a:uLnTx/>
                <a:uFillTx/>
                <a:latin typeface="+mn-lt"/>
                <a:ea typeface="+mn-ea"/>
                <a:cs typeface="+mn-cs"/>
              </a:rPr>
              <a:t> : toujours comparé à une</a:t>
            </a:r>
            <a:r>
              <a:rPr kumimoji="0" lang="fr-FR" sz="2400" i="0" u="none" strike="noStrike" kern="1200" cap="none" spc="0" normalizeH="0" noProof="0" dirty="0">
                <a:ln>
                  <a:noFill/>
                </a:ln>
                <a:solidFill>
                  <a:schemeClr val="tx1"/>
                </a:solidFill>
                <a:effectLst/>
                <a:uLnTx/>
                <a:uFillTx/>
                <a:latin typeface="+mn-lt"/>
                <a:ea typeface="+mn-ea"/>
                <a:cs typeface="+mn-cs"/>
              </a:rPr>
              <a:t> norme de référence (seuil de faible revenu, individu-famille, urbain-rural…)</a:t>
            </a:r>
          </a:p>
        </p:txBody>
      </p:sp>
      <p:sp>
        <p:nvSpPr>
          <p:cNvPr id="8" name="Rectangle 3"/>
          <p:cNvSpPr txBox="1">
            <a:spLocks noChangeArrowheads="1"/>
          </p:cNvSpPr>
          <p:nvPr/>
        </p:nvSpPr>
        <p:spPr>
          <a:xfrm>
            <a:off x="468464" y="2924944"/>
            <a:ext cx="8280000" cy="2844000"/>
          </a:xfrm>
          <a:prstGeom prst="rect">
            <a:avLst/>
          </a:prstGeom>
        </p:spPr>
        <p:txBody>
          <a:bodyPr vert="horz" lIns="91440" tIns="45720" rIns="91440" bIns="45720" rtlCol="0">
            <a:noAutofit/>
          </a:bodyPr>
          <a:lstStyle/>
          <a:p>
            <a:pPr marL="342900" indent="-342900">
              <a:spcBef>
                <a:spcPts val="900"/>
              </a:spcBef>
              <a:buFont typeface="Arial" pitchFamily="34" charset="0"/>
              <a:buChar char="•"/>
              <a:defRPr/>
            </a:pPr>
            <a:r>
              <a:rPr lang="fr-FR" sz="2400" b="1" dirty="0"/>
              <a:t>et</a:t>
            </a:r>
            <a:r>
              <a:rPr lang="fr-FR" sz="2400" dirty="0"/>
              <a:t> </a:t>
            </a:r>
            <a:r>
              <a:rPr lang="fr-FR" sz="2400" u="sng" dirty="0"/>
              <a:t>multidimensionnel</a:t>
            </a:r>
            <a:r>
              <a:rPr lang="fr-FR" sz="2400" dirty="0"/>
              <a:t> : </a:t>
            </a:r>
          </a:p>
          <a:p>
            <a:pPr marL="800100" lvl="1" indent="-342900">
              <a:spcBef>
                <a:spcPts val="600"/>
              </a:spcBef>
              <a:buSzPct val="75000"/>
              <a:buFont typeface="Courier New" pitchFamily="49" charset="0"/>
              <a:buChar char="o"/>
              <a:defRPr/>
            </a:pPr>
            <a:r>
              <a:rPr lang="fr-FR" sz="2400" dirty="0"/>
              <a:t>dimension </a:t>
            </a:r>
            <a:r>
              <a:rPr lang="fr-FR" sz="2400" b="1" dirty="0"/>
              <a:t>économique</a:t>
            </a:r>
            <a:r>
              <a:rPr lang="fr-FR" sz="2400" dirty="0"/>
              <a:t> : revenus insatisfaisants et souvent précaires, conditions matérielles inadéquates, manque de formation qualifiante pour l’emploi…</a:t>
            </a:r>
          </a:p>
          <a:p>
            <a:pPr marL="800100" lvl="1" indent="-342900">
              <a:spcBef>
                <a:spcPts val="600"/>
              </a:spcBef>
              <a:buSzPct val="75000"/>
              <a:buFont typeface="Courier New" pitchFamily="49" charset="0"/>
              <a:buChar char="o"/>
              <a:defRPr/>
            </a:pPr>
            <a:r>
              <a:rPr lang="fr-FR" sz="2400" dirty="0"/>
              <a:t>dimension </a:t>
            </a:r>
            <a:r>
              <a:rPr lang="fr-FR" sz="2400" b="1" dirty="0"/>
              <a:t>sociale</a:t>
            </a:r>
            <a:r>
              <a:rPr lang="fr-FR" sz="2400" dirty="0"/>
              <a:t> : </a:t>
            </a:r>
            <a:r>
              <a:rPr lang="fr-CA" sz="2400" dirty="0"/>
              <a:t>statut social fragile, stigmatisation, estime de soi réduit, sentiment de culpabilité, isolement, manque d’accès à la formation et aux loisirs…</a:t>
            </a:r>
            <a:endParaRPr kumimoji="0" lang="fr-FR" sz="2400" i="0" u="none" strike="noStrike" kern="1200" cap="none" spc="0" normalizeH="0" noProof="0" dirty="0">
              <a:ln>
                <a:noFill/>
              </a:ln>
              <a:solidFill>
                <a:schemeClr val="tx1"/>
              </a:solidFill>
              <a:effectLst/>
              <a:uLnTx/>
              <a:uFillTx/>
              <a:latin typeface="+mn-lt"/>
              <a:ea typeface="+mn-ea"/>
              <a:cs typeface="+mn-cs"/>
            </a:endParaRPr>
          </a:p>
        </p:txBody>
      </p:sp>
      <p:sp>
        <p:nvSpPr>
          <p:cNvPr id="9" name="Rectangle 3"/>
          <p:cNvSpPr txBox="1">
            <a:spLocks noChangeArrowheads="1"/>
          </p:cNvSpPr>
          <p:nvPr/>
        </p:nvSpPr>
        <p:spPr>
          <a:xfrm>
            <a:off x="468464" y="5877328"/>
            <a:ext cx="8280000" cy="504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p>
            <a:pPr marL="342900" lvl="0" indent="-342900">
              <a:spcBef>
                <a:spcPts val="1200"/>
              </a:spcBef>
            </a:pPr>
            <a:r>
              <a:rPr lang="fr-FR" sz="2400" dirty="0"/>
              <a:t>L</a:t>
            </a:r>
            <a:r>
              <a:rPr lang="fr-CA" sz="2400" dirty="0"/>
              <a:t>’exclusion sociale = souvent la dimension sociale de la pauvreté.</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CA"/>
              <a:t>© Coop La Clé, Victoriaville - 2012 - ÉBAUCHE</a:t>
            </a:r>
            <a:endParaRPr lang="fr-FR"/>
          </a:p>
        </p:txBody>
      </p:sp>
      <p:sp>
        <p:nvSpPr>
          <p:cNvPr id="5" name="Espace réservé du numéro de diapositive 4"/>
          <p:cNvSpPr>
            <a:spLocks noGrp="1"/>
          </p:cNvSpPr>
          <p:nvPr>
            <p:ph type="sldNum" sz="quarter" idx="12"/>
          </p:nvPr>
        </p:nvSpPr>
        <p:spPr/>
        <p:txBody>
          <a:bodyPr/>
          <a:lstStyle/>
          <a:p>
            <a:fld id="{A41A886A-50EC-4247-8737-97210126F5A2}" type="slidenum">
              <a:rPr lang="fr-FR" smtClean="0"/>
              <a:pPr/>
              <a:t>6</a:t>
            </a:fld>
            <a:endParaRPr lang="fr-FR"/>
          </a:p>
        </p:txBody>
      </p:sp>
      <p:sp>
        <p:nvSpPr>
          <p:cNvPr id="233474" name="Rectangle 2"/>
          <p:cNvSpPr>
            <a:spLocks noGrp="1" noChangeArrowheads="1"/>
          </p:cNvSpPr>
          <p:nvPr>
            <p:ph type="title" idx="4294967295"/>
          </p:nvPr>
        </p:nvSpPr>
        <p:spPr>
          <a:xfrm>
            <a:off x="685800" y="404813"/>
            <a:ext cx="7772400" cy="685800"/>
          </a:xfrm>
          <a:noFill/>
        </p:spPr>
        <p:txBody>
          <a:bodyPr>
            <a:normAutofit/>
          </a:bodyPr>
          <a:lstStyle/>
          <a:p>
            <a:r>
              <a:rPr lang="en-CA" sz="3200" b="1" dirty="0">
                <a:latin typeface="Calibri" pitchFamily="34" charset="0"/>
              </a:rPr>
              <a:t>LA PAUVRETÉ : UNE PERTE D’AUTONOMIE</a:t>
            </a:r>
          </a:p>
        </p:txBody>
      </p:sp>
      <p:sp>
        <p:nvSpPr>
          <p:cNvPr id="7" name="Rectangle 3"/>
          <p:cNvSpPr txBox="1">
            <a:spLocks noChangeArrowheads="1"/>
          </p:cNvSpPr>
          <p:nvPr/>
        </p:nvSpPr>
        <p:spPr>
          <a:xfrm>
            <a:off x="252000" y="1340768"/>
            <a:ext cx="8640000" cy="1224000"/>
          </a:xfrm>
          <a:prstGeom prst="rect">
            <a:avLst/>
          </a:prstGeom>
        </p:spPr>
        <p:txBody>
          <a:bodyPr vert="horz" lIns="91440" tIns="45720" rIns="91440" bIns="45720" rtlCol="0">
            <a:noAutofit/>
          </a:bodyPr>
          <a:lstStyle/>
          <a:p>
            <a:pPr marL="457200" lvl="0" indent="-457200">
              <a:spcBef>
                <a:spcPts val="1200"/>
              </a:spcBef>
              <a:buFont typeface="+mj-lt"/>
              <a:buAutoNum type="arabicParenR"/>
              <a:defRPr/>
            </a:pPr>
            <a:r>
              <a:rPr lang="fr-CA" sz="2400" dirty="0"/>
              <a:t>Un individu qui n’est </a:t>
            </a:r>
            <a:r>
              <a:rPr lang="fr-CA" sz="2400" u="sng" dirty="0"/>
              <a:t>pas pauvre</a:t>
            </a:r>
            <a:r>
              <a:rPr lang="fr-CA" sz="2400" dirty="0"/>
              <a:t> est </a:t>
            </a:r>
            <a:r>
              <a:rPr lang="fr-CA" sz="2400" u="sng" dirty="0"/>
              <a:t>intégré à la société</a:t>
            </a:r>
            <a:r>
              <a:rPr lang="fr-CA" sz="2400" dirty="0"/>
              <a:t> : il possède les ressources financières ainsi que les liens sociaux qu’il requiert pour lui permettre d’agir plus ou moins librement.</a:t>
            </a:r>
          </a:p>
        </p:txBody>
      </p:sp>
      <p:sp>
        <p:nvSpPr>
          <p:cNvPr id="6" name="Rectangle 3"/>
          <p:cNvSpPr txBox="1">
            <a:spLocks noChangeArrowheads="1"/>
          </p:cNvSpPr>
          <p:nvPr/>
        </p:nvSpPr>
        <p:spPr>
          <a:xfrm>
            <a:off x="252000" y="2636912"/>
            <a:ext cx="8604000" cy="1620000"/>
          </a:xfrm>
          <a:prstGeom prst="rect">
            <a:avLst/>
          </a:prstGeom>
        </p:spPr>
        <p:txBody>
          <a:bodyPr vert="horz" lIns="91440" tIns="45720" rIns="91440" bIns="45720" rtlCol="0">
            <a:noAutofit/>
          </a:bodyPr>
          <a:lstStyle/>
          <a:p>
            <a:pPr marL="457200" lvl="0" indent="-457200">
              <a:spcBef>
                <a:spcPts val="1200"/>
              </a:spcBef>
              <a:buFont typeface="+mj-lt"/>
              <a:buAutoNum type="arabicParenR" startAt="2"/>
              <a:defRPr/>
            </a:pPr>
            <a:r>
              <a:rPr lang="fr-CA" sz="2400" dirty="0"/>
              <a:t>L’appauvrissement se traduit par diverses </a:t>
            </a:r>
            <a:r>
              <a:rPr lang="fr-CA" sz="2400" u="sng" dirty="0"/>
              <a:t>phases d’instabilité</a:t>
            </a:r>
            <a:r>
              <a:rPr lang="fr-CA" sz="2400" dirty="0"/>
              <a:t> : le travail se précarise, les liens sociaux se fragilisent, la situation économique devient incertaine et les soutiens relationnels s’effritent. On perd la capacité de faire face aux aléas de la vie.</a:t>
            </a:r>
          </a:p>
        </p:txBody>
      </p:sp>
      <p:sp>
        <p:nvSpPr>
          <p:cNvPr id="8" name="Rectangle 3"/>
          <p:cNvSpPr txBox="1">
            <a:spLocks noChangeArrowheads="1"/>
          </p:cNvSpPr>
          <p:nvPr/>
        </p:nvSpPr>
        <p:spPr>
          <a:xfrm>
            <a:off x="252000" y="4293480"/>
            <a:ext cx="8640000" cy="1332000"/>
          </a:xfrm>
          <a:prstGeom prst="rect">
            <a:avLst/>
          </a:prstGeom>
        </p:spPr>
        <p:txBody>
          <a:bodyPr vert="horz" lIns="91440" tIns="45720" rIns="91440" bIns="45720" rtlCol="0">
            <a:noAutofit/>
          </a:bodyPr>
          <a:lstStyle/>
          <a:p>
            <a:pPr marL="457200" lvl="0" indent="-457200">
              <a:spcBef>
                <a:spcPts val="1200"/>
              </a:spcBef>
              <a:buFont typeface="+mj-lt"/>
              <a:buAutoNum type="arabicParenR" startAt="3"/>
              <a:defRPr/>
            </a:pPr>
            <a:r>
              <a:rPr lang="fr-CA" sz="2400" dirty="0"/>
              <a:t>On aboutit dans une situation de </a:t>
            </a:r>
            <a:r>
              <a:rPr lang="fr-CA" sz="2400" u="sng" dirty="0"/>
              <a:t>désaffiliation</a:t>
            </a:r>
            <a:r>
              <a:rPr lang="fr-CA" sz="2400" dirty="0"/>
              <a:t> : absence de travail, isolement relationnel, un état de dépendance financière (programmes publics) et sociale (interventions sociales).</a:t>
            </a:r>
            <a:endParaRPr lang="fr-CA" sz="2400" dirty="0">
              <a:sym typeface="Symbol"/>
            </a:endParaRPr>
          </a:p>
        </p:txBody>
      </p:sp>
      <p:sp>
        <p:nvSpPr>
          <p:cNvPr id="9" name="Rectangle 3"/>
          <p:cNvSpPr txBox="1">
            <a:spLocks noChangeArrowheads="1"/>
          </p:cNvSpPr>
          <p:nvPr/>
        </p:nvSpPr>
        <p:spPr>
          <a:xfrm>
            <a:off x="252000" y="5661632"/>
            <a:ext cx="8640000" cy="504000"/>
          </a:xfrm>
          <a:prstGeom prst="rect">
            <a:avLst/>
          </a:prstGeom>
          <a:ln w="19050">
            <a:solidFill>
              <a:schemeClr val="tx1"/>
            </a:solidFill>
          </a:ln>
        </p:spPr>
        <p:txBody>
          <a:bodyPr vert="horz" lIns="91440" tIns="45720" rIns="91440" bIns="45720" rtlCol="0">
            <a:noAutofit/>
          </a:bodyPr>
          <a:lstStyle/>
          <a:p>
            <a:pPr marL="457200" lvl="0" indent="-457200" algn="ctr">
              <a:spcBef>
                <a:spcPts val="1200"/>
              </a:spcBef>
              <a:defRPr/>
            </a:pPr>
            <a:r>
              <a:rPr lang="fr-CA" sz="2400" dirty="0">
                <a:sym typeface="Symbol"/>
              </a:rPr>
              <a:t>Il s’agit donc d’un </a:t>
            </a:r>
            <a:r>
              <a:rPr lang="fr-CA" sz="2400" u="sng" dirty="0">
                <a:sym typeface="Symbol"/>
              </a:rPr>
              <a:t>processus</a:t>
            </a:r>
            <a:r>
              <a:rPr lang="fr-CA" sz="2400" dirty="0">
                <a:sym typeface="Symbol"/>
              </a:rPr>
              <a:t> et non pas seulement d’un état.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CA"/>
              <a:t>© Coop La Clé, Victoriaville - 2012 - ÉBAUCHE</a:t>
            </a:r>
            <a:endParaRPr lang="fr-CA" dirty="0"/>
          </a:p>
        </p:txBody>
      </p:sp>
      <p:sp>
        <p:nvSpPr>
          <p:cNvPr id="3" name="Espace réservé du numéro de diapositive 2"/>
          <p:cNvSpPr>
            <a:spLocks noGrp="1"/>
          </p:cNvSpPr>
          <p:nvPr>
            <p:ph type="sldNum" sz="quarter" idx="12"/>
          </p:nvPr>
        </p:nvSpPr>
        <p:spPr/>
        <p:txBody>
          <a:bodyPr/>
          <a:lstStyle/>
          <a:p>
            <a:fld id="{35DCE01F-B5D2-4A91-8F07-EACBAEF526E6}" type="slidenum">
              <a:rPr lang="fr-CA" smtClean="0"/>
              <a:pPr/>
              <a:t>7</a:t>
            </a:fld>
            <a:endParaRPr lang="fr-CA"/>
          </a:p>
        </p:txBody>
      </p:sp>
      <p:sp>
        <p:nvSpPr>
          <p:cNvPr id="4" name="Titre 1"/>
          <p:cNvSpPr txBox="1">
            <a:spLocks/>
          </p:cNvSpPr>
          <p:nvPr/>
        </p:nvSpPr>
        <p:spPr>
          <a:xfrm>
            <a:off x="760040" y="2133072"/>
            <a:ext cx="7772400" cy="19440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4400" b="1" i="0" u="none" strike="noStrike" kern="1200" cap="none" spc="0" normalizeH="0" noProof="0" dirty="0">
                <a:ln>
                  <a:noFill/>
                </a:ln>
                <a:solidFill>
                  <a:schemeClr val="tx1"/>
                </a:solidFill>
                <a:effectLst/>
                <a:uLnTx/>
                <a:uFillTx/>
                <a:latin typeface="+mj-lt"/>
                <a:ea typeface="+mj-ea"/>
                <a:cs typeface="+mj-cs"/>
              </a:rPr>
              <a:t>Prévenir la pauvreté : </a:t>
            </a:r>
            <a:br>
              <a:rPr kumimoji="0" lang="fr-CA" sz="4400" b="1" i="0" u="none" strike="noStrike" kern="1200" cap="none" spc="0" normalizeH="0" noProof="0" dirty="0">
                <a:ln>
                  <a:noFill/>
                </a:ln>
                <a:solidFill>
                  <a:schemeClr val="tx1"/>
                </a:solidFill>
                <a:effectLst/>
                <a:uLnTx/>
                <a:uFillTx/>
                <a:latin typeface="+mj-lt"/>
                <a:ea typeface="+mj-ea"/>
                <a:cs typeface="+mj-cs"/>
              </a:rPr>
            </a:br>
            <a:r>
              <a:rPr kumimoji="0" lang="fr-CA" sz="4400" b="1" i="0" u="none" strike="noStrike" kern="1200" cap="none" spc="0" normalizeH="0" noProof="0" dirty="0">
                <a:ln>
                  <a:noFill/>
                </a:ln>
                <a:solidFill>
                  <a:schemeClr val="tx1"/>
                </a:solidFill>
                <a:effectLst/>
                <a:uLnTx/>
                <a:uFillTx/>
                <a:latin typeface="+mj-lt"/>
                <a:ea typeface="+mj-ea"/>
                <a:cs typeface="+mj-cs"/>
              </a:rPr>
              <a:t>une action à volets multiples</a:t>
            </a:r>
            <a:br>
              <a:rPr kumimoji="0" lang="fr-CA" sz="4400" b="1" i="0" u="none" strike="noStrike" kern="1200" cap="none" spc="0" normalizeH="0" noProof="0" dirty="0">
                <a:ln>
                  <a:noFill/>
                </a:ln>
                <a:solidFill>
                  <a:schemeClr val="tx1"/>
                </a:solidFill>
                <a:effectLst/>
                <a:uLnTx/>
                <a:uFillTx/>
                <a:latin typeface="+mj-lt"/>
                <a:ea typeface="+mj-ea"/>
                <a:cs typeface="+mj-cs"/>
              </a:rPr>
            </a:br>
            <a:endParaRPr kumimoji="0" lang="fr-CA"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CA"/>
              <a:t>© Coop La Clé, Victoriaville - 2012 - ÉBAUCHE</a:t>
            </a:r>
            <a:endParaRPr lang="fr-FR"/>
          </a:p>
        </p:txBody>
      </p:sp>
      <p:sp>
        <p:nvSpPr>
          <p:cNvPr id="5" name="Espace réservé du numéro de diapositive 4"/>
          <p:cNvSpPr>
            <a:spLocks noGrp="1"/>
          </p:cNvSpPr>
          <p:nvPr>
            <p:ph type="sldNum" sz="quarter" idx="12"/>
          </p:nvPr>
        </p:nvSpPr>
        <p:spPr/>
        <p:txBody>
          <a:bodyPr/>
          <a:lstStyle/>
          <a:p>
            <a:fld id="{A41A886A-50EC-4247-8737-97210126F5A2}" type="slidenum">
              <a:rPr lang="fr-FR" smtClean="0"/>
              <a:pPr/>
              <a:t>8</a:t>
            </a:fld>
            <a:endParaRPr lang="fr-FR"/>
          </a:p>
        </p:txBody>
      </p:sp>
      <p:sp>
        <p:nvSpPr>
          <p:cNvPr id="233474" name="Rectangle 2"/>
          <p:cNvSpPr>
            <a:spLocks noGrp="1" noChangeArrowheads="1"/>
          </p:cNvSpPr>
          <p:nvPr>
            <p:ph type="title" idx="4294967295"/>
          </p:nvPr>
        </p:nvSpPr>
        <p:spPr>
          <a:xfrm>
            <a:off x="685800" y="404813"/>
            <a:ext cx="7772400" cy="685800"/>
          </a:xfrm>
          <a:noFill/>
        </p:spPr>
        <p:txBody>
          <a:bodyPr>
            <a:normAutofit/>
          </a:bodyPr>
          <a:lstStyle/>
          <a:p>
            <a:r>
              <a:rPr lang="en-CA" sz="3200" b="1" dirty="0">
                <a:latin typeface="Calibri" pitchFamily="34" charset="0"/>
              </a:rPr>
              <a:t>PRÉVENIR LA PERTE D’AUTONOMIE</a:t>
            </a:r>
          </a:p>
        </p:txBody>
      </p:sp>
      <p:sp>
        <p:nvSpPr>
          <p:cNvPr id="7" name="Rectangle 3"/>
          <p:cNvSpPr txBox="1">
            <a:spLocks noChangeArrowheads="1"/>
          </p:cNvSpPr>
          <p:nvPr/>
        </p:nvSpPr>
        <p:spPr>
          <a:xfrm>
            <a:off x="252000" y="1340904"/>
            <a:ext cx="8640000" cy="900000"/>
          </a:xfrm>
          <a:prstGeom prst="rect">
            <a:avLst/>
          </a:prstGeom>
        </p:spPr>
        <p:txBody>
          <a:bodyPr vert="horz" lIns="91440" tIns="45720" rIns="91440" bIns="45720" rtlCol="0">
            <a:noAutofit/>
          </a:bodyPr>
          <a:lstStyle/>
          <a:p>
            <a:pPr marL="457200" lvl="0" indent="-457200">
              <a:spcBef>
                <a:spcPts val="1200"/>
              </a:spcBef>
              <a:buFont typeface="+mj-lt"/>
              <a:buAutoNum type="arabicParenR"/>
              <a:defRPr/>
            </a:pPr>
            <a:r>
              <a:rPr lang="fr-CA" sz="2400" dirty="0"/>
              <a:t>Pour les individus qui ne sont </a:t>
            </a:r>
            <a:r>
              <a:rPr lang="fr-CA" sz="2400" u="sng" dirty="0"/>
              <a:t>pas pauvres</a:t>
            </a:r>
            <a:r>
              <a:rPr lang="fr-CA" sz="2400" dirty="0"/>
              <a:t> : </a:t>
            </a:r>
          </a:p>
          <a:p>
            <a:pPr marL="914400" lvl="1" indent="-457200">
              <a:spcBef>
                <a:spcPts val="600"/>
              </a:spcBef>
              <a:buFont typeface="Wingdings" pitchFamily="2" charset="2"/>
              <a:buChar char="Ø"/>
              <a:defRPr/>
            </a:pPr>
            <a:r>
              <a:rPr lang="fr-CA" sz="2400" dirty="0"/>
              <a:t>assurer l’autonomie économique et sociale.</a:t>
            </a:r>
          </a:p>
        </p:txBody>
      </p:sp>
      <p:sp>
        <p:nvSpPr>
          <p:cNvPr id="6" name="Rectangle 3"/>
          <p:cNvSpPr txBox="1">
            <a:spLocks noChangeArrowheads="1"/>
          </p:cNvSpPr>
          <p:nvPr/>
        </p:nvSpPr>
        <p:spPr>
          <a:xfrm>
            <a:off x="252000" y="2276872"/>
            <a:ext cx="8640000" cy="1620000"/>
          </a:xfrm>
          <a:prstGeom prst="rect">
            <a:avLst/>
          </a:prstGeom>
        </p:spPr>
        <p:txBody>
          <a:bodyPr vert="horz" lIns="91440" tIns="45720" rIns="91440" bIns="45720" rtlCol="0">
            <a:noAutofit/>
          </a:bodyPr>
          <a:lstStyle/>
          <a:p>
            <a:pPr marL="457200" lvl="0" indent="-457200">
              <a:spcBef>
                <a:spcPts val="1200"/>
              </a:spcBef>
              <a:buFont typeface="+mj-lt"/>
              <a:buAutoNum type="arabicParenR" startAt="2"/>
              <a:defRPr/>
            </a:pPr>
            <a:r>
              <a:rPr lang="fr-CA" sz="2400" dirty="0"/>
              <a:t>Pour les individus </a:t>
            </a:r>
            <a:r>
              <a:rPr lang="fr-CA" sz="2400" u="sng" dirty="0"/>
              <a:t>vulnérables</a:t>
            </a:r>
            <a:r>
              <a:rPr lang="fr-CA" sz="2400" dirty="0"/>
              <a:t> (traversant phases d’instabilité) :</a:t>
            </a:r>
          </a:p>
          <a:p>
            <a:pPr marL="914400" lvl="1" indent="-457200">
              <a:spcBef>
                <a:spcPts val="600"/>
              </a:spcBef>
              <a:buFont typeface="Wingdings" pitchFamily="2" charset="2"/>
              <a:buChar char="Ø"/>
              <a:defRPr/>
            </a:pPr>
            <a:r>
              <a:rPr lang="fr-CA" sz="2400" dirty="0"/>
              <a:t>empêcher ou freiner la désaffiliation économique et sociale ;</a:t>
            </a:r>
          </a:p>
          <a:p>
            <a:pPr marL="914400" lvl="1" indent="-457200">
              <a:spcBef>
                <a:spcPts val="600"/>
              </a:spcBef>
              <a:buFont typeface="Wingdings" pitchFamily="2" charset="2"/>
              <a:buChar char="Ø"/>
              <a:defRPr/>
            </a:pPr>
            <a:r>
              <a:rPr lang="fr-CA" sz="2400" dirty="0"/>
              <a:t>la renverser lorsque nécessaire en insistant sur le parcours vers l’emploi pour retrouver l’autonomie.</a:t>
            </a:r>
          </a:p>
        </p:txBody>
      </p:sp>
      <p:sp>
        <p:nvSpPr>
          <p:cNvPr id="8" name="Rectangle 3"/>
          <p:cNvSpPr txBox="1">
            <a:spLocks noChangeArrowheads="1"/>
          </p:cNvSpPr>
          <p:nvPr/>
        </p:nvSpPr>
        <p:spPr>
          <a:xfrm>
            <a:off x="252000" y="4005064"/>
            <a:ext cx="8856000" cy="1332000"/>
          </a:xfrm>
          <a:prstGeom prst="rect">
            <a:avLst/>
          </a:prstGeom>
        </p:spPr>
        <p:txBody>
          <a:bodyPr vert="horz" lIns="91440" tIns="45720" rIns="91440" bIns="45720" rtlCol="0">
            <a:noAutofit/>
          </a:bodyPr>
          <a:lstStyle/>
          <a:p>
            <a:pPr marL="457200" lvl="0" indent="-457200">
              <a:spcBef>
                <a:spcPts val="1200"/>
              </a:spcBef>
              <a:buFont typeface="+mj-lt"/>
              <a:buAutoNum type="arabicParenR" startAt="3"/>
              <a:defRPr/>
            </a:pPr>
            <a:r>
              <a:rPr lang="fr-CA" sz="2400" dirty="0"/>
              <a:t>Pour les individus en </a:t>
            </a:r>
            <a:r>
              <a:rPr lang="fr-CA" sz="2400" u="sng" dirty="0"/>
              <a:t>situation de désaffiliation</a:t>
            </a:r>
            <a:r>
              <a:rPr lang="fr-CA" sz="2400" dirty="0"/>
              <a:t> : </a:t>
            </a:r>
          </a:p>
          <a:p>
            <a:pPr marL="914400" lvl="1" indent="-457200">
              <a:spcBef>
                <a:spcPts val="600"/>
              </a:spcBef>
              <a:buFont typeface="Wingdings" pitchFamily="2" charset="2"/>
              <a:buChar char="Ø"/>
              <a:defRPr/>
            </a:pPr>
            <a:r>
              <a:rPr lang="fr-CA" sz="2400" dirty="0"/>
              <a:t>assurer des occasions pour démarrer un parcours vers l’autonomie économique et sociale (employabilité; sociabilité).</a:t>
            </a:r>
            <a:endParaRPr lang="fr-CA" sz="2400" dirty="0">
              <a:sym typeface="Symbol"/>
            </a:endParaRPr>
          </a:p>
        </p:txBody>
      </p:sp>
      <p:sp>
        <p:nvSpPr>
          <p:cNvPr id="9" name="Rectangle 3"/>
          <p:cNvSpPr txBox="1">
            <a:spLocks noChangeArrowheads="1"/>
          </p:cNvSpPr>
          <p:nvPr/>
        </p:nvSpPr>
        <p:spPr>
          <a:xfrm>
            <a:off x="252000" y="5445320"/>
            <a:ext cx="8640000" cy="864000"/>
          </a:xfrm>
          <a:prstGeom prst="rect">
            <a:avLst/>
          </a:prstGeom>
          <a:ln w="19050">
            <a:solidFill>
              <a:schemeClr val="tx1"/>
            </a:solidFill>
          </a:ln>
        </p:spPr>
        <p:txBody>
          <a:bodyPr vert="horz" lIns="91440" tIns="45720" rIns="91440" bIns="45720" rtlCol="0">
            <a:noAutofit/>
          </a:bodyPr>
          <a:lstStyle/>
          <a:p>
            <a:pPr marL="457200" lvl="0" indent="-457200" algn="ctr">
              <a:spcBef>
                <a:spcPts val="1200"/>
              </a:spcBef>
              <a:defRPr/>
            </a:pPr>
            <a:r>
              <a:rPr lang="fr-CA" sz="2400" dirty="0">
                <a:sym typeface="Symbol"/>
              </a:rPr>
              <a:t>En tout temps, renforcer le pouvoir d’agir ainsi que la capacité d’adaptation et de réseautage.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9</a:t>
            </a:fld>
            <a:endParaRPr lang="fr-FR">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dirty="0">
                <a:latin typeface="+mj-lt"/>
              </a:rPr>
              <a:t>© Coop La Clé, Victoriaville - 2012 - ÉBAUCHE</a:t>
            </a:r>
            <a:endParaRPr lang="fr-FR" dirty="0">
              <a:latin typeface="+mj-lt"/>
            </a:endParaRPr>
          </a:p>
        </p:txBody>
      </p:sp>
      <p:sp>
        <p:nvSpPr>
          <p:cNvPr id="233474" name="Rectangle 2"/>
          <p:cNvSpPr>
            <a:spLocks noGrp="1" noChangeArrowheads="1"/>
          </p:cNvSpPr>
          <p:nvPr>
            <p:ph type="title" idx="4294967295"/>
          </p:nvPr>
        </p:nvSpPr>
        <p:spPr>
          <a:xfrm>
            <a:off x="683568" y="404813"/>
            <a:ext cx="7772400" cy="685800"/>
          </a:xfrm>
          <a:noFill/>
        </p:spPr>
        <p:txBody>
          <a:bodyPr/>
          <a:lstStyle/>
          <a:p>
            <a:r>
              <a:rPr lang="en-CA" sz="3200" b="1" dirty="0">
                <a:latin typeface="Calibri" pitchFamily="34" charset="0"/>
              </a:rPr>
              <a:t>L’ABSENCE DE PAUVRETÉ</a:t>
            </a:r>
          </a:p>
        </p:txBody>
      </p:sp>
      <p:sp>
        <p:nvSpPr>
          <p:cNvPr id="7" name="Rectangle 3"/>
          <p:cNvSpPr txBox="1">
            <a:spLocks noChangeArrowheads="1"/>
          </p:cNvSpPr>
          <p:nvPr/>
        </p:nvSpPr>
        <p:spPr>
          <a:xfrm>
            <a:off x="432000" y="1268760"/>
            <a:ext cx="8280000" cy="468000"/>
          </a:xfrm>
          <a:prstGeom prst="rect">
            <a:avLst/>
          </a:prstGeom>
        </p:spPr>
        <p:txBody>
          <a:bodyPr vert="horz" lIns="91440" tIns="45720" rIns="91440" bIns="45720" rtlCol="0">
            <a:noAutofit/>
          </a:bodyPr>
          <a:lstStyle/>
          <a:p>
            <a:pPr marL="342900" lvl="0" indent="-342900">
              <a:spcBef>
                <a:spcPts val="900"/>
              </a:spcBef>
              <a:defRPr/>
            </a:pPr>
            <a:r>
              <a:rPr lang="fr-FR" sz="2400" dirty="0"/>
              <a:t>Lorsqu’on ne vit pas la pauvreté, on jouit :</a:t>
            </a: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432000" y="1772816"/>
            <a:ext cx="8280000" cy="2088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lang="fr-CA" sz="2400" dirty="0"/>
              <a:t>d‘une </a:t>
            </a:r>
            <a:r>
              <a:rPr lang="fr-CA" sz="2400" u="sng" dirty="0"/>
              <a:t>autonomie économique</a:t>
            </a:r>
            <a:r>
              <a:rPr lang="fr-CA" sz="2400" dirty="0"/>
              <a:t> : se réalise par des activités marchandes qui requièrent, outre l'information : </a:t>
            </a:r>
          </a:p>
          <a:p>
            <a:pPr marL="971550" lvl="1" indent="-514350">
              <a:spcBef>
                <a:spcPts val="600"/>
              </a:spcBef>
              <a:buSzPct val="75000"/>
              <a:buFont typeface="Wingdings" pitchFamily="2" charset="2"/>
              <a:buChar char="Ø"/>
              <a:defRPr/>
            </a:pPr>
            <a:r>
              <a:rPr lang="fr-CA" sz="2400" dirty="0"/>
              <a:t>des </a:t>
            </a:r>
            <a:r>
              <a:rPr lang="fr-CA" sz="2400" u="sng" dirty="0"/>
              <a:t>liquidités</a:t>
            </a:r>
            <a:r>
              <a:rPr lang="fr-CA" sz="2400" dirty="0"/>
              <a:t> pour répondre aux besoins à court terme ; </a:t>
            </a:r>
          </a:p>
          <a:p>
            <a:pPr marL="971550" lvl="1" indent="-514350">
              <a:spcBef>
                <a:spcPts val="600"/>
              </a:spcBef>
              <a:buSzPct val="75000"/>
              <a:buFont typeface="Wingdings" pitchFamily="2" charset="2"/>
              <a:buChar char="Ø"/>
              <a:defRPr/>
            </a:pPr>
            <a:r>
              <a:rPr lang="fr-CA" sz="2400" dirty="0"/>
              <a:t>des </a:t>
            </a:r>
            <a:r>
              <a:rPr lang="fr-CA" sz="2400" u="sng" dirty="0"/>
              <a:t>épargnes</a:t>
            </a:r>
            <a:r>
              <a:rPr lang="fr-CA" sz="2400" dirty="0"/>
              <a:t> ou d'autres types d'actifs pour répondre aux besoins imprévus ou de plus longue durée; </a:t>
            </a:r>
          </a:p>
        </p:txBody>
      </p:sp>
      <p:sp>
        <p:nvSpPr>
          <p:cNvPr id="11" name="Rectangle 3"/>
          <p:cNvSpPr txBox="1">
            <a:spLocks noChangeArrowheads="1"/>
          </p:cNvSpPr>
          <p:nvPr/>
        </p:nvSpPr>
        <p:spPr>
          <a:xfrm>
            <a:off x="432000" y="3861048"/>
            <a:ext cx="8280000" cy="2448000"/>
          </a:xfrm>
          <a:prstGeom prst="rect">
            <a:avLst/>
          </a:prstGeom>
        </p:spPr>
        <p:txBody>
          <a:bodyPr vert="horz" lIns="91440" tIns="45720" rIns="91440" bIns="45720" rtlCol="0">
            <a:noAutofit/>
          </a:bodyPr>
          <a:lstStyle/>
          <a:p>
            <a:pPr marL="342900" lvl="0" indent="-342900">
              <a:spcBef>
                <a:spcPts val="900"/>
              </a:spcBef>
              <a:buFont typeface="Arial" pitchFamily="34" charset="0"/>
              <a:buChar char="•"/>
              <a:defRPr/>
            </a:pPr>
            <a:r>
              <a:rPr lang="fr-CA" sz="2400" u="sng" dirty="0"/>
              <a:t>et</a:t>
            </a:r>
            <a:r>
              <a:rPr lang="fr-CA" sz="2400" dirty="0"/>
              <a:t> d'une </a:t>
            </a:r>
            <a:r>
              <a:rPr lang="fr-CA" sz="2400" u="sng" dirty="0"/>
              <a:t>autonomie sociale</a:t>
            </a:r>
            <a:r>
              <a:rPr lang="fr-CA" sz="2400" dirty="0"/>
              <a:t> : se réalise par des échanges non marchands qui requièrent, outre l'information : </a:t>
            </a:r>
          </a:p>
          <a:p>
            <a:pPr marL="800100" lvl="1" indent="-342900">
              <a:spcBef>
                <a:spcPts val="600"/>
              </a:spcBef>
              <a:buSzPct val="75000"/>
              <a:buFont typeface="Wingdings" pitchFamily="2" charset="2"/>
              <a:buChar char="Ø"/>
              <a:defRPr/>
            </a:pPr>
            <a:r>
              <a:rPr lang="fr-CA" sz="2400" dirty="0"/>
              <a:t>des occasions d’</a:t>
            </a:r>
            <a:r>
              <a:rPr lang="fr-CA" sz="2400" u="sng" dirty="0"/>
              <a:t>interaction</a:t>
            </a:r>
            <a:r>
              <a:rPr lang="fr-CA" sz="2400" dirty="0"/>
              <a:t> pour répondre aux besoins sociaux de tous les jours ; </a:t>
            </a:r>
          </a:p>
          <a:p>
            <a:pPr marL="800100" lvl="1" indent="-342900">
              <a:spcBef>
                <a:spcPts val="600"/>
              </a:spcBef>
              <a:buSzPct val="75000"/>
              <a:buFont typeface="Wingdings" pitchFamily="2" charset="2"/>
              <a:buChar char="Ø"/>
              <a:defRPr/>
            </a:pPr>
            <a:r>
              <a:rPr lang="fr-CA" sz="2400" dirty="0"/>
              <a:t>une réserve de capital social (</a:t>
            </a:r>
            <a:r>
              <a:rPr lang="fr-CA" sz="2400" u="sng" dirty="0"/>
              <a:t>reconnaissance</a:t>
            </a:r>
            <a:r>
              <a:rPr lang="fr-CA" sz="2400" dirty="0"/>
              <a:t>) pour répondre aux besoins imprévus ou de plus longue durée.</a:t>
            </a:r>
            <a:endParaRPr kumimoji="0" lang="fr-FR" sz="2400" i="0" u="none" strike="noStrike" kern="1200" cap="none" spc="0" normalizeH="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3752</TotalTime>
  <Words>2424</Words>
  <Application>Microsoft Office PowerPoint</Application>
  <PresentationFormat>Affichage à l'écran (4:3)</PresentationFormat>
  <Paragraphs>331</Paragraphs>
  <Slides>36</Slides>
  <Notes>9</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36</vt:i4>
      </vt:variant>
    </vt:vector>
  </HeadingPairs>
  <TitlesOfParts>
    <vt:vector size="44" baseType="lpstr">
      <vt:lpstr>Arial</vt:lpstr>
      <vt:lpstr>Calibri</vt:lpstr>
      <vt:lpstr>Courier New</vt:lpstr>
      <vt:lpstr>Times</vt:lpstr>
      <vt:lpstr>Verdana</vt:lpstr>
      <vt:lpstr>Wingdings</vt:lpstr>
      <vt:lpstr>Thème Office</vt:lpstr>
      <vt:lpstr>Document</vt:lpstr>
      <vt:lpstr>LA RÉUSSITE ÉDUCATIVE COMME CIBLE DE LA PRÉVENTION DE LA PAUVRETÉ :   QUELQUES RÉFLEXIONS</vt:lpstr>
      <vt:lpstr>Présentation PowerPoint</vt:lpstr>
      <vt:lpstr>Présentation PowerPoint</vt:lpstr>
      <vt:lpstr>Présentation PowerPoint</vt:lpstr>
      <vt:lpstr>LA PAUVRETÉ</vt:lpstr>
      <vt:lpstr>LA PAUVRETÉ : UNE PERTE D’AUTONOMIE</vt:lpstr>
      <vt:lpstr>Présentation PowerPoint</vt:lpstr>
      <vt:lpstr>PRÉVENIR LA PERTE D’AUTONOMIE</vt:lpstr>
      <vt:lpstr>L’ABSENCE DE PAUVRETÉ</vt:lpstr>
      <vt:lpstr>LES COMPOSANTES DE L’AUTONOMIE ÉCONOMIQUE ET SOCIALE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PARCOURS VERS L’AUTONOMIE PAR L’EMPLOI</vt:lpstr>
      <vt:lpstr>Présentation PowerPoint</vt:lpstr>
      <vt:lpstr>L’APPORT DES RESSOURCES LOCALES</vt:lpstr>
      <vt:lpstr>Présentation PowerPoint</vt:lpstr>
      <vt:lpstr>1er PROBLÈME : ABSENCE DE STRATÉGIE GLOBALE</vt:lpstr>
      <vt:lpstr>Présentation PowerPoint</vt:lpstr>
      <vt:lpstr>2e PROBLÈME : ABSENCE D’ACTEURS CLÉS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Bill</dc:creator>
  <cp:lastModifiedBy>Joël Nadeau</cp:lastModifiedBy>
  <cp:revision>106</cp:revision>
  <dcterms:created xsi:type="dcterms:W3CDTF">2012-02-22T16:36:14Z</dcterms:created>
  <dcterms:modified xsi:type="dcterms:W3CDTF">2020-08-17T20:16:21Z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