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2" r:id="rId3"/>
    <p:sldId id="273" r:id="rId4"/>
    <p:sldId id="275" r:id="rId5"/>
    <p:sldId id="257" r:id="rId6"/>
    <p:sldId id="270" r:id="rId7"/>
    <p:sldId id="271" r:id="rId8"/>
    <p:sldId id="278" r:id="rId9"/>
    <p:sldId id="279" r:id="rId10"/>
    <p:sldId id="260" r:id="rId11"/>
    <p:sldId id="261" r:id="rId12"/>
    <p:sldId id="298" r:id="rId13"/>
    <p:sldId id="312" r:id="rId14"/>
    <p:sldId id="299" r:id="rId15"/>
    <p:sldId id="300" r:id="rId16"/>
    <p:sldId id="264" r:id="rId17"/>
    <p:sldId id="283" r:id="rId18"/>
    <p:sldId id="280" r:id="rId19"/>
    <p:sldId id="281" r:id="rId20"/>
    <p:sldId id="266" r:id="rId21"/>
    <p:sldId id="267" r:id="rId22"/>
    <p:sldId id="282" r:id="rId23"/>
    <p:sldId id="313" r:id="rId24"/>
    <p:sldId id="303" r:id="rId25"/>
    <p:sldId id="317" r:id="rId26"/>
    <p:sldId id="318" r:id="rId27"/>
    <p:sldId id="285" r:id="rId28"/>
    <p:sldId id="286" r:id="rId29"/>
    <p:sldId id="287" r:id="rId30"/>
    <p:sldId id="309" r:id="rId31"/>
    <p:sldId id="307" r:id="rId32"/>
    <p:sldId id="308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2AE8B-2157-4876-A25B-C4E012AA594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07E43D2D-AAD0-42D0-A5BE-A8B34CF6126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       </a:t>
          </a: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Vision commune</a:t>
          </a:r>
          <a:endParaRPr kumimoji="0" lang="fr-FR" altLang="fr-F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42CA71D-43F6-4FB3-B125-06FFD31582F7}" type="parTrans" cxnId="{BA679230-F950-42F0-821A-F0A0EB3D9F0F}">
      <dgm:prSet/>
      <dgm:spPr/>
    </dgm:pt>
    <dgm:pt modelId="{D9765AD1-3596-41FD-9A7C-16B4B3C06E3E}" type="sibTrans" cxnId="{BA679230-F950-42F0-821A-F0A0EB3D9F0F}">
      <dgm:prSet/>
      <dgm:spPr/>
    </dgm:pt>
    <dgm:pt modelId="{62ED0008-B4E2-43F6-84FB-BDE2AADAE8A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Planification (stratégie</a:t>
          </a:r>
          <a:r>
            <a:rPr kumimoji="0" lang="fr-CA" altLang="fr-F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)</a:t>
          </a:r>
          <a:endParaRPr kumimoji="0" lang="fr-FR" altLang="fr-FR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A5A6B75-1F0C-4458-8802-7F66CA4576B7}" type="parTrans" cxnId="{F0F74CC9-EAB9-4A55-8111-E7561B04DF3B}">
      <dgm:prSet/>
      <dgm:spPr/>
    </dgm:pt>
    <dgm:pt modelId="{5472F151-EB3B-4C44-BC7A-9A84BEB881DB}" type="sibTrans" cxnId="{F0F74CC9-EAB9-4A55-8111-E7561B04DF3B}">
      <dgm:prSet/>
      <dgm:spPr/>
    </dgm:pt>
    <dgm:pt modelId="{F4233FAE-B7C5-4D6A-956F-5B57B5A2BDD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CA" altLang="fr-FR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Réalisation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(organisation, coordination)</a:t>
          </a:r>
          <a:endParaRPr kumimoji="0" lang="fr-FR" altLang="fr-F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2C28BD25-3665-4C14-8CE2-B9B997A80E4D}" type="parTrans" cxnId="{77EC223F-3AE4-4A41-BA2A-DA7FD8A4C985}">
      <dgm:prSet/>
      <dgm:spPr/>
    </dgm:pt>
    <dgm:pt modelId="{FAC23ED9-19EA-4CA2-8036-020B8D5BE749}" type="sibTrans" cxnId="{77EC223F-3AE4-4A41-BA2A-DA7FD8A4C985}">
      <dgm:prSet/>
      <dgm:spPr/>
    </dgm:pt>
    <dgm:pt modelId="{F9D967A6-E279-42BF-ADED-FBD5ADDFF9A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Évaluation</a:t>
          </a:r>
          <a:endParaRPr kumimoji="0" lang="fr-FR" altLang="fr-F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18B0F36-DD2E-4C3F-9B9F-9718577D5674}" type="parTrans" cxnId="{91EC09B4-8323-48DB-A48C-1AE586B5D4BF}">
      <dgm:prSet/>
      <dgm:spPr/>
    </dgm:pt>
    <dgm:pt modelId="{28D16828-66D1-4705-B0E2-DC8E781509D4}" type="sibTrans" cxnId="{91EC09B4-8323-48DB-A48C-1AE586B5D4BF}">
      <dgm:prSet/>
      <dgm:spPr/>
    </dgm:pt>
    <dgm:pt modelId="{EAA5C9A9-A760-48E2-8EA8-168829B0E17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Analyse (diagnostic</a:t>
          </a:r>
          <a:r>
            <a:rPr kumimoji="0" lang="fr-CA" altLang="fr-F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)</a:t>
          </a:r>
          <a:endParaRPr kumimoji="0" lang="fr-FR" altLang="fr-FR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145F2B2-6917-4005-88DF-55E7BD48A357}" type="parTrans" cxnId="{12552FA7-09B0-4C57-A713-7DB16234412D}">
      <dgm:prSet/>
      <dgm:spPr/>
    </dgm:pt>
    <dgm:pt modelId="{8FB59FC8-C209-4C13-82D3-14091F802A7E}" type="sibTrans" cxnId="{12552FA7-09B0-4C57-A713-7DB16234412D}">
      <dgm:prSet/>
      <dgm:spPr/>
    </dgm:pt>
    <dgm:pt modelId="{DB5726C4-5A50-4E67-AE94-910864D53B89}" type="pres">
      <dgm:prSet presAssocID="{7512AE8B-2157-4876-A25B-C4E012AA5949}" presName="cycle" presStyleCnt="0">
        <dgm:presLayoutVars>
          <dgm:dir/>
          <dgm:resizeHandles val="exact"/>
        </dgm:presLayoutVars>
      </dgm:prSet>
      <dgm:spPr/>
    </dgm:pt>
    <dgm:pt modelId="{EEF2D4AB-21F2-4825-8FE4-BFB966BD64D0}" type="pres">
      <dgm:prSet presAssocID="{07E43D2D-AAD0-42D0-A5BE-A8B34CF61262}" presName="dummy" presStyleCnt="0"/>
      <dgm:spPr/>
    </dgm:pt>
    <dgm:pt modelId="{05126B3C-8FD9-42A1-8DB2-CB933E4EC4E2}" type="pres">
      <dgm:prSet presAssocID="{07E43D2D-AAD0-42D0-A5BE-A8B34CF61262}" presName="node" presStyleLbl="revTx" presStyleIdx="0" presStyleCnt="5">
        <dgm:presLayoutVars>
          <dgm:bulletEnabled val="1"/>
        </dgm:presLayoutVars>
      </dgm:prSet>
      <dgm:spPr/>
    </dgm:pt>
    <dgm:pt modelId="{9489BB2E-A056-4D2C-B9FA-0A94993FD357}" type="pres">
      <dgm:prSet presAssocID="{D9765AD1-3596-41FD-9A7C-16B4B3C06E3E}" presName="sibTrans" presStyleLbl="node1" presStyleIdx="0" presStyleCnt="5"/>
      <dgm:spPr/>
    </dgm:pt>
    <dgm:pt modelId="{9ECA9B64-6B13-4722-8148-B1627638120D}" type="pres">
      <dgm:prSet presAssocID="{62ED0008-B4E2-43F6-84FB-BDE2AADAE8A8}" presName="dummy" presStyleCnt="0"/>
      <dgm:spPr/>
    </dgm:pt>
    <dgm:pt modelId="{519AC3E0-0DFF-451D-A93B-989E33FFE534}" type="pres">
      <dgm:prSet presAssocID="{62ED0008-B4E2-43F6-84FB-BDE2AADAE8A8}" presName="node" presStyleLbl="revTx" presStyleIdx="1" presStyleCnt="5">
        <dgm:presLayoutVars>
          <dgm:bulletEnabled val="1"/>
        </dgm:presLayoutVars>
      </dgm:prSet>
      <dgm:spPr/>
    </dgm:pt>
    <dgm:pt modelId="{A4B03822-89DE-43EE-9FC6-1169AD32D31A}" type="pres">
      <dgm:prSet presAssocID="{5472F151-EB3B-4C44-BC7A-9A84BEB881DB}" presName="sibTrans" presStyleLbl="node1" presStyleIdx="1" presStyleCnt="5"/>
      <dgm:spPr/>
    </dgm:pt>
    <dgm:pt modelId="{6BF43345-647A-4A95-8BC8-8EE00D54D682}" type="pres">
      <dgm:prSet presAssocID="{F4233FAE-B7C5-4D6A-956F-5B57B5A2BDDD}" presName="dummy" presStyleCnt="0"/>
      <dgm:spPr/>
    </dgm:pt>
    <dgm:pt modelId="{C216057E-E4C9-4C46-B972-70101A4A28F9}" type="pres">
      <dgm:prSet presAssocID="{F4233FAE-B7C5-4D6A-956F-5B57B5A2BDDD}" presName="node" presStyleLbl="revTx" presStyleIdx="2" presStyleCnt="5">
        <dgm:presLayoutVars>
          <dgm:bulletEnabled val="1"/>
        </dgm:presLayoutVars>
      </dgm:prSet>
      <dgm:spPr/>
    </dgm:pt>
    <dgm:pt modelId="{2A2D1F58-D26A-4956-89F2-313E7D99255F}" type="pres">
      <dgm:prSet presAssocID="{FAC23ED9-19EA-4CA2-8036-020B8D5BE749}" presName="sibTrans" presStyleLbl="node1" presStyleIdx="2" presStyleCnt="5"/>
      <dgm:spPr/>
    </dgm:pt>
    <dgm:pt modelId="{EF15C2E3-6A35-4DA2-A67A-95CC4B18B0A1}" type="pres">
      <dgm:prSet presAssocID="{F9D967A6-E279-42BF-ADED-FBD5ADDFF9AA}" presName="dummy" presStyleCnt="0"/>
      <dgm:spPr/>
    </dgm:pt>
    <dgm:pt modelId="{3B0FD04F-0744-400F-B87C-79C0136F7463}" type="pres">
      <dgm:prSet presAssocID="{F9D967A6-E279-42BF-ADED-FBD5ADDFF9AA}" presName="node" presStyleLbl="revTx" presStyleIdx="3" presStyleCnt="5">
        <dgm:presLayoutVars>
          <dgm:bulletEnabled val="1"/>
        </dgm:presLayoutVars>
      </dgm:prSet>
      <dgm:spPr/>
    </dgm:pt>
    <dgm:pt modelId="{5728984A-49CA-4FC5-AE1F-4EE417573BEF}" type="pres">
      <dgm:prSet presAssocID="{28D16828-66D1-4705-B0E2-DC8E781509D4}" presName="sibTrans" presStyleLbl="node1" presStyleIdx="3" presStyleCnt="5"/>
      <dgm:spPr/>
    </dgm:pt>
    <dgm:pt modelId="{A65FFF62-F9F8-4C08-A7FD-B983E30F6172}" type="pres">
      <dgm:prSet presAssocID="{EAA5C9A9-A760-48E2-8EA8-168829B0E176}" presName="dummy" presStyleCnt="0"/>
      <dgm:spPr/>
    </dgm:pt>
    <dgm:pt modelId="{D496ABAA-B913-4D74-9C14-03FFA8989293}" type="pres">
      <dgm:prSet presAssocID="{EAA5C9A9-A760-48E2-8EA8-168829B0E176}" presName="node" presStyleLbl="revTx" presStyleIdx="4" presStyleCnt="5">
        <dgm:presLayoutVars>
          <dgm:bulletEnabled val="1"/>
        </dgm:presLayoutVars>
      </dgm:prSet>
      <dgm:spPr/>
    </dgm:pt>
    <dgm:pt modelId="{CB85F434-4A7B-423F-8349-7BEE55429414}" type="pres">
      <dgm:prSet presAssocID="{8FB59FC8-C209-4C13-82D3-14091F802A7E}" presName="sibTrans" presStyleLbl="node1" presStyleIdx="4" presStyleCnt="5"/>
      <dgm:spPr/>
    </dgm:pt>
  </dgm:ptLst>
  <dgm:cxnLst>
    <dgm:cxn modelId="{3E0C5709-731C-4865-A285-FEB9024D1718}" type="presOf" srcId="{7512AE8B-2157-4876-A25B-C4E012AA5949}" destId="{DB5726C4-5A50-4E67-AE94-910864D53B89}" srcOrd="0" destOrd="0" presId="urn:microsoft.com/office/officeart/2005/8/layout/cycle1"/>
    <dgm:cxn modelId="{579FBE0B-F0BF-4E50-9A5C-DE1C11AB1DB9}" type="presOf" srcId="{07E43D2D-AAD0-42D0-A5BE-A8B34CF61262}" destId="{05126B3C-8FD9-42A1-8DB2-CB933E4EC4E2}" srcOrd="0" destOrd="0" presId="urn:microsoft.com/office/officeart/2005/8/layout/cycle1"/>
    <dgm:cxn modelId="{62A23920-8B8C-4262-ABFB-BDCDFEC59099}" type="presOf" srcId="{5472F151-EB3B-4C44-BC7A-9A84BEB881DB}" destId="{A4B03822-89DE-43EE-9FC6-1169AD32D31A}" srcOrd="0" destOrd="0" presId="urn:microsoft.com/office/officeart/2005/8/layout/cycle1"/>
    <dgm:cxn modelId="{BA679230-F950-42F0-821A-F0A0EB3D9F0F}" srcId="{7512AE8B-2157-4876-A25B-C4E012AA5949}" destId="{07E43D2D-AAD0-42D0-A5BE-A8B34CF61262}" srcOrd="0" destOrd="0" parTransId="{842CA71D-43F6-4FB3-B125-06FFD31582F7}" sibTransId="{D9765AD1-3596-41FD-9A7C-16B4B3C06E3E}"/>
    <dgm:cxn modelId="{86DBF331-CD54-444A-9FAE-C4A6F5E7844D}" type="presOf" srcId="{28D16828-66D1-4705-B0E2-DC8E781509D4}" destId="{5728984A-49CA-4FC5-AE1F-4EE417573BEF}" srcOrd="0" destOrd="0" presId="urn:microsoft.com/office/officeart/2005/8/layout/cycle1"/>
    <dgm:cxn modelId="{77EC223F-3AE4-4A41-BA2A-DA7FD8A4C985}" srcId="{7512AE8B-2157-4876-A25B-C4E012AA5949}" destId="{F4233FAE-B7C5-4D6A-956F-5B57B5A2BDDD}" srcOrd="2" destOrd="0" parTransId="{2C28BD25-3665-4C14-8CE2-B9B997A80E4D}" sibTransId="{FAC23ED9-19EA-4CA2-8036-020B8D5BE749}"/>
    <dgm:cxn modelId="{B6A01F4F-224B-4C08-93FC-8228F7146638}" type="presOf" srcId="{F9D967A6-E279-42BF-ADED-FBD5ADDFF9AA}" destId="{3B0FD04F-0744-400F-B87C-79C0136F7463}" srcOrd="0" destOrd="0" presId="urn:microsoft.com/office/officeart/2005/8/layout/cycle1"/>
    <dgm:cxn modelId="{EA887B7A-2C60-4CCB-9BA5-BC286DF8C720}" type="presOf" srcId="{62ED0008-B4E2-43F6-84FB-BDE2AADAE8A8}" destId="{519AC3E0-0DFF-451D-A93B-989E33FFE534}" srcOrd="0" destOrd="0" presId="urn:microsoft.com/office/officeart/2005/8/layout/cycle1"/>
    <dgm:cxn modelId="{12CD9186-7658-4DCE-AC4B-9AFB17E55173}" type="presOf" srcId="{F4233FAE-B7C5-4D6A-956F-5B57B5A2BDDD}" destId="{C216057E-E4C9-4C46-B972-70101A4A28F9}" srcOrd="0" destOrd="0" presId="urn:microsoft.com/office/officeart/2005/8/layout/cycle1"/>
    <dgm:cxn modelId="{81A760A4-3EF1-4974-B341-A0D05061F7EA}" type="presOf" srcId="{FAC23ED9-19EA-4CA2-8036-020B8D5BE749}" destId="{2A2D1F58-D26A-4956-89F2-313E7D99255F}" srcOrd="0" destOrd="0" presId="urn:microsoft.com/office/officeart/2005/8/layout/cycle1"/>
    <dgm:cxn modelId="{12552FA7-09B0-4C57-A713-7DB16234412D}" srcId="{7512AE8B-2157-4876-A25B-C4E012AA5949}" destId="{EAA5C9A9-A760-48E2-8EA8-168829B0E176}" srcOrd="4" destOrd="0" parTransId="{6145F2B2-6917-4005-88DF-55E7BD48A357}" sibTransId="{8FB59FC8-C209-4C13-82D3-14091F802A7E}"/>
    <dgm:cxn modelId="{F70E17AA-6E9F-4D6F-AEB2-CD0990BC6C40}" type="presOf" srcId="{D9765AD1-3596-41FD-9A7C-16B4B3C06E3E}" destId="{9489BB2E-A056-4D2C-B9FA-0A94993FD357}" srcOrd="0" destOrd="0" presId="urn:microsoft.com/office/officeart/2005/8/layout/cycle1"/>
    <dgm:cxn modelId="{1EEB4FAD-1497-4B7E-93E7-E640AFB5E32B}" type="presOf" srcId="{8FB59FC8-C209-4C13-82D3-14091F802A7E}" destId="{CB85F434-4A7B-423F-8349-7BEE55429414}" srcOrd="0" destOrd="0" presId="urn:microsoft.com/office/officeart/2005/8/layout/cycle1"/>
    <dgm:cxn modelId="{91EC09B4-8323-48DB-A48C-1AE586B5D4BF}" srcId="{7512AE8B-2157-4876-A25B-C4E012AA5949}" destId="{F9D967A6-E279-42BF-ADED-FBD5ADDFF9AA}" srcOrd="3" destOrd="0" parTransId="{B18B0F36-DD2E-4C3F-9B9F-9718577D5674}" sibTransId="{28D16828-66D1-4705-B0E2-DC8E781509D4}"/>
    <dgm:cxn modelId="{789902C1-0C24-4E76-9824-A001B1FE94F1}" type="presOf" srcId="{EAA5C9A9-A760-48E2-8EA8-168829B0E176}" destId="{D496ABAA-B913-4D74-9C14-03FFA8989293}" srcOrd="0" destOrd="0" presId="urn:microsoft.com/office/officeart/2005/8/layout/cycle1"/>
    <dgm:cxn modelId="{F0F74CC9-EAB9-4A55-8111-E7561B04DF3B}" srcId="{7512AE8B-2157-4876-A25B-C4E012AA5949}" destId="{62ED0008-B4E2-43F6-84FB-BDE2AADAE8A8}" srcOrd="1" destOrd="0" parTransId="{BA5A6B75-1F0C-4458-8802-7F66CA4576B7}" sibTransId="{5472F151-EB3B-4C44-BC7A-9A84BEB881DB}"/>
    <dgm:cxn modelId="{7A716D47-0556-4D51-981F-1E566B209537}" type="presParOf" srcId="{DB5726C4-5A50-4E67-AE94-910864D53B89}" destId="{EEF2D4AB-21F2-4825-8FE4-BFB966BD64D0}" srcOrd="0" destOrd="0" presId="urn:microsoft.com/office/officeart/2005/8/layout/cycle1"/>
    <dgm:cxn modelId="{D9C88112-027F-4192-A5BB-75E47BA69AAC}" type="presParOf" srcId="{DB5726C4-5A50-4E67-AE94-910864D53B89}" destId="{05126B3C-8FD9-42A1-8DB2-CB933E4EC4E2}" srcOrd="1" destOrd="0" presId="urn:microsoft.com/office/officeart/2005/8/layout/cycle1"/>
    <dgm:cxn modelId="{EC12DCAF-2B25-4C5B-B8E8-1B445346DCF5}" type="presParOf" srcId="{DB5726C4-5A50-4E67-AE94-910864D53B89}" destId="{9489BB2E-A056-4D2C-B9FA-0A94993FD357}" srcOrd="2" destOrd="0" presId="urn:microsoft.com/office/officeart/2005/8/layout/cycle1"/>
    <dgm:cxn modelId="{4F8F3E8F-7EE9-48AF-A09F-032FFE43B79A}" type="presParOf" srcId="{DB5726C4-5A50-4E67-AE94-910864D53B89}" destId="{9ECA9B64-6B13-4722-8148-B1627638120D}" srcOrd="3" destOrd="0" presId="urn:microsoft.com/office/officeart/2005/8/layout/cycle1"/>
    <dgm:cxn modelId="{A859F168-F240-40B6-B1A1-15ED00C29FE3}" type="presParOf" srcId="{DB5726C4-5A50-4E67-AE94-910864D53B89}" destId="{519AC3E0-0DFF-451D-A93B-989E33FFE534}" srcOrd="4" destOrd="0" presId="urn:microsoft.com/office/officeart/2005/8/layout/cycle1"/>
    <dgm:cxn modelId="{56DEC1CB-7E59-46D8-8E8F-38FB7BFF98E8}" type="presParOf" srcId="{DB5726C4-5A50-4E67-AE94-910864D53B89}" destId="{A4B03822-89DE-43EE-9FC6-1169AD32D31A}" srcOrd="5" destOrd="0" presId="urn:microsoft.com/office/officeart/2005/8/layout/cycle1"/>
    <dgm:cxn modelId="{179F866C-DD57-4976-9527-5D1831CAA759}" type="presParOf" srcId="{DB5726C4-5A50-4E67-AE94-910864D53B89}" destId="{6BF43345-647A-4A95-8BC8-8EE00D54D682}" srcOrd="6" destOrd="0" presId="urn:microsoft.com/office/officeart/2005/8/layout/cycle1"/>
    <dgm:cxn modelId="{1E9FE754-40A6-4ECD-92AB-6CD9934C0818}" type="presParOf" srcId="{DB5726C4-5A50-4E67-AE94-910864D53B89}" destId="{C216057E-E4C9-4C46-B972-70101A4A28F9}" srcOrd="7" destOrd="0" presId="urn:microsoft.com/office/officeart/2005/8/layout/cycle1"/>
    <dgm:cxn modelId="{AD87E758-E2AB-4588-B525-C1F255011689}" type="presParOf" srcId="{DB5726C4-5A50-4E67-AE94-910864D53B89}" destId="{2A2D1F58-D26A-4956-89F2-313E7D99255F}" srcOrd="8" destOrd="0" presId="urn:microsoft.com/office/officeart/2005/8/layout/cycle1"/>
    <dgm:cxn modelId="{FE019D8D-EC4A-41F8-812C-E1CBA4292F1A}" type="presParOf" srcId="{DB5726C4-5A50-4E67-AE94-910864D53B89}" destId="{EF15C2E3-6A35-4DA2-A67A-95CC4B18B0A1}" srcOrd="9" destOrd="0" presId="urn:microsoft.com/office/officeart/2005/8/layout/cycle1"/>
    <dgm:cxn modelId="{9E0926D1-36FA-4CE4-B3DC-57F26831015A}" type="presParOf" srcId="{DB5726C4-5A50-4E67-AE94-910864D53B89}" destId="{3B0FD04F-0744-400F-B87C-79C0136F7463}" srcOrd="10" destOrd="0" presId="urn:microsoft.com/office/officeart/2005/8/layout/cycle1"/>
    <dgm:cxn modelId="{39C3596A-D95D-4A0A-8C5B-AC40A8B2D2BD}" type="presParOf" srcId="{DB5726C4-5A50-4E67-AE94-910864D53B89}" destId="{5728984A-49CA-4FC5-AE1F-4EE417573BEF}" srcOrd="11" destOrd="0" presId="urn:microsoft.com/office/officeart/2005/8/layout/cycle1"/>
    <dgm:cxn modelId="{21688D79-8A5A-4773-BD86-AF8D02A141FE}" type="presParOf" srcId="{DB5726C4-5A50-4E67-AE94-910864D53B89}" destId="{A65FFF62-F9F8-4C08-A7FD-B983E30F6172}" srcOrd="12" destOrd="0" presId="urn:microsoft.com/office/officeart/2005/8/layout/cycle1"/>
    <dgm:cxn modelId="{440A79B4-960C-4BF7-B489-DEF9A8DB5007}" type="presParOf" srcId="{DB5726C4-5A50-4E67-AE94-910864D53B89}" destId="{D496ABAA-B913-4D74-9C14-03FFA8989293}" srcOrd="13" destOrd="0" presId="urn:microsoft.com/office/officeart/2005/8/layout/cycle1"/>
    <dgm:cxn modelId="{5ED7C69C-05D5-4CD6-8596-27E5A1965F96}" type="presParOf" srcId="{DB5726C4-5A50-4E67-AE94-910864D53B89}" destId="{CB85F434-4A7B-423F-8349-7BEE5542941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26B3C-8FD9-42A1-8DB2-CB933E4EC4E2}">
      <dsp:nvSpPr>
        <dsp:cNvPr id="0" name=""/>
        <dsp:cNvSpPr/>
      </dsp:nvSpPr>
      <dsp:spPr>
        <a:xfrm>
          <a:off x="3414339" y="32348"/>
          <a:ext cx="1116455" cy="1116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       </a:t>
          </a:r>
          <a:r>
            <a:rPr kumimoji="0" lang="fr-CA" altLang="fr-FR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Vision commune</a:t>
          </a:r>
          <a:endParaRPr kumimoji="0" lang="fr-FR" altLang="fr-FR" sz="14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414339" y="32348"/>
        <a:ext cx="1116455" cy="1116455"/>
      </dsp:txXfrm>
    </dsp:sp>
    <dsp:sp modelId="{9489BB2E-A056-4D2C-B9FA-0A94993FD357}">
      <dsp:nvSpPr>
        <dsp:cNvPr id="0" name=""/>
        <dsp:cNvSpPr/>
      </dsp:nvSpPr>
      <dsp:spPr>
        <a:xfrm>
          <a:off x="784618" y="-360"/>
          <a:ext cx="4190212" cy="4190212"/>
        </a:xfrm>
        <a:prstGeom prst="circularArrow">
          <a:avLst>
            <a:gd name="adj1" fmla="val 5196"/>
            <a:gd name="adj2" fmla="val 335585"/>
            <a:gd name="adj3" fmla="val 21294579"/>
            <a:gd name="adj4" fmla="val 19765067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AC3E0-0DFF-451D-A93B-989E33FFE534}">
      <dsp:nvSpPr>
        <dsp:cNvPr id="0" name=""/>
        <dsp:cNvSpPr/>
      </dsp:nvSpPr>
      <dsp:spPr>
        <a:xfrm>
          <a:off x="4089753" y="2111058"/>
          <a:ext cx="1116455" cy="1116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Planification (stratégie</a:t>
          </a:r>
          <a:r>
            <a:rPr kumimoji="0" lang="fr-CA" altLang="fr-FR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)</a:t>
          </a:r>
          <a:endParaRPr kumimoji="0" lang="fr-FR" altLang="fr-FR" sz="14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089753" y="2111058"/>
        <a:ext cx="1116455" cy="1116455"/>
      </dsp:txXfrm>
    </dsp:sp>
    <dsp:sp modelId="{A4B03822-89DE-43EE-9FC6-1169AD32D31A}">
      <dsp:nvSpPr>
        <dsp:cNvPr id="0" name=""/>
        <dsp:cNvSpPr/>
      </dsp:nvSpPr>
      <dsp:spPr>
        <a:xfrm>
          <a:off x="784618" y="-360"/>
          <a:ext cx="4190212" cy="4190212"/>
        </a:xfrm>
        <a:prstGeom prst="circularArrow">
          <a:avLst>
            <a:gd name="adj1" fmla="val 5196"/>
            <a:gd name="adj2" fmla="val 335585"/>
            <a:gd name="adj3" fmla="val 4016084"/>
            <a:gd name="adj4" fmla="val 2252160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6057E-E4C9-4C46-B972-70101A4A28F9}">
      <dsp:nvSpPr>
        <dsp:cNvPr id="0" name=""/>
        <dsp:cNvSpPr/>
      </dsp:nvSpPr>
      <dsp:spPr>
        <a:xfrm>
          <a:off x="2321497" y="3395772"/>
          <a:ext cx="1116455" cy="1116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fr-CA" altLang="fr-FR" sz="14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Réalisation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(organisation, coordination)</a:t>
          </a:r>
          <a:endParaRPr kumimoji="0" lang="fr-FR" altLang="fr-FR" sz="14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321497" y="3395772"/>
        <a:ext cx="1116455" cy="1116455"/>
      </dsp:txXfrm>
    </dsp:sp>
    <dsp:sp modelId="{2A2D1F58-D26A-4956-89F2-313E7D99255F}">
      <dsp:nvSpPr>
        <dsp:cNvPr id="0" name=""/>
        <dsp:cNvSpPr/>
      </dsp:nvSpPr>
      <dsp:spPr>
        <a:xfrm>
          <a:off x="784618" y="-360"/>
          <a:ext cx="4190212" cy="4190212"/>
        </a:xfrm>
        <a:prstGeom prst="circularArrow">
          <a:avLst>
            <a:gd name="adj1" fmla="val 5196"/>
            <a:gd name="adj2" fmla="val 335585"/>
            <a:gd name="adj3" fmla="val 8212255"/>
            <a:gd name="adj4" fmla="val 6448331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FD04F-0744-400F-B87C-79C0136F7463}">
      <dsp:nvSpPr>
        <dsp:cNvPr id="0" name=""/>
        <dsp:cNvSpPr/>
      </dsp:nvSpPr>
      <dsp:spPr>
        <a:xfrm>
          <a:off x="553240" y="2111058"/>
          <a:ext cx="1116455" cy="1116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Évaluation</a:t>
          </a:r>
          <a:endParaRPr kumimoji="0" lang="fr-FR" altLang="fr-FR" sz="14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53240" y="2111058"/>
        <a:ext cx="1116455" cy="1116455"/>
      </dsp:txXfrm>
    </dsp:sp>
    <dsp:sp modelId="{5728984A-49CA-4FC5-AE1F-4EE417573BEF}">
      <dsp:nvSpPr>
        <dsp:cNvPr id="0" name=""/>
        <dsp:cNvSpPr/>
      </dsp:nvSpPr>
      <dsp:spPr>
        <a:xfrm>
          <a:off x="784618" y="-360"/>
          <a:ext cx="4190212" cy="4190212"/>
        </a:xfrm>
        <a:prstGeom prst="circularArrow">
          <a:avLst>
            <a:gd name="adj1" fmla="val 5196"/>
            <a:gd name="adj2" fmla="val 335585"/>
            <a:gd name="adj3" fmla="val 12299348"/>
            <a:gd name="adj4" fmla="val 10769836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6ABAA-B913-4D74-9C14-03FFA8989293}">
      <dsp:nvSpPr>
        <dsp:cNvPr id="0" name=""/>
        <dsp:cNvSpPr/>
      </dsp:nvSpPr>
      <dsp:spPr>
        <a:xfrm>
          <a:off x="1228654" y="32348"/>
          <a:ext cx="1116455" cy="1116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CA" altLang="fr-FR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Analyse (diagnostic</a:t>
          </a:r>
          <a:r>
            <a:rPr kumimoji="0" lang="fr-CA" altLang="fr-FR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)</a:t>
          </a:r>
          <a:endParaRPr kumimoji="0" lang="fr-FR" altLang="fr-FR" sz="14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228654" y="32348"/>
        <a:ext cx="1116455" cy="1116455"/>
      </dsp:txXfrm>
    </dsp:sp>
    <dsp:sp modelId="{CB85F434-4A7B-423F-8349-7BEE55429414}">
      <dsp:nvSpPr>
        <dsp:cNvPr id="0" name=""/>
        <dsp:cNvSpPr/>
      </dsp:nvSpPr>
      <dsp:spPr>
        <a:xfrm>
          <a:off x="784618" y="-360"/>
          <a:ext cx="4190212" cy="4190212"/>
        </a:xfrm>
        <a:prstGeom prst="circularArrow">
          <a:avLst>
            <a:gd name="adj1" fmla="val 5196"/>
            <a:gd name="adj2" fmla="val 335585"/>
            <a:gd name="adj3" fmla="val 16867068"/>
            <a:gd name="adj4" fmla="val 15197347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C3939-7F74-42C4-9DD0-B6485081FB6E}" type="datetimeFigureOut">
              <a:rPr lang="fr-CA" smtClean="0"/>
              <a:pPr/>
              <a:t>2020-08-17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1F1DB-BE82-45CA-94D6-7BBA113E1D8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E11C-BC1F-4D8D-840C-CE33D43EF952}" type="datetimeFigureOut">
              <a:rPr lang="fr-CA" smtClean="0"/>
              <a:pPr/>
              <a:t>2020-08-17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3C1C-AE1D-49B6-B74C-2D22D082F69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456D0-5158-4D77-BEAC-8A8DD1133CD5}" type="slidenum">
              <a:rPr lang="fr-FR"/>
              <a:pPr/>
              <a:t>14</a:t>
            </a:fld>
            <a:endParaRPr lang="fr-FR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24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25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CBC5F-4F28-41C6-BFCA-921070637753}" type="slidenum">
              <a:rPr lang="fr-FR"/>
              <a:pPr/>
              <a:t>26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28956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fr-CA"/>
              <a:t>© Coop La Clé, Victoriaville - 2010</a:t>
            </a:r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19200" y="6324600"/>
            <a:ext cx="2741613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© Coop La Clé, Victoriaville - 2010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382000" y="63246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fld id="{E2273F2D-BAF0-4955-B33D-FFBFE5CAE90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28956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fr-CA"/>
              <a:t>© Coop La Clé, Victoriaville - 2010</a:t>
            </a:r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28956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28956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15055-94EF-4DDD-8DB2-06DD37CFD80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815975"/>
            <a:ext cx="8226425" cy="2057400"/>
          </a:xfrm>
          <a:solidFill>
            <a:srgbClr val="FFFFFF"/>
          </a:solidFill>
        </p:spPr>
        <p:txBody>
          <a:bodyPr/>
          <a:lstStyle/>
          <a:p>
            <a:pPr algn="ctr" eaLnBrk="1" hangingPunct="1"/>
            <a:r>
              <a:rPr lang="fr-FR" sz="4000" b="1" dirty="0">
                <a:latin typeface="Arial" charset="0"/>
              </a:rPr>
              <a:t>LA COMMUNAUTÉ COMPÉTENTE : </a:t>
            </a:r>
            <a:br>
              <a:rPr lang="fr-FR" sz="4000" b="1" dirty="0">
                <a:latin typeface="Arial" charset="0"/>
              </a:rPr>
            </a:br>
            <a:r>
              <a:rPr lang="fr-FR" sz="4000" b="1" dirty="0">
                <a:latin typeface="Arial" charset="0"/>
              </a:rPr>
              <a:t>RÉSILIENTE ET </a:t>
            </a:r>
            <a:r>
              <a:rPr lang="fr-FR" sz="4000" b="1" i="1" dirty="0">
                <a:latin typeface="Arial" charset="0"/>
              </a:rPr>
              <a:t>EMPOWERED</a:t>
            </a:r>
          </a:p>
        </p:txBody>
      </p:sp>
      <p:pic>
        <p:nvPicPr>
          <p:cNvPr id="5" name="Picture 4" descr="Logo%20La%20Cl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688" y="5113610"/>
            <a:ext cx="1828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8400" y="3781854"/>
            <a:ext cx="7164000" cy="2239433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fr-CA" sz="3600" b="1" dirty="0"/>
              <a:t>William A. « Bill » Ninacs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fr-CA" sz="3600" dirty="0"/>
              <a:t>Institut d'été sur les collectivités sûres et en santé au Canada atlantique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fr-CA" sz="3600" dirty="0"/>
              <a:t>Charlottetown, août 2010</a:t>
            </a:r>
          </a:p>
        </p:txBody>
      </p:sp>
      <p:pic>
        <p:nvPicPr>
          <p:cNvPr id="2" name="Image 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015A702-4FB8-4B93-8603-BBB2325DE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042025"/>
            <a:ext cx="1618904" cy="6556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algn="ctr"/>
            <a:r>
              <a:rPr lang="fr-CA" dirty="0"/>
              <a:t>La communauté résiliente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11</a:t>
            </a:fld>
            <a:endParaRPr lang="fr-CA" dirty="0"/>
          </a:p>
        </p:txBody>
      </p:sp>
      <p:sp>
        <p:nvSpPr>
          <p:cNvPr id="6" name="Espace réservé du numéro de diapositive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15055-94EF-4DDD-8DB2-06DD37CFD80E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584" y="1557192"/>
            <a:ext cx="7558087" cy="3600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  <a:defRPr/>
            </a:pPr>
            <a: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 </a:t>
            </a:r>
            <a:r>
              <a:rPr kumimoji="0" lang="fr-C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communauté</a:t>
            </a:r>
            <a: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C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résiliente </a:t>
            </a:r>
            <a: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b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maintient ou rétablit </a:t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fr-FR" sz="3200" dirty="0">
                <a:latin typeface="+mj-lt"/>
                <a:ea typeface="+mj-ea"/>
                <a:cs typeface="+mj-cs"/>
              </a:rPr>
              <a:t>l’accès aux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ressource</a:t>
            </a:r>
            <a:r>
              <a:rPr lang="fr-FR" sz="3200" dirty="0">
                <a:latin typeface="+mj-lt"/>
              </a:rPr>
              <a:t>s</a:t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saisit les perturbations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comme </a:t>
            </a:r>
            <a:b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occasions de développement</a:t>
            </a:r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06" t="16894" r="16306" b="29565"/>
          <a:stretch>
            <a:fillRect/>
          </a:stretch>
        </p:blipFill>
        <p:spPr bwMode="auto">
          <a:xfrm>
            <a:off x="5017144" y="1907704"/>
            <a:ext cx="4091360" cy="25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 cstate="print"/>
          <a:srcRect l="13045" t="16894" r="13045" b="29565"/>
          <a:stretch>
            <a:fillRect/>
          </a:stretch>
        </p:blipFill>
        <p:spPr bwMode="auto">
          <a:xfrm>
            <a:off x="251920" y="1907704"/>
            <a:ext cx="3600000" cy="251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4448" y="764704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L’ACTION INTERSECTORIELLE</a:t>
            </a: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1960" y="2339752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0" b="1" dirty="0"/>
              <a:t>+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3707904" y="4716016"/>
            <a:ext cx="1800000" cy="360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5373216"/>
            <a:ext cx="7920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latin typeface="Verdana" pitchFamily="34" charset="0"/>
                <a:ea typeface="+mj-ea"/>
                <a:cs typeface="+mj-cs"/>
              </a:rPr>
              <a:t>UN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ACTEUR</a:t>
            </a:r>
            <a:r>
              <a:rPr kumimoji="0" lang="fr-FR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COLL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ECTIF</a:t>
            </a: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549000"/>
            <a:ext cx="8280000" cy="2340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CONCERTATION :</a:t>
            </a:r>
          </a:p>
          <a:p>
            <a:pPr marL="342900" lvl="0" indent="-34290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processus volontaire ± formel</a:t>
            </a:r>
            <a:r>
              <a:rPr kumimoji="0" lang="fr-F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400" noProof="0" dirty="0"/>
              <a:t>de</a:t>
            </a:r>
            <a:r>
              <a:rPr lang="fr-FR" sz="2400" dirty="0"/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recherche de consensus : problématique commune et reconnue (</a:t>
            </a:r>
            <a:r>
              <a:rPr lang="fr-FR" sz="2400" dirty="0">
                <a:sym typeface="Monotype Sorts" charset="2"/>
              </a:rPr>
              <a:t>compromis inévitables)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mise en commun : analyses et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	 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dynamique coopérative et conflictuelle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3141288"/>
            <a:ext cx="8280000" cy="2880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PARTENARIAT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 avec engagement contraignant (contractuel ou moral) entre acteurs (partenaires)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mission, objectifs, responsabilités, durée sont précis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chaque partenaire a ses propres intérêts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 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rapports de pouvoir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904-1BEE-44B7-B99F-8E40C2237D42}" type="slidenum">
              <a:rPr lang="fr-FR"/>
              <a:pPr/>
              <a:t>14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FR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032" y="44450"/>
            <a:ext cx="7772400" cy="1143000"/>
          </a:xfrm>
        </p:spPr>
        <p:txBody>
          <a:bodyPr>
            <a:normAutofit/>
          </a:bodyPr>
          <a:lstStyle/>
          <a:p>
            <a:r>
              <a:rPr lang="fr-FR" sz="3600" b="1" dirty="0"/>
              <a:t>MOBILISATION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2808D64F-3855-48F7-A875-57C86378B0A1}"/>
              </a:ext>
            </a:extLst>
          </p:cNvPr>
          <p:cNvGraphicFramePr/>
          <p:nvPr/>
        </p:nvGraphicFramePr>
        <p:xfrm>
          <a:off x="1691680" y="1844675"/>
          <a:ext cx="5759450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683568" y="1196752"/>
            <a:ext cx="7473950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25000"/>
              </a:spcBef>
            </a:pPr>
            <a:r>
              <a:rPr lang="fr-FR" sz="2800" dirty="0"/>
              <a:t>portrait → prise de conscience → cycle :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15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990" y="333256"/>
            <a:ext cx="746042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7584" y="5733256"/>
            <a:ext cx="792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/>
              <a:t>Community Capitals Model : Cornelia Flora, North Central</a:t>
            </a:r>
          </a:p>
          <a:p>
            <a:pPr algn="ctr"/>
            <a:r>
              <a:rPr lang="en-US" b="1" i="1" dirty="0"/>
              <a:t>Regional Center for Rural Development</a:t>
            </a:r>
            <a:endParaRPr lang="fr-CA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algn="ctr"/>
            <a:r>
              <a:rPr lang="fr-CA" dirty="0"/>
              <a:t>La communauté </a:t>
            </a:r>
            <a:r>
              <a:rPr lang="fr-CA" i="1" dirty="0"/>
              <a:t>empowered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1556792"/>
            <a:ext cx="7772400" cy="3600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exercer un pouvoir</a:t>
            </a:r>
            <a:b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= </a:t>
            </a:r>
            <a:r>
              <a:rPr kumimoji="0" lang="fr-FR" sz="36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empowerment</a:t>
            </a:r>
            <a:b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  <a:sym typeface="Wingdings" pitchFamily="2" charset="2"/>
              </a:rPr>
              <a:t></a:t>
            </a:r>
            <a:b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  <a:sym typeface="Symbol" pitchFamily="18" charset="2"/>
              </a:rPr>
            </a:b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  <a:sym typeface="Symbol" pitchFamily="18" charset="2"/>
              </a:rPr>
              <a:t>choisir </a:t>
            </a: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  <a:sym typeface="Monotype Sorts" charset="2"/>
              </a:rPr>
              <a:t> décider  agir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18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414" t="23230" r="11414" b="59130"/>
          <a:stretch>
            <a:fillRect/>
          </a:stretch>
        </p:blipFill>
        <p:spPr bwMode="auto">
          <a:xfrm>
            <a:off x="1424564" y="2564904"/>
            <a:ext cx="6387796" cy="112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>
          <a:xfrm>
            <a:off x="1372394" y="980728"/>
            <a:ext cx="6399212" cy="1143000"/>
          </a:xfrm>
          <a:prstGeom prst="rect">
            <a:avLst/>
          </a:prstGeom>
          <a:noFill/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LE RÊVE</a:t>
            </a: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19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501" t="16894" r="7501" b="54906"/>
          <a:stretch>
            <a:fillRect/>
          </a:stretch>
        </p:blipFill>
        <p:spPr bwMode="auto">
          <a:xfrm>
            <a:off x="1208908" y="2204864"/>
            <a:ext cx="7035500" cy="18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>
          <a:xfrm>
            <a:off x="1372394" y="908720"/>
            <a:ext cx="6399212" cy="1143000"/>
          </a:xfrm>
          <a:prstGeom prst="rect">
            <a:avLst/>
          </a:prstGeom>
          <a:noFill/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LE RÉALITÉ</a:t>
            </a: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0-0~1.JPG"/>
          <p:cNvPicPr>
            <a:picLocks noChangeAspect="1"/>
          </p:cNvPicPr>
          <p:nvPr/>
        </p:nvPicPr>
        <p:blipFill>
          <a:blip r:embed="rId2" cstate="print"/>
          <a:srcRect l="28369" t="13599" b="47598"/>
          <a:stretch>
            <a:fillRect/>
          </a:stretch>
        </p:blipFill>
        <p:spPr>
          <a:xfrm>
            <a:off x="899592" y="312423"/>
            <a:ext cx="7318837" cy="551381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995936" y="1916832"/>
            <a:ext cx="4320000" cy="108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6093296"/>
            <a:ext cx="366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/>
              <a:t>LA PRESSE, mardi 13  juillet 2010, A2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20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3" name="Rectangle 3"/>
          <p:cNvSpPr txBox="1">
            <a:spLocks noChangeAspect="1" noChangeArrowheads="1"/>
          </p:cNvSpPr>
          <p:nvPr/>
        </p:nvSpPr>
        <p:spPr>
          <a:xfrm>
            <a:off x="888950" y="12954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" name="Group 34"/>
          <p:cNvGraphicFramePr>
            <a:graphicFrameLocks noGrp="1" noChangeAspect="1"/>
          </p:cNvGraphicFramePr>
          <p:nvPr/>
        </p:nvGraphicFramePr>
        <p:xfrm>
          <a:off x="1163587" y="1600200"/>
          <a:ext cx="3429000" cy="3697288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INDIVIDU</a:t>
                      </a:r>
                      <a:endParaRPr kumimoji="0" lang="fr-FR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compétences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estime de soi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conscience </a:t>
                      </a:r>
                      <a:b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critique</a:t>
                      </a:r>
                      <a:endParaRPr kumimoji="0" lang="fr-FR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27"/>
          <p:cNvGraphicFramePr>
            <a:graphicFrameLocks noGrp="1" noChangeAspect="1"/>
          </p:cNvGraphicFramePr>
          <p:nvPr/>
        </p:nvGraphicFramePr>
        <p:xfrm>
          <a:off x="4743400" y="1598613"/>
          <a:ext cx="3429000" cy="3727451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COMMUNAUTÉ</a:t>
                      </a: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participation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compétences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7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communautaire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306587" y="685800"/>
            <a:ext cx="4572000" cy="5486400"/>
            <a:chOff x="1728" y="672"/>
            <a:chExt cx="2304" cy="3120"/>
          </a:xfrm>
        </p:grpSpPr>
        <p:sp>
          <p:nvSpPr>
            <p:cNvPr id="7" name="AutoShape 21"/>
            <p:cNvSpPr>
              <a:spLocks noChangeArrowheads="1"/>
            </p:cNvSpPr>
            <p:nvPr/>
          </p:nvSpPr>
          <p:spPr bwMode="auto">
            <a:xfrm>
              <a:off x="1728" y="672"/>
              <a:ext cx="2304" cy="346"/>
            </a:xfrm>
            <a:prstGeom prst="curvedDownArrow">
              <a:avLst>
                <a:gd name="adj1" fmla="val 133179"/>
                <a:gd name="adj2" fmla="val 26635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auto">
            <a:xfrm rot="10800000">
              <a:off x="1728" y="3447"/>
              <a:ext cx="2304" cy="345"/>
            </a:xfrm>
            <a:prstGeom prst="curvedDownArrow">
              <a:avLst>
                <a:gd name="adj1" fmla="val 133565"/>
                <a:gd name="adj2" fmla="val 26713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21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67334" y="917848"/>
            <a:ext cx="6399212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L’</a:t>
            </a: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EMPOWERMENT</a:t>
            </a: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7584" y="3394075"/>
          <a:ext cx="76247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123867" imgH="837552" progId="Word.Document.8">
                  <p:embed/>
                </p:oleObj>
              </mc:Choice>
              <mc:Fallback>
                <p:oleObj name="Document" r:id="rId3" imgW="6123867" imgH="83755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394075"/>
                        <a:ext cx="7624762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4685209" y="2438400"/>
            <a:ext cx="2798762" cy="715963"/>
          </a:xfrm>
          <a:prstGeom prst="curvedDownArrow">
            <a:avLst>
              <a:gd name="adj1" fmla="val 78182"/>
              <a:gd name="adj2" fmla="val 15636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" name="AutoShape 5"/>
          <p:cNvSpPr>
            <a:spLocks noChangeAspect="1" noChangeArrowheads="1"/>
          </p:cNvSpPr>
          <p:nvPr/>
        </p:nvSpPr>
        <p:spPr bwMode="auto">
          <a:xfrm>
            <a:off x="1465759" y="2438400"/>
            <a:ext cx="2798762" cy="715963"/>
          </a:xfrm>
          <a:prstGeom prst="curvedDownArrow">
            <a:avLst>
              <a:gd name="adj1" fmla="val 78182"/>
              <a:gd name="adj2" fmla="val 15636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" name="AutoShape 6"/>
          <p:cNvSpPr>
            <a:spLocks noChangeAspect="1" noChangeArrowheads="1"/>
          </p:cNvSpPr>
          <p:nvPr/>
        </p:nvSpPr>
        <p:spPr bwMode="auto">
          <a:xfrm rot="10800000">
            <a:off x="1232396" y="4195763"/>
            <a:ext cx="2798763" cy="714375"/>
          </a:xfrm>
          <a:prstGeom prst="curvedDownArrow">
            <a:avLst>
              <a:gd name="adj1" fmla="val 78356"/>
              <a:gd name="adj2" fmla="val 156711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" name="AutoShape 7"/>
          <p:cNvSpPr>
            <a:spLocks noChangeAspect="1" noChangeArrowheads="1"/>
          </p:cNvSpPr>
          <p:nvPr/>
        </p:nvSpPr>
        <p:spPr bwMode="auto">
          <a:xfrm rot="10800000">
            <a:off x="4569321" y="4195763"/>
            <a:ext cx="2798763" cy="742950"/>
          </a:xfrm>
          <a:prstGeom prst="curvedDownArrow">
            <a:avLst>
              <a:gd name="adj1" fmla="val 75342"/>
              <a:gd name="adj2" fmla="val 150684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SI Risk.jpg"/>
          <p:cNvPicPr>
            <a:picLocks noChangeAspect="1"/>
          </p:cNvPicPr>
          <p:nvPr/>
        </p:nvPicPr>
        <p:blipFill>
          <a:blip r:embed="rId2" cstate="print"/>
          <a:srcRect b="33919"/>
          <a:stretch>
            <a:fillRect/>
          </a:stretch>
        </p:blipFill>
        <p:spPr>
          <a:xfrm>
            <a:off x="1115616" y="332656"/>
            <a:ext cx="6860781" cy="580094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331640" y="4509120"/>
            <a:ext cx="6480000" cy="108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6156012"/>
            <a:ext cx="35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/>
              <a:t>S.E.R.I.E.S. </a:t>
            </a:r>
            <a:r>
              <a:rPr lang="fr-CA" b="1" i="1" dirty="0" err="1"/>
              <a:t>Working</a:t>
            </a:r>
            <a:r>
              <a:rPr lang="fr-CA" b="1" i="1" dirty="0"/>
              <a:t> </a:t>
            </a:r>
            <a:r>
              <a:rPr lang="fr-CA" b="1" i="1" dirty="0" err="1"/>
              <a:t>Paper</a:t>
            </a:r>
            <a:r>
              <a:rPr lang="fr-CA" b="1" i="1" dirty="0"/>
              <a:t> No. 0032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algn="ctr"/>
            <a:r>
              <a:rPr lang="fr-CA" dirty="0"/>
              <a:t>Le RÔLE De l’état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24</a:t>
            </a:fld>
            <a:endParaRPr lang="fr-FR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 La Clé, Victoriaville - 2010</a:t>
            </a:r>
            <a:endParaRPr lang="fr-FR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813"/>
            <a:ext cx="7772400" cy="685800"/>
          </a:xfrm>
          <a:noFill/>
        </p:spPr>
        <p:txBody>
          <a:bodyPr/>
          <a:lstStyle/>
          <a:p>
            <a:r>
              <a:rPr lang="en-CA" sz="3200" b="1" dirty="0">
                <a:latin typeface="Verdana" pitchFamily="34" charset="0"/>
              </a:rPr>
              <a:t>AUTONOMIE LOCALE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457017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ENJEU</a:t>
            </a: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PRINCIPAL :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communautés doivent pouvoir agir de façon autonome afin d'assurer l'effort soutenu à long terme (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pérennité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les communautés doivent agir dans les paramètres imposés par les bailleurs de fonds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→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limites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à l'autonomie locale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b="1" dirty="0"/>
              <a:t>et</a:t>
            </a:r>
            <a:r>
              <a:rPr lang="fr-FR" sz="2800" dirty="0"/>
              <a:t>, les bailleurs de fonds agissent souvent en </a:t>
            </a:r>
            <a:r>
              <a:rPr lang="fr-FR" sz="2800" b="1" dirty="0"/>
              <a:t>silos</a:t>
            </a:r>
            <a:r>
              <a:rPr lang="fr-FR" sz="2800" dirty="0"/>
              <a:t> de façon non coordonnées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25</a:t>
            </a:fld>
            <a:endParaRPr lang="fr-FR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 La Clé, Victoriaville - 2010</a:t>
            </a:r>
            <a:endParaRPr lang="fr-FR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813"/>
            <a:ext cx="7772400" cy="936625"/>
          </a:xfrm>
          <a:noFill/>
        </p:spPr>
        <p:txBody>
          <a:bodyPr>
            <a:noAutofit/>
          </a:bodyPr>
          <a:lstStyle/>
          <a:p>
            <a:r>
              <a:rPr lang="en-CA" sz="3200" b="1" dirty="0">
                <a:latin typeface="Verdana" pitchFamily="34" charset="0"/>
              </a:rPr>
              <a:t>PROGRAMMES PROBANTS </a:t>
            </a:r>
            <a:br>
              <a:rPr lang="en-CA" sz="3200" b="1" dirty="0">
                <a:latin typeface="Verdana" pitchFamily="34" charset="0"/>
              </a:rPr>
            </a:br>
            <a:r>
              <a:rPr lang="en-CA" sz="3200" b="1" dirty="0">
                <a:latin typeface="Verdana" pitchFamily="34" charset="0"/>
              </a:rPr>
              <a:t>DE SOUTIEN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841649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fermeté et clarté sur les </a:t>
            </a:r>
            <a:r>
              <a:rPr lang="fr-FR" sz="2800" b="1" dirty="0"/>
              <a:t>objectifs</a:t>
            </a:r>
            <a:r>
              <a:rPr lang="fr-FR" sz="2800" dirty="0"/>
              <a:t> et les exigences d’</a:t>
            </a:r>
            <a:r>
              <a:rPr lang="fr-FR" sz="2800" b="1" dirty="0"/>
              <a:t>imputabilité 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flexibilité sur le </a:t>
            </a:r>
            <a:r>
              <a:rPr lang="fr-FR" sz="2800" b="1" dirty="0"/>
              <a:t>choix</a:t>
            </a:r>
            <a:r>
              <a:rPr lang="fr-FR" sz="2800" dirty="0"/>
              <a:t> et la </a:t>
            </a:r>
            <a:r>
              <a:rPr lang="fr-FR" sz="2800" b="1" dirty="0"/>
              <a:t>gestion</a:t>
            </a:r>
            <a:r>
              <a:rPr lang="fr-FR" sz="2800" dirty="0"/>
              <a:t> des activités locales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</a:t>
            </a:r>
            <a:r>
              <a:rPr lang="fr-FR" sz="2800" b="1" noProof="0" dirty="0"/>
              <a:t>ertation</a:t>
            </a:r>
            <a:r>
              <a:rPr lang="fr-FR" sz="2800" noProof="0" dirty="0"/>
              <a:t> entre différents </a:t>
            </a:r>
            <a:r>
              <a:rPr lang="fr-FR" sz="2800" dirty="0"/>
              <a:t>bailleurs de fonds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886A-50EC-4247-8737-97210126F5A2}" type="slidenum">
              <a:rPr lang="fr-FR">
                <a:latin typeface="+mj-lt"/>
              </a:rPr>
              <a:pPr/>
              <a:t>26</a:t>
            </a:fld>
            <a:endParaRPr lang="fr-FR">
              <a:latin typeface="+mj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>
                <a:latin typeface="+mj-lt"/>
              </a:rPr>
              <a:t>© Coop La Clé, Victoriaville - 2010</a:t>
            </a:r>
            <a:endParaRPr lang="fr-FR">
              <a:latin typeface="+mj-lt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813"/>
            <a:ext cx="7772400" cy="936625"/>
          </a:xfrm>
          <a:noFill/>
        </p:spPr>
        <p:txBody>
          <a:bodyPr>
            <a:noAutofit/>
          </a:bodyPr>
          <a:lstStyle/>
          <a:p>
            <a:r>
              <a:rPr lang="en-CA" sz="3200" b="1" dirty="0">
                <a:latin typeface="Verdana" pitchFamily="34" charset="0"/>
              </a:rPr>
              <a:t>PROGRAMMES PROBANTS : </a:t>
            </a:r>
            <a:br>
              <a:rPr lang="en-CA" sz="3200" b="1" dirty="0">
                <a:latin typeface="Verdana" pitchFamily="34" charset="0"/>
              </a:rPr>
            </a:br>
            <a:r>
              <a:rPr lang="en-CA" sz="3200" b="1" dirty="0">
                <a:latin typeface="Verdana" pitchFamily="34" charset="0"/>
              </a:rPr>
              <a:t>FACTEURS STRUCTURANTS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772816"/>
            <a:ext cx="7772400" cy="46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mise en œuvre sous </a:t>
            </a:r>
            <a:r>
              <a:rPr lang="fr-FR" sz="2800" b="1" dirty="0"/>
              <a:t>contrôle de ceux qui subiront </a:t>
            </a:r>
            <a:r>
              <a:rPr lang="fr-FR" sz="2800" dirty="0"/>
              <a:t>les effets du projet</a:t>
            </a:r>
          </a:p>
          <a:p>
            <a:pPr marL="34290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b="1" dirty="0"/>
              <a:t>mise en candidature</a:t>
            </a:r>
            <a:r>
              <a:rPr lang="fr-FR" sz="2800" dirty="0"/>
              <a:t> : partenariat local, assistance technique disponible</a:t>
            </a:r>
          </a:p>
          <a:p>
            <a:pPr marL="34290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soutien à moyen et à long terme pour le </a:t>
            </a:r>
            <a:r>
              <a:rPr lang="fr-FR" sz="2800" b="1" dirty="0"/>
              <a:t>renforcement des capacités</a:t>
            </a:r>
            <a:r>
              <a:rPr lang="fr-FR" sz="2800" dirty="0"/>
              <a:t> (là où c’est requis)</a:t>
            </a:r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fr-FR" sz="2800" dirty="0"/>
              <a:t>financement pluriannuel (</a:t>
            </a:r>
            <a:r>
              <a:rPr lang="fr-FR" sz="2800" b="1" dirty="0"/>
              <a:t>animation continue</a:t>
            </a:r>
            <a:r>
              <a:rPr lang="fr-FR" sz="2800" dirty="0"/>
              <a:t> des partenariats) + </a:t>
            </a:r>
            <a:r>
              <a:rPr lang="fr-FR" sz="2800" b="1" dirty="0"/>
              <a:t>assistance technique</a:t>
            </a:r>
            <a:r>
              <a:rPr lang="fr-FR" sz="2800" dirty="0"/>
              <a:t> compétente </a:t>
            </a:r>
          </a:p>
          <a:p>
            <a:pPr>
              <a:lnSpc>
                <a:spcPct val="120000"/>
              </a:lnSpc>
              <a:spcBef>
                <a:spcPct val="25000"/>
              </a:spcBef>
            </a:pPr>
            <a:endParaRPr lang="fr-FR" sz="2800" dirty="0"/>
          </a:p>
          <a:p>
            <a:pPr marL="342900" lvl="0" indent="-342900">
              <a:lnSpc>
                <a:spcPct val="115000"/>
              </a:lnSpc>
              <a:spcBef>
                <a:spcPct val="25000"/>
              </a:spcBef>
              <a:buFont typeface="Arial" pitchFamily="34" charset="0"/>
              <a:buChar char="•"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D76A-A29E-4418-8AB5-8F07E7A92405}" type="slidenum">
              <a:rPr lang="fr-FR"/>
              <a:pPr/>
              <a:t>27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FR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856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La mobilisation n’est pas mécanique…</a:t>
            </a:r>
            <a:endParaRPr lang="fr-FR" dirty="0"/>
          </a:p>
        </p:txBody>
      </p:sp>
      <p:pic>
        <p:nvPicPr>
          <p:cNvPr id="386054" name="Picture 6" descr="Photograph:Charlie Chaplin in Modern Times (1936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23925"/>
            <a:ext cx="5757862" cy="42973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8BE4-26FB-4FBE-947D-31DF43258720}" type="slidenum">
              <a:rPr lang="fr-FR"/>
              <a:pPr/>
              <a:t>28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FR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41784"/>
            <a:ext cx="8229600" cy="1143000"/>
          </a:xfrm>
        </p:spPr>
        <p:txBody>
          <a:bodyPr/>
          <a:lstStyle/>
          <a:p>
            <a:pPr algn="ctr"/>
            <a:r>
              <a:rPr lang="fr-CA" dirty="0"/>
              <a:t>…mais davantage organique</a:t>
            </a:r>
            <a:endParaRPr lang="fr-FR" dirty="0"/>
          </a:p>
        </p:txBody>
      </p:sp>
      <p:pic>
        <p:nvPicPr>
          <p:cNvPr id="387077" name="Picture 5" descr="potag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81163"/>
            <a:ext cx="6478588" cy="43402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0418-B319-4BC5-A2BD-4EF68A0C9360}" type="slidenum">
              <a:rPr lang="fr-FR"/>
              <a:pPr/>
              <a:t>29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/>
              <a:t>© Coop La Clé, Victoriaville - 2010</a:t>
            </a:r>
            <a:endParaRPr lang="fr-FR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br>
              <a:rPr lang="fr-CA" sz="3400"/>
            </a:br>
            <a:endParaRPr lang="fr-FR" sz="340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1762472"/>
            <a:ext cx="6764337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	Ring the bells that still can ring </a:t>
            </a:r>
            <a:br>
              <a:rPr lang="en-CA" dirty="0"/>
            </a:br>
            <a:r>
              <a:rPr lang="en-CA" dirty="0"/>
              <a:t>Forget your perfect offering </a:t>
            </a:r>
            <a:br>
              <a:rPr lang="en-CA" dirty="0"/>
            </a:br>
            <a:r>
              <a:rPr lang="en-CA" dirty="0"/>
              <a:t>There is a crack in everything </a:t>
            </a:r>
            <a:br>
              <a:rPr lang="en-CA" dirty="0"/>
            </a:br>
            <a:r>
              <a:rPr lang="en-CA" dirty="0"/>
              <a:t>That's how the light gets in. </a:t>
            </a:r>
            <a:br>
              <a:rPr lang="en-CA" dirty="0"/>
            </a:br>
            <a:endParaRPr lang="en-CA" dirty="0"/>
          </a:p>
          <a:p>
            <a:pPr algn="r">
              <a:buFont typeface="Wingdings" pitchFamily="2" charset="2"/>
              <a:buNone/>
            </a:pPr>
            <a:r>
              <a:rPr lang="en-CA" i="1" dirty="0"/>
              <a:t>	Anthem</a:t>
            </a:r>
            <a:r>
              <a:rPr lang="en-CA" dirty="0"/>
              <a:t>, Leonard Cohen</a:t>
            </a:r>
          </a:p>
          <a:p>
            <a:endParaRPr lang="en-CA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04813"/>
            <a:ext cx="77724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latin typeface="Verdana" pitchFamily="34" charset="0"/>
                <a:ea typeface="+mj-ea"/>
                <a:cs typeface="+mj-cs"/>
              </a:rPr>
              <a:t>AVANT LE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MOT DE LA FIN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0-0~1.JPG"/>
          <p:cNvPicPr>
            <a:picLocks noChangeAspect="1"/>
          </p:cNvPicPr>
          <p:nvPr/>
        </p:nvPicPr>
        <p:blipFill>
          <a:blip r:embed="rId2" cstate="print"/>
          <a:srcRect l="24183" t="13514" b="32095"/>
          <a:stretch>
            <a:fillRect/>
          </a:stretch>
        </p:blipFill>
        <p:spPr>
          <a:xfrm rot="10800000">
            <a:off x="1666346" y="225295"/>
            <a:ext cx="5713364" cy="586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87824" y="6156012"/>
            <a:ext cx="379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/>
              <a:t>LA PRESSE, samedi 31  juillet 2010, A5</a:t>
            </a:r>
          </a:p>
        </p:txBody>
      </p:sp>
      <p:sp>
        <p:nvSpPr>
          <p:cNvPr id="4" name="Ellipse 3"/>
          <p:cNvSpPr/>
          <p:nvPr/>
        </p:nvSpPr>
        <p:spPr>
          <a:xfrm>
            <a:off x="2843808" y="3645024"/>
            <a:ext cx="3096344" cy="20882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5213-7F64-4CA6-BB81-26E913E210D5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858D-E39A-4CD1-8C4D-0232C71EA0EC}" type="slidenum">
              <a:rPr lang="fr-FR"/>
              <a:pPr/>
              <a:t>30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/>
              <a:t>© Coop La Clé, Victoriaville - 2010</a:t>
            </a:r>
            <a:endParaRPr lang="fr-FR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br>
              <a:rPr lang="fr-CA" sz="3400"/>
            </a:br>
            <a:endParaRPr lang="fr-FR" sz="340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843460"/>
            <a:ext cx="7272337" cy="2233612"/>
          </a:xfrm>
        </p:spPr>
        <p:txBody>
          <a:bodyPr/>
          <a:lstStyle/>
          <a:p>
            <a:pPr marL="0" indent="15875">
              <a:buFont typeface="Wingdings" pitchFamily="2" charset="2"/>
              <a:buNone/>
            </a:pPr>
            <a:r>
              <a:rPr lang="fr-CA" dirty="0"/>
              <a:t>Il ne suffit pas d’être acteur de son développement, encore faut-il en être véritablement l’</a:t>
            </a:r>
            <a:r>
              <a:rPr lang="fr-CA" u="sng" dirty="0"/>
              <a:t>auteur</a:t>
            </a:r>
            <a:r>
              <a:rPr lang="fr-CA" dirty="0"/>
              <a:t>. </a:t>
            </a:r>
          </a:p>
          <a:p>
            <a:pPr marL="0" indent="15875" algn="r">
              <a:buFont typeface="Wingdings" pitchFamily="2" charset="2"/>
              <a:buNone/>
            </a:pPr>
            <a:r>
              <a:rPr lang="fr-CA" dirty="0"/>
              <a:t>	(Michel Dinet, 1997)</a:t>
            </a:r>
            <a:r>
              <a:rPr lang="fr-FR" dirty="0"/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3568" y="404813"/>
            <a:ext cx="77724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latin typeface="Verdana" pitchFamily="34" charset="0"/>
                <a:ea typeface="+mj-ea"/>
                <a:cs typeface="+mj-cs"/>
              </a:rPr>
              <a:t>LE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MOT DE LA FIN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31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4" y="657272"/>
            <a:ext cx="7558087" cy="5220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</a:pPr>
            <a:r>
              <a:rPr kumimoji="0" lang="fr-CA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référence :</a:t>
            </a:r>
            <a:br>
              <a:rPr kumimoji="0" lang="fr-CA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fr-CA" sz="3200" dirty="0">
                <a:latin typeface="Calibri" pitchFamily="34" charset="0"/>
              </a:rPr>
              <a:t>Empowerment </a:t>
            </a:r>
            <a:r>
              <a:rPr lang="fr-CA" sz="3200" i="1" dirty="0">
                <a:latin typeface="Calibri" pitchFamily="34" charset="0"/>
              </a:rPr>
              <a:t>et intervention : développement de la capacité d’agir </a:t>
            </a:r>
            <a:br>
              <a:rPr lang="fr-CA" sz="3200" i="1" dirty="0">
                <a:latin typeface="Calibri" pitchFamily="34" charset="0"/>
              </a:rPr>
            </a:br>
            <a:r>
              <a:rPr lang="fr-CA" sz="3200" i="1" dirty="0">
                <a:latin typeface="Calibri" pitchFamily="34" charset="0"/>
              </a:rPr>
              <a:t>et de la solidarité</a:t>
            </a:r>
            <a:br>
              <a:rPr lang="fr-CA" sz="3200" dirty="0">
                <a:latin typeface="Calibri" pitchFamily="34" charset="0"/>
                <a:ea typeface="+mj-ea"/>
                <a:cs typeface="+mj-cs"/>
              </a:rPr>
            </a:br>
            <a:br>
              <a:rPr lang="fr-CA" sz="3200" dirty="0">
                <a:latin typeface="Calibri" pitchFamily="34" charset="0"/>
                <a:ea typeface="+mj-ea"/>
                <a:cs typeface="+mj-cs"/>
              </a:rPr>
            </a:br>
            <a:r>
              <a:rPr lang="fr-CA" sz="3200" dirty="0">
                <a:latin typeface="Calibri" pitchFamily="34" charset="0"/>
                <a:ea typeface="+mj-ea"/>
                <a:cs typeface="+mj-cs"/>
              </a:rPr>
              <a:t>par William A. Ninacs</a:t>
            </a:r>
            <a:br>
              <a:rPr lang="fr-CA" sz="3200" dirty="0">
                <a:latin typeface="Calibri" pitchFamily="34" charset="0"/>
                <a:ea typeface="+mj-ea"/>
                <a:cs typeface="+mj-cs"/>
              </a:rPr>
            </a:br>
            <a:br>
              <a:rPr lang="fr-CA" sz="2800" dirty="0">
                <a:latin typeface="Calibri" pitchFamily="34" charset="0"/>
                <a:ea typeface="+mj-ea"/>
                <a:cs typeface="+mj-cs"/>
              </a:rPr>
            </a:br>
            <a:r>
              <a:rPr lang="fr-CA" sz="2800" dirty="0">
                <a:latin typeface="Calibri" pitchFamily="34" charset="0"/>
                <a:ea typeface="+mj-ea"/>
                <a:cs typeface="+mj-cs"/>
              </a:rPr>
              <a:t>http://www.pulaval.com/catalogue/empowerment-intervention-developpement-capacite-agir-solidarite-9200.html</a:t>
            </a:r>
            <a:br>
              <a:rPr lang="fr-CA" sz="3200" dirty="0">
                <a:latin typeface="Calibri" pitchFamily="34" charset="0"/>
                <a:ea typeface="+mj-ea"/>
                <a:cs typeface="+mj-cs"/>
              </a:rPr>
            </a:br>
            <a:endParaRPr lang="fr-CA" sz="32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32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577850"/>
            <a:ext cx="563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CA" sz="3200" b="1" dirty="0">
                <a:solidFill>
                  <a:schemeClr val="tx2"/>
                </a:solidFill>
                <a:latin typeface="Verdana" pitchFamily="34" charset="0"/>
              </a:rPr>
              <a:t>Coopérative de consultation en développement La Clé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2925224"/>
            <a:ext cx="774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b="1" dirty="0">
                <a:latin typeface="Verdana" pitchFamily="34" charset="0"/>
              </a:rPr>
              <a:t>William A. « Bill » Ninacs</a:t>
            </a:r>
          </a:p>
          <a:p>
            <a:pPr algn="ctr">
              <a:spcBef>
                <a:spcPts val="3000"/>
              </a:spcBef>
              <a:tabLst>
                <a:tab pos="1168400" algn="l"/>
              </a:tabLst>
            </a:pPr>
            <a:r>
              <a:rPr lang="fr-CA" sz="2800" dirty="0">
                <a:latin typeface="Verdana" pitchFamily="34" charset="0"/>
              </a:rPr>
              <a:t>(819) 758-7797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dirty="0">
                <a:latin typeface="Verdana" pitchFamily="34" charset="0"/>
              </a:rPr>
              <a:t>info@lacle.coop</a:t>
            </a:r>
          </a:p>
          <a:p>
            <a:pPr algn="ctr">
              <a:spcBef>
                <a:spcPts val="1800"/>
              </a:spcBef>
              <a:tabLst>
                <a:tab pos="1168400" algn="l"/>
              </a:tabLst>
            </a:pPr>
            <a:r>
              <a:rPr lang="fr-CA" sz="2800" dirty="0">
                <a:latin typeface="Verdana" pitchFamily="34" charset="0"/>
              </a:rPr>
              <a:t>http://www.lacle.coop/</a:t>
            </a:r>
          </a:p>
        </p:txBody>
      </p:sp>
      <p:pic>
        <p:nvPicPr>
          <p:cNvPr id="5" name="Picture 4" descr="Logo%20La%20Cl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82588"/>
            <a:ext cx="2133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040" y="2060848"/>
            <a:ext cx="7772400" cy="1362075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fr-CA" dirty="0"/>
              <a:t>La Résilience = SURVIE ?</a:t>
            </a:r>
            <a:br>
              <a:rPr lang="fr-CA" dirty="0"/>
            </a:br>
            <a:br>
              <a:rPr lang="fr-CA" dirty="0"/>
            </a:br>
            <a:r>
              <a:rPr lang="fr-CA" dirty="0"/>
              <a:t>OU = Réussite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algn="ctr"/>
            <a:r>
              <a:rPr lang="fr-CA" dirty="0"/>
              <a:t>La communauté compétente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© Coop La Clé, Victoriaville - 2010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7" name="Espace réservé du numéro de diapositive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15055-94EF-4DDD-8DB2-06DD37CFD80E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27584" y="1557192"/>
            <a:ext cx="7558087" cy="36000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100000"/>
              </a:spcBef>
              <a:spcAft>
                <a:spcPct val="50000"/>
              </a:spcAft>
              <a:defRPr/>
            </a:pPr>
            <a: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 </a:t>
            </a:r>
            <a:r>
              <a:rPr kumimoji="0" lang="fr-C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communauté</a:t>
            </a:r>
            <a: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CA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compétente </a:t>
            </a:r>
            <a: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b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où les différents systèmes arrivent à répondre aux besoins des </a:t>
            </a:r>
            <a:r>
              <a:rPr lang="fr-FR" sz="3200" dirty="0">
                <a:latin typeface="+mj-lt"/>
                <a:ea typeface="+mj-ea"/>
                <a:cs typeface="+mj-cs"/>
              </a:rPr>
              <a:t>membre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où les </a:t>
            </a:r>
            <a:r>
              <a:rPr lang="fr-FR" sz="3200" dirty="0">
                <a:latin typeface="+mj-lt"/>
              </a:rPr>
              <a:t>membres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arrivent à utiliser les systèmes de façon efficace</a:t>
            </a:r>
            <a:endParaRPr kumimoji="0" lang="fr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  <p:sp>
        <p:nvSpPr>
          <p:cNvPr id="7" name="Espace réservé du numéro de diapositive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15055-94EF-4DDD-8DB2-06DD37CFD80E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620688"/>
            <a:ext cx="77724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  <a:sym typeface="Symbol" pitchFamily="18" charset="2"/>
              </a:rPr>
              <a:t>DIMENSIONS  D’UNE COMMUNAUTÉ</a:t>
            </a:r>
          </a:p>
        </p:txBody>
      </p:sp>
      <p:graphicFrame>
        <p:nvGraphicFramePr>
          <p:cNvPr id="9" name="Group 3"/>
          <p:cNvGraphicFramePr>
            <a:graphicFrameLocks/>
          </p:cNvGraphicFramePr>
          <p:nvPr/>
        </p:nvGraphicFramePr>
        <p:xfrm>
          <a:off x="683568" y="1772816"/>
          <a:ext cx="7772400" cy="2423160"/>
        </p:xfrm>
        <a:graphic>
          <a:graphicData uri="http://schemas.openxmlformats.org/drawingml/2006/table">
            <a:tbl>
              <a:tblPr/>
              <a:tblGrid>
                <a:gridCol w="388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INSTRUMENTALE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EXISTENTIELLE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gestion et production </a:t>
                      </a:r>
                      <a:b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 biens et de </a:t>
                      </a:r>
                      <a:b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services (ressources)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sentiment d’appartenance,</a:t>
                      </a:r>
                      <a:b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confiance, solidarité et</a:t>
                      </a:r>
                      <a:b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estime de soi</a:t>
                      </a:r>
                      <a:endParaRPr kumimoji="0" lang="fr-C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sym typeface="Wingdings" pitchFamily="2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AutoShape 16"/>
          <p:cNvSpPr>
            <a:spLocks/>
          </p:cNvSpPr>
          <p:nvPr/>
        </p:nvSpPr>
        <p:spPr bwMode="auto">
          <a:xfrm rot="5400000">
            <a:off x="4322118" y="2559570"/>
            <a:ext cx="690562" cy="4033838"/>
          </a:xfrm>
          <a:prstGeom prst="rightBrace">
            <a:avLst>
              <a:gd name="adj1" fmla="val 4867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947965" y="5199583"/>
            <a:ext cx="3449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400" b="1" dirty="0">
                <a:latin typeface="Arial" charset="0"/>
              </a:rPr>
              <a:t>SANTÉ ET BIEN-ÊTRE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67334" y="917848"/>
            <a:ext cx="6399212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LE RÉSEAU NORMATIF</a:t>
            </a: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3045" t="16894" r="13045" b="29565"/>
          <a:stretch>
            <a:fillRect/>
          </a:stretch>
        </p:blipFill>
        <p:spPr bwMode="auto">
          <a:xfrm>
            <a:off x="1513193" y="2095300"/>
            <a:ext cx="6117673" cy="342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5055-94EF-4DDD-8DB2-06DD37CFD80E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© Coop La Clé, Victoriaville - 2010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67334" y="917848"/>
            <a:ext cx="6399212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LE RÉSEAU LIBRE</a:t>
            </a: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306" t="16894" r="16306" b="29565"/>
          <a:stretch>
            <a:fillRect/>
          </a:stretch>
        </p:blipFill>
        <p:spPr bwMode="auto">
          <a:xfrm>
            <a:off x="1802461" y="2132856"/>
            <a:ext cx="5577851" cy="342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922</Words>
  <Application>Microsoft Office PowerPoint</Application>
  <PresentationFormat>Affichage à l'écran (4:3)</PresentationFormat>
  <Paragraphs>159</Paragraphs>
  <Slides>32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Thème Office</vt:lpstr>
      <vt:lpstr>Document Microsoft Word 97 - 2003</vt:lpstr>
      <vt:lpstr>LA COMMUNAUTÉ COMPÉTENTE :  RÉSILIENTE ET EMPOWERED</vt:lpstr>
      <vt:lpstr>Présentation PowerPoint</vt:lpstr>
      <vt:lpstr>Présentation PowerPoint</vt:lpstr>
      <vt:lpstr>La Résilience = SURVIE ?  OU = Réussite ?</vt:lpstr>
      <vt:lpstr>La communauté compétente</vt:lpstr>
      <vt:lpstr>Présentation PowerPoint</vt:lpstr>
      <vt:lpstr>Présentation PowerPoint</vt:lpstr>
      <vt:lpstr>Présentation PowerPoint</vt:lpstr>
      <vt:lpstr>Présentation PowerPoint</vt:lpstr>
      <vt:lpstr>La communauté résiliente</vt:lpstr>
      <vt:lpstr>Présentation PowerPoint</vt:lpstr>
      <vt:lpstr>Présentation PowerPoint</vt:lpstr>
      <vt:lpstr>Présentation PowerPoint</vt:lpstr>
      <vt:lpstr>MOBILISATION</vt:lpstr>
      <vt:lpstr>Présentation PowerPoint</vt:lpstr>
      <vt:lpstr>La communauté empowered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RÔLE De l’état</vt:lpstr>
      <vt:lpstr>AUTONOMIE LOCALE</vt:lpstr>
      <vt:lpstr>PROGRAMMES PROBANTS  DE SOUTIEN</vt:lpstr>
      <vt:lpstr>PROGRAMMES PROBANTS :  FACTEURS STRUCTURANTS</vt:lpstr>
      <vt:lpstr>La mobilisation n’est pas mécanique…</vt:lpstr>
      <vt:lpstr>…mais davantage organique</vt:lpstr>
      <vt:lpstr> </vt:lpstr>
      <vt:lpstr>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COMMUNAUTÉ COMPÉTENTE :  RÉSILIENTE ET EMPOWERED</dc:title>
  <dc:creator>Bill</dc:creator>
  <cp:lastModifiedBy>Joël Nadeau</cp:lastModifiedBy>
  <cp:revision>51</cp:revision>
  <dcterms:created xsi:type="dcterms:W3CDTF">2010-07-07T11:44:47Z</dcterms:created>
  <dcterms:modified xsi:type="dcterms:W3CDTF">2020-08-17T20:24:40Z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