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36" r:id="rId3"/>
    <p:sldId id="435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62" r:id="rId13"/>
    <p:sldId id="453" r:id="rId14"/>
    <p:sldId id="454" r:id="rId15"/>
    <p:sldId id="455" r:id="rId16"/>
    <p:sldId id="46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082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- 2014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fr-CA"/>
              <a:t>© Coop La Clé, Victoriaville - 2014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0" i="1"/>
            </a:lvl1pPr>
          </a:lstStyle>
          <a:p>
            <a:r>
              <a:rPr lang="fr-CA"/>
              <a:t>© Coop La Clé, Victoriaville - 2014</a:t>
            </a:r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332656"/>
            <a:ext cx="8640000" cy="32400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4000" b="1" dirty="0"/>
              <a:t>ÉVOLUTION DU DOMAINE DE LA MOBILISATION ET DU DÉVELOPPEMENT DES COMMUNAUTÉS LOCALES AU QUÉBEC DEPUIS 1983</a:t>
            </a:r>
            <a:endParaRPr lang="fr-FR" sz="40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1334" y="5337352"/>
            <a:ext cx="1481146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753296"/>
            <a:ext cx="7164000" cy="2340000"/>
          </a:xfrm>
          <a:noFill/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sz="2800" dirty="0"/>
              <a:t>William A. « Bill » Ninacs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fr-CA" sz="2800" dirty="0"/>
              <a:t>Groupe de réflexion sur la mobilisation et le développement des communautés locales</a:t>
            </a:r>
          </a:p>
          <a:p>
            <a:pPr marL="0" indent="0" algn="ctr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fr-CA" sz="2800" dirty="0"/>
              <a:t>Montréal, janvier 2014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196403B-B25E-44AA-A0FB-84BCDD338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48" y="6089342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1998 à </a:t>
            </a:r>
            <a:r>
              <a:rPr lang="en-US" sz="2800" dirty="0" err="1"/>
              <a:t>ce</a:t>
            </a:r>
            <a:r>
              <a:rPr lang="en-US" sz="2800" dirty="0"/>
              <a:t> jour</a:t>
            </a:r>
            <a:endParaRPr lang="fr-CA" sz="2800" dirty="0"/>
          </a:p>
          <a:p>
            <a:r>
              <a:rPr lang="en-CA" sz="2800" dirty="0" err="1"/>
              <a:t>fondation</a:t>
            </a:r>
            <a:r>
              <a:rPr lang="en-CA" sz="2800" dirty="0"/>
              <a:t> de la </a:t>
            </a:r>
            <a:r>
              <a:rPr lang="en-CA" sz="2800" b="1" dirty="0"/>
              <a:t>Community Table of the National Human Resources Development Committee for the English Linguistic Minority of Québec</a:t>
            </a:r>
            <a:r>
              <a:rPr lang="en-CA" sz="2800" dirty="0"/>
              <a:t> </a:t>
            </a:r>
            <a:endParaRPr lang="fr-CA" sz="2800" dirty="0"/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2000 à jour</a:t>
            </a:r>
          </a:p>
          <a:p>
            <a:r>
              <a:rPr lang="fr-CA" sz="2800" b="1" dirty="0"/>
              <a:t>Centraide du grand Montréal</a:t>
            </a:r>
            <a:r>
              <a:rPr lang="fr-CA" sz="2800" dirty="0"/>
              <a:t> adopte le rapport « Bâtir des communautés d’entraide et soutenir leur capacité d’agir » et répartition des allocations entre différents thèmes, dont le soutien à la vie de quartier et le soutien au développement des communautés → </a:t>
            </a:r>
            <a:r>
              <a:rPr lang="fr-CA" sz="2800" b="1" dirty="0"/>
              <a:t>Centre 1,2,3 GO!</a:t>
            </a:r>
            <a:r>
              <a:rPr lang="fr-CA" sz="2800" dirty="0"/>
              <a:t> → « </a:t>
            </a:r>
            <a:r>
              <a:rPr lang="fr-CA" sz="2800" b="1" dirty="0"/>
              <a:t>Leadership rassembleur</a:t>
            </a:r>
            <a:r>
              <a:rPr lang="fr-CA" sz="2800" dirty="0"/>
              <a:t> »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590872" y="585312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2001 à ce jour</a:t>
            </a:r>
          </a:p>
          <a:p>
            <a:r>
              <a:rPr lang="fr-CA" sz="2800" dirty="0"/>
              <a:t>adoption de la </a:t>
            </a:r>
            <a:r>
              <a:rPr lang="fr-CA" sz="2800" b="1" dirty="0"/>
              <a:t>Politique nationale de la ruralité</a:t>
            </a:r>
            <a:r>
              <a:rPr lang="fr-CA" sz="2800" dirty="0"/>
              <a:t> (2002-2007), renouvelée pour une période de sept ans (2007-2014) qui crée le </a:t>
            </a:r>
            <a:r>
              <a:rPr lang="fr-CA" sz="2800" b="1" dirty="0"/>
              <a:t>pacte rural</a:t>
            </a:r>
            <a:r>
              <a:rPr lang="fr-CA" sz="2800" dirty="0"/>
              <a:t> et consolide le réseau des </a:t>
            </a:r>
            <a:r>
              <a:rPr lang="fr-CA" sz="2800" b="1" dirty="0"/>
              <a:t>agents de développement rural</a:t>
            </a:r>
            <a:endParaRPr lang="fr-CA" sz="2800" dirty="0"/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2001 à ce jour</a:t>
            </a:r>
          </a:p>
          <a:p>
            <a:r>
              <a:rPr lang="fr-CA" sz="2800" dirty="0"/>
              <a:t>mise en route de </a:t>
            </a:r>
            <a:r>
              <a:rPr lang="fr-CA" sz="2800" b="1" dirty="0"/>
              <a:t>Québec en Forme</a:t>
            </a:r>
            <a:r>
              <a:rPr lang="fr-CA" sz="2800" dirty="0"/>
              <a:t> : premier partenariat financier entre le </a:t>
            </a:r>
            <a:r>
              <a:rPr lang="fr-FR" sz="2800" dirty="0"/>
              <a:t>Ministère de l'Éducation, du Loisir et du Sport, le Ministère de la Santé et des Services sociaux et la Fondation Lucie et André Chagnon </a:t>
            </a:r>
            <a:r>
              <a:rPr lang="fr-CA" sz="2800" dirty="0"/>
              <a:t>→ comité </a:t>
            </a:r>
            <a:r>
              <a:rPr lang="fr-CA" sz="2800"/>
              <a:t>d’action local</a:t>
            </a:r>
            <a:endParaRPr lang="fr-FR" sz="2800" dirty="0"/>
          </a:p>
          <a:p>
            <a:endParaRPr lang="fr-CA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590872" y="585312"/>
            <a:ext cx="8172000" cy="56520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None/>
            </a:pPr>
            <a:r>
              <a:rPr lang="fr-CA" sz="2800" dirty="0"/>
              <a:t>2002</a:t>
            </a:r>
          </a:p>
          <a:p>
            <a:r>
              <a:rPr lang="fr-CA" sz="2800" dirty="0"/>
              <a:t>élaboration du </a:t>
            </a:r>
            <a:r>
              <a:rPr lang="fr-CA" sz="2800" b="1" dirty="0"/>
              <a:t>cadre de référence pour la contribution de la santé publique au développement social et au développement des communautés</a:t>
            </a:r>
            <a:r>
              <a:rPr lang="fr-CA" sz="2800" dirty="0"/>
              <a:t> : document phare sur lequel sera fondée la stratégie d’action de soutien au développement des communautés, consacrée dans la mise à jour en 2008 du </a:t>
            </a:r>
            <a:r>
              <a:rPr lang="fr-CA" sz="2800" b="1" dirty="0"/>
              <a:t>Programme national de santé publique</a:t>
            </a:r>
            <a:r>
              <a:rPr lang="fr-CA" sz="2800" dirty="0"/>
              <a:t> 2003-2012 → mise en route en 2006 de l’</a:t>
            </a:r>
            <a:r>
              <a:rPr lang="fr-CA" sz="2800" b="1" dirty="0"/>
              <a:t>Initiative sur le partage des connaissances et le développement des compétences en santé publique (IPCDC)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352000" cy="57960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None/>
            </a:pPr>
            <a:r>
              <a:rPr lang="fr-CA" sz="2800" dirty="0"/>
              <a:t>2003 à ce jour</a:t>
            </a:r>
          </a:p>
          <a:p>
            <a:r>
              <a:rPr lang="fr-CA" sz="2800" dirty="0"/>
              <a:t>Loi 34 : réforme du mode de gouvernance des </a:t>
            </a:r>
            <a:r>
              <a:rPr lang="fr-CA" sz="2800" b="1" dirty="0"/>
              <a:t>centres locaux de développement </a:t>
            </a:r>
            <a:r>
              <a:rPr lang="fr-CA" sz="2800" dirty="0"/>
              <a:t>qui transfert le pouvoir politique des représentants de la société civile aux maires d’une MRC → conseil d’administration : membres nommés par les maires + composé exclusivement des élus municipaux, des gens des affaires et de l’économie sociale et, sans droit de vote, du député à l’Assemblée nationale </a:t>
            </a:r>
            <a:br>
              <a:rPr lang="fr-CA" sz="2800" dirty="0"/>
            </a:br>
            <a:r>
              <a:rPr lang="fr-CA" sz="2800" dirty="0"/>
              <a:t>→ renie les CLD comme structures locales de pouvoir institutionnel axées sur la participation de la population + introduit l’« ancienne » notion restreinte du développement local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2004 (2004-2009, 2010-2014)</a:t>
            </a:r>
          </a:p>
          <a:p>
            <a:r>
              <a:rPr lang="fr-CA" sz="2800" b="1" dirty="0"/>
              <a:t>Plans d’action gouvernementaux en matière de lutte contre la pauvreté et l’exclusion sociale </a:t>
            </a:r>
            <a:r>
              <a:rPr lang="fr-CA" sz="2800" dirty="0"/>
              <a:t>: un volet repose sur l’approche territoriale intégrée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2004 à ce jour</a:t>
            </a:r>
          </a:p>
          <a:p>
            <a:r>
              <a:rPr lang="fr-CA" sz="2800" dirty="0"/>
              <a:t>mise en place d’</a:t>
            </a:r>
            <a:r>
              <a:rPr lang="fr-CA" sz="2800" b="1" dirty="0"/>
              <a:t>Agenda 21 local (A21l)</a:t>
            </a:r>
            <a:r>
              <a:rPr lang="fr-CA" sz="2800" dirty="0"/>
              <a:t> au Québec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2006 à ce jour</a:t>
            </a:r>
          </a:p>
          <a:p>
            <a:r>
              <a:rPr lang="fr-CA" sz="2800" dirty="0"/>
              <a:t>Fondation Chagnon : finance un avant-projet sur le développement des compétences → projet « </a:t>
            </a:r>
            <a:r>
              <a:rPr lang="fr-CA" sz="2800" b="1" dirty="0"/>
              <a:t>Vers l’IMPACT</a:t>
            </a:r>
            <a:r>
              <a:rPr lang="fr-CA" sz="2800" dirty="0"/>
              <a:t> » (2007-2009) → en 2011, Communagir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2007 à ce jour</a:t>
            </a:r>
          </a:p>
          <a:p>
            <a:r>
              <a:rPr lang="fr-CA" sz="2800" dirty="0"/>
              <a:t>Société de gestion du Fonds pour la promotion des saines habitudes de vie (entente entre le Ministère de la Santé et des Services sociaux et la Fondation Chagnon) — se fusionnera avec </a:t>
            </a:r>
            <a:r>
              <a:rPr lang="fr-CA" sz="2800" b="1" dirty="0"/>
              <a:t>Québec en Forme</a:t>
            </a:r>
            <a:r>
              <a:rPr lang="fr-CA" sz="2800" dirty="0"/>
              <a:t> et opérera sous cette appellation par la suite 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2009 à ce jour</a:t>
            </a:r>
          </a:p>
          <a:p>
            <a:r>
              <a:rPr lang="fr-FR" sz="2800" dirty="0"/>
              <a:t>Société de gestion du Fonds pour le développement des jeunes enfants qui opère sous le nom « </a:t>
            </a:r>
            <a:r>
              <a:rPr lang="fr-FR" sz="2800" b="1" dirty="0"/>
              <a:t>Avenir d’enfants</a:t>
            </a:r>
            <a:r>
              <a:rPr lang="fr-FR" sz="2800" dirty="0"/>
              <a:t> »</a:t>
            </a:r>
            <a:endParaRPr lang="fr-CA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16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816249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10" name="Rectangle 9"/>
          <p:cNvSpPr/>
          <p:nvPr/>
        </p:nvSpPr>
        <p:spPr>
          <a:xfrm>
            <a:off x="278648" y="1615727"/>
            <a:ext cx="8640000" cy="46012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</a:pPr>
            <a:r>
              <a:rPr lang="fr-CA" sz="2400" dirty="0"/>
              <a:t>MDCL : une dimension stratégique d’une action collective ayant le territoire local comme objet ou comme cadre de l’intervention </a:t>
            </a:r>
          </a:p>
          <a:p>
            <a:pPr algn="r">
              <a:spcBef>
                <a:spcPts val="600"/>
              </a:spcBef>
            </a:pPr>
            <a:r>
              <a:rPr lang="fr-CA" sz="1600" dirty="0"/>
              <a:t>— courriel de Clément Mercier</a:t>
            </a:r>
          </a:p>
          <a:p>
            <a:pPr marL="263525" lvl="0" indent="-263525">
              <a:spcBef>
                <a:spcPts val="1800"/>
              </a:spcBef>
              <a:buFont typeface="Arial" pitchFamily="34" charset="0"/>
              <a:buChar char="•"/>
            </a:pPr>
            <a:r>
              <a:rPr lang="fr-CA" sz="2400" dirty="0"/>
              <a:t>action centrée sur un territoire local d’appartenance qui vise l’amélioration des conditions de vie par un processus de coopération, d’entraide et de construction de liens sociaux </a:t>
            </a:r>
            <a:br>
              <a:rPr lang="fr-CA" sz="2400" dirty="0"/>
            </a:br>
            <a:r>
              <a:rPr lang="fr-CA" sz="2400" dirty="0"/>
              <a:t>→ le </a:t>
            </a:r>
            <a:r>
              <a:rPr lang="fr-CA" sz="2400" u="sng" dirty="0"/>
              <a:t>développement d’une communauté</a:t>
            </a:r>
            <a:r>
              <a:rPr lang="fr-CA" sz="2400" dirty="0"/>
              <a:t> </a:t>
            </a:r>
          </a:p>
          <a:p>
            <a:pPr marL="263525" lvl="0" indent="-263525">
              <a:spcBef>
                <a:spcPts val="1800"/>
              </a:spcBef>
              <a:buFont typeface="Arial" pitchFamily="34" charset="0"/>
              <a:buChar char="•"/>
            </a:pPr>
            <a:r>
              <a:rPr lang="fr-CA" sz="2400" dirty="0"/>
              <a:t>action centrée sur l’atteinte d’un objectif précis par l’ajustement d’activités ciblées aux caractéristiques de la communauté locale → le </a:t>
            </a:r>
            <a:r>
              <a:rPr lang="fr-CA" sz="2400" u="sng" dirty="0"/>
              <a:t>développement d’un projet communautaire</a:t>
            </a:r>
          </a:p>
          <a:p>
            <a:pPr lvl="0" algn="r">
              <a:spcBef>
                <a:spcPts val="1200"/>
              </a:spcBef>
            </a:pPr>
            <a:r>
              <a:rPr lang="fr-CA" sz="1600" dirty="0"/>
              <a:t>— Programme national de santé publique mis à jour en 2008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000" cy="1143000"/>
          </a:xfrm>
        </p:spPr>
        <p:txBody>
          <a:bodyPr>
            <a:noAutofit/>
          </a:bodyPr>
          <a:lstStyle/>
          <a:p>
            <a:r>
              <a:rPr lang="fr-CA" sz="3200" b="1" dirty="0"/>
              <a:t>DOMAINE DE LA MOBILISATION ET DÉVELOPPEMENT DES COMMUNAUTÉS LOCALES</a:t>
            </a:r>
            <a:endParaRPr lang="fr-C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Autofit/>
          </a:bodyPr>
          <a:lstStyle/>
          <a:p>
            <a:r>
              <a:rPr lang="fr-CA" sz="3600" b="1" dirty="0"/>
              <a:t>CHOIX DES FAITS SAILLANTS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504456" y="1413930"/>
            <a:ext cx="8280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lvl="0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événements qui ont eu lieu depuis 1983, qui ont eu des </a:t>
            </a:r>
            <a:r>
              <a:rPr lang="fr-CA" sz="2400" b="1" dirty="0"/>
              <a:t>retombées significatives sur les pratiques</a:t>
            </a:r>
            <a:r>
              <a:rPr lang="fr-CA" sz="2400" dirty="0"/>
              <a:t> et qui sont documentés → pas d’outil, pas de programme ou d’activité d’enseignement et de recherche institutionnels</a:t>
            </a:r>
          </a:p>
          <a:p>
            <a:pPr marL="360000" lvl="0" indent="-360000">
              <a:spcBef>
                <a:spcPts val="1800"/>
              </a:spcBef>
              <a:buFont typeface="Arial" pitchFamily="34" charset="0"/>
              <a:buChar char="•"/>
            </a:pPr>
            <a:r>
              <a:rPr lang="fr-CA" sz="2400" dirty="0"/>
              <a:t>tableau récapitulatif</a:t>
            </a:r>
          </a:p>
          <a:p>
            <a:pPr marL="720000" lvl="0" indent="-360000">
              <a:spcBef>
                <a:spcPts val="600"/>
              </a:spcBef>
              <a:buFont typeface="Courier New" pitchFamily="49" charset="0"/>
              <a:buChar char="o"/>
            </a:pPr>
            <a:r>
              <a:rPr lang="fr-CA" sz="2400" dirty="0"/>
              <a:t>l'année et la durée</a:t>
            </a:r>
          </a:p>
          <a:p>
            <a:pPr marL="720000" lvl="0" indent="-360000">
              <a:spcBef>
                <a:spcPts val="600"/>
              </a:spcBef>
              <a:buFont typeface="Courier New" pitchFamily="49" charset="0"/>
              <a:buChar char="o"/>
            </a:pPr>
            <a:r>
              <a:rPr lang="fr-CA" sz="2400" dirty="0"/>
              <a:t>le type d’acteur touché, l’approche de changement et la logique sous-jacente à la mobilisation et au développement</a:t>
            </a:r>
          </a:p>
          <a:p>
            <a:pPr marL="720000" lvl="0" indent="-360000">
              <a:spcBef>
                <a:spcPts val="600"/>
              </a:spcBef>
              <a:buFont typeface="Courier New" pitchFamily="49" charset="0"/>
              <a:buChar char="o"/>
            </a:pPr>
            <a:r>
              <a:rPr lang="fr-CA" sz="2400" dirty="0"/>
              <a:t>la signification et principaux éléments explicatifs</a:t>
            </a:r>
          </a:p>
          <a:p>
            <a:pPr marL="720000" lvl="0" indent="-360000">
              <a:spcBef>
                <a:spcPts val="600"/>
              </a:spcBef>
              <a:buFont typeface="Courier New" pitchFamily="49" charset="0"/>
              <a:buChar char="o"/>
            </a:pPr>
            <a:r>
              <a:rPr lang="fr-CA" sz="2400" dirty="0"/>
              <a:t>l’importance </a:t>
            </a:r>
          </a:p>
          <a:p>
            <a:pPr marL="720000" lvl="0" indent="-360000">
              <a:spcBef>
                <a:spcPts val="600"/>
              </a:spcBef>
              <a:buFont typeface="Courier New" pitchFamily="49" charset="0"/>
              <a:buChar char="o"/>
            </a:pPr>
            <a:r>
              <a:rPr lang="fr-CA" sz="2400" dirty="0"/>
              <a:t>les retombées futures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1983-1991</a:t>
            </a:r>
          </a:p>
          <a:p>
            <a:r>
              <a:rPr lang="fr-CA" sz="2800" b="1" dirty="0"/>
              <a:t>Conférence socio-économique 04 (Mauricie/Bois-Francs/Drummond)</a:t>
            </a:r>
            <a:r>
              <a:rPr lang="fr-CA" sz="2800" dirty="0"/>
              <a:t> qui a eu lieu à Trois-Rivières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1986 à ce jour</a:t>
            </a:r>
          </a:p>
          <a:p>
            <a:r>
              <a:rPr lang="fr-CA" sz="2800" dirty="0"/>
              <a:t>programme Développement des collectivités (PDC) du gouvernement fédéral → mise en place de </a:t>
            </a:r>
            <a:r>
              <a:rPr lang="fr-CA" sz="2800" b="1" dirty="0"/>
              <a:t>sociétés d’aide au développement des collectivités (SADC)</a:t>
            </a:r>
            <a:endParaRPr lang="fr-CA" sz="2800" dirty="0"/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1986</a:t>
            </a:r>
          </a:p>
          <a:p>
            <a:r>
              <a:rPr lang="fr-CA" sz="2800" b="1" dirty="0"/>
              <a:t>colloque provincial sur le développement communautaire</a:t>
            </a:r>
            <a:r>
              <a:rPr lang="fr-CA" sz="2800" dirty="0"/>
              <a:t> « Fais-moi signe de changement »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1987</a:t>
            </a:r>
          </a:p>
          <a:p>
            <a:r>
              <a:rPr lang="fr-CA" sz="2800" b="1" dirty="0"/>
              <a:t>colloque international sur le développement local</a:t>
            </a:r>
            <a:r>
              <a:rPr lang="fr-CA" sz="2800" dirty="0"/>
              <a:t> « Le local en action »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1988 à ce jour</a:t>
            </a:r>
          </a:p>
          <a:p>
            <a:r>
              <a:rPr lang="fr-CA" sz="2800" dirty="0"/>
              <a:t>fondation du</a:t>
            </a:r>
            <a:r>
              <a:rPr lang="fr-CA" sz="2800" b="1" dirty="0"/>
              <a:t> Réseau québécois des Villes et Villages en santé</a:t>
            </a:r>
            <a:endParaRPr lang="fr-CA" sz="2800" dirty="0"/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1988 à ce jour</a:t>
            </a:r>
          </a:p>
          <a:p>
            <a:r>
              <a:rPr lang="fr-CA" sz="2800" dirty="0"/>
              <a:t>création du</a:t>
            </a:r>
            <a:r>
              <a:rPr lang="fr-CA" sz="2800" b="1" dirty="0"/>
              <a:t> Regroupement québécois des intervenantes et intervenants en action communautaire en CLSC et en centre de santé (RQIIAC)</a:t>
            </a:r>
            <a:endParaRPr lang="fr-CA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A" sz="2800" dirty="0"/>
              <a:t>1990 à ce jour</a:t>
            </a:r>
          </a:p>
          <a:p>
            <a:r>
              <a:rPr lang="fr-CA" sz="2800" dirty="0"/>
              <a:t>premier financement quinquennal des </a:t>
            </a:r>
            <a:r>
              <a:rPr lang="fr-CA" sz="2800" b="1" dirty="0"/>
              <a:t>corporations de développement économique communautaire (CDÉC)</a:t>
            </a:r>
            <a:r>
              <a:rPr lang="fr-CA" sz="2800" dirty="0"/>
              <a:t> montréalaises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1991</a:t>
            </a:r>
          </a:p>
          <a:p>
            <a:r>
              <a:rPr lang="fr-CA" sz="2800" dirty="0"/>
              <a:t>conception du programme intégré pré et postnatal </a:t>
            </a:r>
            <a:r>
              <a:rPr lang="fr-CA" sz="2800" b="1" dirty="0"/>
              <a:t>Naître égaux — Grandir en santé</a:t>
            </a:r>
            <a:r>
              <a:rPr lang="fr-CA" sz="2800" dirty="0"/>
              <a:t> (NÉGS) → </a:t>
            </a:r>
            <a:r>
              <a:rPr lang="fr-CA" sz="2800" b="1" dirty="0"/>
              <a:t>Services intégrés en périnatalité et pour la petite enfance </a:t>
            </a:r>
            <a:r>
              <a:rPr lang="fr-CA" sz="2800" dirty="0"/>
              <a:t>(SIPPE) qui l’a succédé en 2004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1991 à ce jour</a:t>
            </a:r>
          </a:p>
          <a:p>
            <a:r>
              <a:rPr lang="fr-CA" sz="2800" b="1" dirty="0"/>
              <a:t>fondation de Solidarité rurale du Québec</a:t>
            </a:r>
            <a:r>
              <a:rPr lang="fr-CA" sz="2800" dirty="0"/>
              <a:t> lors des États généraux du monde rural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/>
              <a:t>1993 à ce jour</a:t>
            </a:r>
          </a:p>
          <a:p>
            <a:r>
              <a:rPr lang="fr-CA" sz="2800" dirty="0"/>
              <a:t>adoption du</a:t>
            </a:r>
            <a:r>
              <a:rPr lang="fr-CA" sz="2800" b="1" dirty="0"/>
              <a:t> cadre de référence des corporations de développement communautaire (CDC)</a:t>
            </a:r>
            <a:r>
              <a:rPr lang="fr-CA" sz="2800" dirty="0"/>
              <a:t> par les 15 CDC existantes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1995 à ce jour</a:t>
            </a:r>
          </a:p>
          <a:p>
            <a:r>
              <a:rPr lang="fr-CA" sz="2800" b="1" dirty="0"/>
              <a:t>début de l’initiative 1,2,3 GO!</a:t>
            </a:r>
            <a:r>
              <a:rPr lang="fr-CA" sz="2800" dirty="0"/>
              <a:t> : Centraide du Grand Montréal; Avenir d’enfants depuis 2010</a:t>
            </a:r>
          </a:p>
          <a:p>
            <a:pPr>
              <a:spcBef>
                <a:spcPts val="2400"/>
              </a:spcBef>
              <a:buNone/>
            </a:pPr>
            <a:r>
              <a:rPr lang="fr-CA" sz="2800" dirty="0"/>
              <a:t>1996 à jour</a:t>
            </a:r>
          </a:p>
          <a:p>
            <a:r>
              <a:rPr lang="fr-CA" sz="2800" dirty="0"/>
              <a:t>Sommet sur l’économie et l’emploi : mise sur pied d’un groupe de travail → </a:t>
            </a:r>
            <a:r>
              <a:rPr lang="fr-CA" sz="2800" b="1" dirty="0"/>
              <a:t>Chantier de l’économie sociale </a:t>
            </a:r>
            <a:r>
              <a:rPr lang="fr-CA" sz="2800" dirty="0"/>
              <a:t>→ coopérative de solidarité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6520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fr-CA" sz="2800" dirty="0"/>
              <a:t>1997-2003</a:t>
            </a:r>
          </a:p>
          <a:p>
            <a:pPr>
              <a:lnSpc>
                <a:spcPct val="110000"/>
              </a:lnSpc>
            </a:pPr>
            <a:r>
              <a:rPr lang="fr-CA" sz="2800" dirty="0"/>
              <a:t>adoption de la </a:t>
            </a:r>
            <a:r>
              <a:rPr lang="fr-CA" sz="2800" b="1" dirty="0"/>
              <a:t>Politique de soutien au développement local et régional</a:t>
            </a:r>
            <a:r>
              <a:rPr lang="fr-CA" sz="2800" dirty="0"/>
              <a:t> : reconfigure les centres régionaux de développement (CRD) + nouveaux dispositifs, les </a:t>
            </a:r>
            <a:r>
              <a:rPr lang="fr-CA" sz="2800" b="1" dirty="0"/>
              <a:t>centres locaux de développement (CLD)</a:t>
            </a:r>
          </a:p>
          <a:p>
            <a:pPr>
              <a:lnSpc>
                <a:spcPct val="110000"/>
              </a:lnSpc>
              <a:spcBef>
                <a:spcPts val="2400"/>
              </a:spcBef>
              <a:buNone/>
            </a:pPr>
            <a:r>
              <a:rPr lang="fr-CA" sz="2800" dirty="0"/>
              <a:t>1997-2000</a:t>
            </a:r>
          </a:p>
          <a:p>
            <a:pPr>
              <a:lnSpc>
                <a:spcPct val="110000"/>
              </a:lnSpc>
            </a:pPr>
            <a:r>
              <a:rPr lang="fr-CA" sz="2800" dirty="0"/>
              <a:t>nouvelle orientation générale de </a:t>
            </a:r>
            <a:r>
              <a:rPr lang="fr-CA" sz="2800" b="1" dirty="0"/>
              <a:t>Centraide du grand Montréal </a:t>
            </a:r>
            <a:r>
              <a:rPr lang="fr-CA" sz="2800" dirty="0"/>
              <a:t>— accentuer son rôle de rassembleur — accompagnée d’une vision nouvelle de la façon d’intervenir sur la pauvreté : bâtir des communautés d’entraide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724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fr-CA" sz="2800" dirty="0"/>
              <a:t>1997 à ce jour</a:t>
            </a:r>
          </a:p>
          <a:p>
            <a:pPr>
              <a:lnSpc>
                <a:spcPct val="110000"/>
              </a:lnSpc>
            </a:pPr>
            <a:r>
              <a:rPr lang="fr-CA" sz="2800" b="1" dirty="0"/>
              <a:t>Programme de soutien financier au développement social local</a:t>
            </a:r>
            <a:r>
              <a:rPr lang="fr-CA" sz="2800" dirty="0"/>
              <a:t> — Centraide du Grand Montréal, la Direction de la santé publique et la Ville de Montréal financent 20 tables de quartier → deviendra l’</a:t>
            </a:r>
            <a:r>
              <a:rPr lang="fr-CA" sz="2800" b="1" dirty="0"/>
              <a:t>Initiative montréalaise de soutien au développement social local</a:t>
            </a:r>
            <a:r>
              <a:rPr lang="fr-CA" sz="2800" dirty="0"/>
              <a:t> (en 2006)</a:t>
            </a:r>
          </a:p>
          <a:p>
            <a:pPr>
              <a:lnSpc>
                <a:spcPct val="110000"/>
              </a:lnSpc>
              <a:spcBef>
                <a:spcPts val="2400"/>
              </a:spcBef>
              <a:buNone/>
            </a:pPr>
            <a:r>
              <a:rPr lang="fr-CA" sz="2800" dirty="0"/>
              <a:t>1998</a:t>
            </a:r>
          </a:p>
          <a:p>
            <a:pPr>
              <a:lnSpc>
                <a:spcPct val="110000"/>
              </a:lnSpc>
            </a:pPr>
            <a:r>
              <a:rPr lang="fr-CA" sz="2800" b="1" dirty="0"/>
              <a:t>Forum national sur le développement social</a:t>
            </a:r>
            <a:r>
              <a:rPr lang="fr-CA" sz="2800" dirty="0"/>
              <a:t> organisé par le Conseil de la santé et du bien-être dans la foulée du Sommet mondial pour le développement social (Copenhague, 1995)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- 2014</a:t>
            </a:r>
            <a:endParaRPr lang="fr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1265</Words>
  <Application>Microsoft Office PowerPoint</Application>
  <PresentationFormat>Affichage à l'écran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Verdana</vt:lpstr>
      <vt:lpstr>Wingdings</vt:lpstr>
      <vt:lpstr>Thème Office</vt:lpstr>
      <vt:lpstr>ÉVOLUTION DU DOMAINE DE LA MOBILISATION ET DU DÉVELOPPEMENT DES COMMUNAUTÉS LOCALES AU QUÉBEC DEPUIS 1983</vt:lpstr>
      <vt:lpstr>DOMAINE DE LA MOBILISATION ET DÉVELOPPEMENT DES COMMUNAUTÉS LOCALES</vt:lpstr>
      <vt:lpstr>CHOIX DES FAITS SAILLANTS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244</cp:revision>
  <dcterms:created xsi:type="dcterms:W3CDTF">2010-07-07T11:44:47Z</dcterms:created>
  <dcterms:modified xsi:type="dcterms:W3CDTF">2020-08-17T20:25:37Z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