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.xml" ContentType="application/vnd.openxmlformats-officedocument.presentationml.tags+xml"/>
  <Override PartName="/ppt/notesSlides/notesSlide10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6" r:id="rId2"/>
    <p:sldId id="529" r:id="rId3"/>
    <p:sldId id="530" r:id="rId4"/>
    <p:sldId id="446" r:id="rId5"/>
    <p:sldId id="499" r:id="rId6"/>
    <p:sldId id="571" r:id="rId7"/>
    <p:sldId id="461" r:id="rId8"/>
    <p:sldId id="466" r:id="rId9"/>
    <p:sldId id="464" r:id="rId10"/>
    <p:sldId id="465" r:id="rId11"/>
    <p:sldId id="462" r:id="rId12"/>
    <p:sldId id="467" r:id="rId13"/>
    <p:sldId id="523" r:id="rId14"/>
    <p:sldId id="526" r:id="rId15"/>
    <p:sldId id="572" r:id="rId16"/>
    <p:sldId id="573" r:id="rId17"/>
    <p:sldId id="539" r:id="rId18"/>
    <p:sldId id="540" r:id="rId19"/>
    <p:sldId id="541" r:id="rId20"/>
    <p:sldId id="574" r:id="rId21"/>
    <p:sldId id="546" r:id="rId22"/>
    <p:sldId id="575" r:id="rId23"/>
    <p:sldId id="576" r:id="rId24"/>
    <p:sldId id="332" r:id="rId25"/>
    <p:sldId id="415" r:id="rId26"/>
    <p:sldId id="495" r:id="rId27"/>
    <p:sldId id="413" r:id="rId28"/>
    <p:sldId id="416" r:id="rId29"/>
    <p:sldId id="333" r:id="rId30"/>
    <p:sldId id="577" r:id="rId31"/>
    <p:sldId id="578" r:id="rId32"/>
    <p:sldId id="579" r:id="rId33"/>
    <p:sldId id="580" r:id="rId34"/>
    <p:sldId id="586" r:id="rId35"/>
    <p:sldId id="581" r:id="rId36"/>
    <p:sldId id="582" r:id="rId37"/>
    <p:sldId id="587" r:id="rId38"/>
    <p:sldId id="588" r:id="rId39"/>
    <p:sldId id="583" r:id="rId40"/>
    <p:sldId id="589" r:id="rId41"/>
    <p:sldId id="566" r:id="rId42"/>
    <p:sldId id="535" r:id="rId43"/>
    <p:sldId id="590" r:id="rId44"/>
    <p:sldId id="536" r:id="rId45"/>
    <p:sldId id="537" r:id="rId46"/>
    <p:sldId id="429" r:id="rId47"/>
    <p:sldId id="335" r:id="rId48"/>
    <p:sldId id="496" r:id="rId4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74" autoAdjust="0"/>
  </p:normalViewPr>
  <p:slideViewPr>
    <p:cSldViewPr>
      <p:cViewPr varScale="1">
        <p:scale>
          <a:sx n="73" d="100"/>
          <a:sy n="73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491" y="-9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C3939-7F74-42C4-9DD0-B6485081FB6E}" type="datetimeFigureOut">
              <a:rPr lang="fr-CA" smtClean="0"/>
              <a:pPr/>
              <a:t>2020-08-17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1F1DB-BE82-45CA-94D6-7BBA113E1D80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FE11C-BC1F-4D8D-840C-CE33D43EF952}" type="datetimeFigureOut">
              <a:rPr lang="fr-CA" smtClean="0"/>
              <a:pPr/>
              <a:t>2020-08-17</a:t>
            </a:fld>
            <a:endParaRPr lang="fr-CA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33C1C-AE1D-49B6-B74C-2D22D082F690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6B1C29-4CBB-4D22-8A7B-498BE25B9831}" type="slidenum">
              <a:rPr lang="fr-FR" smtClean="0">
                <a:latin typeface="Times" charset="0"/>
              </a:rPr>
              <a:pPr/>
              <a:t>2</a:t>
            </a:fld>
            <a:endParaRPr lang="fr-FR" dirty="0">
              <a:latin typeface="Times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D2D00D-C4D9-4681-AA2A-6D866A9F0285}" type="slidenum">
              <a:rPr lang="fr-FR"/>
              <a:pPr/>
              <a:t>41</a:t>
            </a:fld>
            <a:endParaRPr lang="fr-FR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6B1C29-4CBB-4D22-8A7B-498BE25B9831}" type="slidenum">
              <a:rPr lang="fr-FR" smtClean="0">
                <a:latin typeface="Times" charset="0"/>
              </a:rPr>
              <a:pPr/>
              <a:t>6</a:t>
            </a:fld>
            <a:endParaRPr lang="fr-FR" dirty="0">
              <a:latin typeface="Times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sz="1400" dirty="0"/>
              <a:t>Il manque : les loisirs, les commerces, la sécurité personnelle</a:t>
            </a:r>
          </a:p>
          <a:p>
            <a:endParaRPr lang="fr-CA" sz="1400" dirty="0"/>
          </a:p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1400" dirty="0"/>
              <a:t>Les acteurs locaux interviennent à chacune des étapes décrites :</a:t>
            </a:r>
          </a:p>
          <a:p>
            <a:pPr marL="800100" lvl="1" indent="-342900">
              <a:spcBef>
                <a:spcPts val="900"/>
              </a:spcBef>
              <a:buSzPct val="80000"/>
              <a:buFont typeface="Courier New" pitchFamily="49" charset="0"/>
              <a:buChar char="o"/>
              <a:defRPr/>
            </a:pPr>
            <a:r>
              <a:rPr lang="fr-CA" sz="1400" dirty="0"/>
              <a:t>maisons d’enseignement et autres organismes s’occupent de </a:t>
            </a:r>
            <a:r>
              <a:rPr lang="fr-CA" sz="1400" b="1" dirty="0"/>
              <a:t>qualification professionnelle</a:t>
            </a:r>
            <a:r>
              <a:rPr lang="fr-CA" sz="1400" dirty="0"/>
              <a:t> </a:t>
            </a:r>
          </a:p>
          <a:p>
            <a:pPr marL="800100" lvl="1" indent="-342900">
              <a:spcBef>
                <a:spcPts val="900"/>
              </a:spcBef>
              <a:buSzPct val="80000"/>
              <a:buFont typeface="Courier New" pitchFamily="49" charset="0"/>
              <a:buChar char="o"/>
              <a:defRPr/>
            </a:pPr>
            <a:r>
              <a:rPr lang="fr-CA" sz="1400" dirty="0"/>
              <a:t>groupes d’entraide tentent de briser l’isolement et d’offrir des occasions de </a:t>
            </a:r>
            <a:r>
              <a:rPr lang="fr-CA" sz="1400" b="1" dirty="0"/>
              <a:t>qualification personnelle</a:t>
            </a:r>
            <a:endParaRPr lang="fr-CA" sz="1400" dirty="0"/>
          </a:p>
          <a:p>
            <a:pPr marL="800100" lvl="1" indent="-342900">
              <a:spcBef>
                <a:spcPts val="900"/>
              </a:spcBef>
              <a:buSzPct val="80000"/>
              <a:buFont typeface="Courier New" pitchFamily="49" charset="0"/>
              <a:buChar char="o"/>
              <a:defRPr/>
            </a:pPr>
            <a:r>
              <a:rPr lang="fr-CA" sz="1400" dirty="0"/>
              <a:t>groupes communautaires agissent pour </a:t>
            </a:r>
            <a:r>
              <a:rPr lang="fr-CA" sz="1400" b="1" dirty="0"/>
              <a:t>réduire les multiples obstacles</a:t>
            </a:r>
            <a:r>
              <a:rPr lang="fr-CA" sz="1400" dirty="0"/>
              <a:t> (voir diapositive suivante) </a:t>
            </a:r>
          </a:p>
          <a:p>
            <a:pPr marL="800100" lvl="1" indent="-342900">
              <a:spcBef>
                <a:spcPts val="900"/>
              </a:spcBef>
              <a:buSzPct val="80000"/>
              <a:buFont typeface="Courier New" pitchFamily="49" charset="0"/>
              <a:buChar char="o"/>
              <a:defRPr/>
            </a:pPr>
            <a:r>
              <a:rPr lang="fr-CA" sz="1400" dirty="0"/>
              <a:t>certains organismes offrent un </a:t>
            </a:r>
            <a:r>
              <a:rPr lang="fr-CA" sz="1400" b="1" dirty="0"/>
              <a:t>accompagnement particulier</a:t>
            </a:r>
            <a:r>
              <a:rPr lang="fr-CA" sz="1400" dirty="0"/>
              <a:t> pour catégories précises de personnes (femmes, jeunes, </a:t>
            </a:r>
            <a:r>
              <a:rPr lang="fr-CA" sz="1400" dirty="0" err="1"/>
              <a:t>immigrantEs</a:t>
            </a:r>
            <a:r>
              <a:rPr lang="fr-CA" sz="1400" dirty="0"/>
              <a:t>...)</a:t>
            </a:r>
          </a:p>
          <a:p>
            <a:endParaRPr lang="fr-CA" sz="1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33C1C-AE1D-49B6-B74C-2D22D082F690}" type="slidenum">
              <a:rPr lang="fr-CA" smtClean="0"/>
              <a:pPr/>
              <a:t>13</a:t>
            </a:fld>
            <a:endParaRPr lang="fr-CA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CBC5F-4F28-41C6-BFCA-921070637753}" type="slidenum">
              <a:rPr lang="fr-FR"/>
              <a:pPr/>
              <a:t>14</a:t>
            </a:fld>
            <a:endParaRPr lang="fr-FR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sz="1400" dirty="0"/>
              <a:t>Il manque : les loisirs, les commerces, la sécurité personnelle</a:t>
            </a:r>
          </a:p>
          <a:p>
            <a:endParaRPr lang="fr-CA" sz="1400" dirty="0"/>
          </a:p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1400" dirty="0"/>
              <a:t>Les acteurs locaux interviennent à chacune des étapes décrites :</a:t>
            </a:r>
          </a:p>
          <a:p>
            <a:pPr marL="800100" lvl="1" indent="-342900">
              <a:spcBef>
                <a:spcPts val="900"/>
              </a:spcBef>
              <a:buSzPct val="80000"/>
              <a:buFont typeface="Courier New" pitchFamily="49" charset="0"/>
              <a:buChar char="o"/>
              <a:defRPr/>
            </a:pPr>
            <a:r>
              <a:rPr lang="fr-CA" sz="1400" dirty="0"/>
              <a:t>maisons d’enseignement et autres organismes s’occupent de </a:t>
            </a:r>
            <a:r>
              <a:rPr lang="fr-CA" sz="1400" b="1" dirty="0"/>
              <a:t>qualification professionnelle</a:t>
            </a:r>
            <a:r>
              <a:rPr lang="fr-CA" sz="1400" dirty="0"/>
              <a:t> </a:t>
            </a:r>
          </a:p>
          <a:p>
            <a:pPr marL="800100" lvl="1" indent="-342900">
              <a:spcBef>
                <a:spcPts val="900"/>
              </a:spcBef>
              <a:buSzPct val="80000"/>
              <a:buFont typeface="Courier New" pitchFamily="49" charset="0"/>
              <a:buChar char="o"/>
              <a:defRPr/>
            </a:pPr>
            <a:r>
              <a:rPr lang="fr-CA" sz="1400" dirty="0"/>
              <a:t>groupes d’entraide tentent de briser l’isolement et d’offrir des occasions de </a:t>
            </a:r>
            <a:r>
              <a:rPr lang="fr-CA" sz="1400" b="1" dirty="0"/>
              <a:t>qualification personnelle</a:t>
            </a:r>
            <a:endParaRPr lang="fr-CA" sz="1400" dirty="0"/>
          </a:p>
          <a:p>
            <a:pPr marL="800100" lvl="1" indent="-342900">
              <a:spcBef>
                <a:spcPts val="900"/>
              </a:spcBef>
              <a:buSzPct val="80000"/>
              <a:buFont typeface="Courier New" pitchFamily="49" charset="0"/>
              <a:buChar char="o"/>
              <a:defRPr/>
            </a:pPr>
            <a:r>
              <a:rPr lang="fr-CA" sz="1400" dirty="0"/>
              <a:t>groupes communautaires agissent pour </a:t>
            </a:r>
            <a:r>
              <a:rPr lang="fr-CA" sz="1400" b="1" dirty="0"/>
              <a:t>réduire les multiples obstacles</a:t>
            </a:r>
            <a:r>
              <a:rPr lang="fr-CA" sz="1400" dirty="0"/>
              <a:t> (voir diapositive suivante) </a:t>
            </a:r>
          </a:p>
          <a:p>
            <a:pPr marL="800100" lvl="1" indent="-342900">
              <a:spcBef>
                <a:spcPts val="900"/>
              </a:spcBef>
              <a:buSzPct val="80000"/>
              <a:buFont typeface="Courier New" pitchFamily="49" charset="0"/>
              <a:buChar char="o"/>
              <a:defRPr/>
            </a:pPr>
            <a:r>
              <a:rPr lang="fr-CA" sz="1400" dirty="0"/>
              <a:t>certains organismes offrent un </a:t>
            </a:r>
            <a:r>
              <a:rPr lang="fr-CA" sz="1400" b="1" dirty="0"/>
              <a:t>accompagnement particulier</a:t>
            </a:r>
            <a:r>
              <a:rPr lang="fr-CA" sz="1400" dirty="0"/>
              <a:t> pour catégories précises de personnes (femmes, jeunes, </a:t>
            </a:r>
            <a:r>
              <a:rPr lang="fr-CA" sz="1400" dirty="0" err="1"/>
              <a:t>immigrantEs</a:t>
            </a:r>
            <a:r>
              <a:rPr lang="fr-CA" sz="1400" dirty="0"/>
              <a:t>...)</a:t>
            </a:r>
          </a:p>
          <a:p>
            <a:endParaRPr lang="fr-CA" sz="1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33C1C-AE1D-49B6-B74C-2D22D082F690}" type="slidenum">
              <a:rPr lang="fr-CA" smtClean="0"/>
              <a:pPr/>
              <a:t>15</a:t>
            </a:fld>
            <a:endParaRPr lang="fr-CA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CBC5F-4F28-41C6-BFCA-921070637753}" type="slidenum">
              <a:rPr lang="fr-FR"/>
              <a:pPr/>
              <a:t>16</a:t>
            </a:fld>
            <a:endParaRPr lang="fr-FR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CBC5F-4F28-41C6-BFCA-921070637753}" type="slidenum">
              <a:rPr lang="fr-FR"/>
              <a:pPr/>
              <a:t>18</a:t>
            </a:fld>
            <a:endParaRPr lang="fr-FR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CBC5F-4F28-41C6-BFCA-921070637753}" type="slidenum">
              <a:rPr lang="fr-FR"/>
              <a:pPr/>
              <a:t>19</a:t>
            </a:fld>
            <a:endParaRPr lang="fr-FR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6B1C29-4CBB-4D22-8A7B-498BE25B9831}" type="slidenum">
              <a:rPr lang="fr-FR" smtClean="0">
                <a:latin typeface="Times" charset="0"/>
              </a:rPr>
              <a:pPr/>
              <a:t>22</a:t>
            </a:fld>
            <a:endParaRPr lang="fr-FR">
              <a:latin typeface="Times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>
              <a:latin typeface="Time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2895600" cy="36512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r-CA" dirty="0"/>
              <a:t>© Coopérative La Clé, Victoriaville - 2016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- 2016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- 2016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re et graphique ou organigramme hiérarc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1173163" y="1981200"/>
            <a:ext cx="7772400" cy="4114800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1219200" y="6324600"/>
            <a:ext cx="2741613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CA" dirty="0"/>
              <a:t>© Coopérative La Clé, Victoriaville - 2016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8382000" y="6324600"/>
            <a:ext cx="685800" cy="457200"/>
          </a:xfrm>
        </p:spPr>
        <p:txBody>
          <a:bodyPr/>
          <a:lstStyle>
            <a:lvl1pPr>
              <a:defRPr/>
            </a:lvl1pPr>
          </a:lstStyle>
          <a:p>
            <a:fld id="{E2273F2D-BAF0-4955-B33D-FFBFE5CAE90A}" type="slidenum">
              <a:rPr lang="fr-FR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1173163" y="1981200"/>
            <a:ext cx="7772400" cy="4114800"/>
          </a:xfrm>
        </p:spPr>
        <p:txBody>
          <a:bodyPr/>
          <a:lstStyle/>
          <a:p>
            <a:pPr lvl="0"/>
            <a:endParaRPr lang="fr-CA" noProof="0" dirty="0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dirty="0"/>
              <a:t>© Coopérative La Clé, Victoriaville - 2016</a:t>
            </a:r>
            <a:endParaRPr lang="fr-FR" dirty="0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E180D-A8BC-426F-AA61-1EA5029E081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2895600" cy="36512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r-CA" dirty="0"/>
              <a:t>© Coopérative La Clé, Victoriaville - 2016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2895600" cy="36512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r-CA" dirty="0"/>
              <a:t>© Coopérative La Clé, Victoriaville - 2016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- 2016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- 2016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- 2016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2895600" cy="36512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r-CA" dirty="0"/>
              <a:t>© Coopérative La Clé, Victoriaville - 2016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- 2016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- 2016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A" dirty="0"/>
              <a:t>© Coopérative La Clé, Victoriaville - 2016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26000" y="692696"/>
            <a:ext cx="8892000" cy="205740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fr-CA" sz="3600" b="1" dirty="0"/>
              <a:t>ACTION SECTORIELLE INTÉGRÉE ET DÉVELOPPEMENT DU POUVOIR D'AGIR : MANIFESTATIONS DE L'</a:t>
            </a:r>
            <a:r>
              <a:rPr lang="fr-CA" sz="3600" b="1" i="1" dirty="0"/>
              <a:t>EMPOWERMENT</a:t>
            </a:r>
            <a:endParaRPr lang="fr-FR" sz="3400" b="1" i="1" dirty="0"/>
          </a:p>
        </p:txBody>
      </p:sp>
      <p:pic>
        <p:nvPicPr>
          <p:cNvPr id="5" name="Picture 4" descr="Logo%20La%20Clé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6941" y="5661368"/>
            <a:ext cx="1269555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1"/>
          <p:cNvSpPr>
            <a:spLocks noGrp="1" noChangeArrowheads="1"/>
          </p:cNvSpPr>
          <p:nvPr>
            <p:ph type="subTitle" idx="4294967295"/>
          </p:nvPr>
        </p:nvSpPr>
        <p:spPr>
          <a:xfrm>
            <a:off x="864000" y="3140968"/>
            <a:ext cx="7416000" cy="2880000"/>
          </a:xfrm>
          <a:noFill/>
        </p:spPr>
        <p:txBody>
          <a:bodyPr>
            <a:normAutofit fontScale="92500"/>
          </a:bodyPr>
          <a:lstStyle/>
          <a:p>
            <a:pPr marL="0" indent="0" algn="ctr" eaLnBrk="1" hangingPunct="1">
              <a:lnSpc>
                <a:spcPct val="120000"/>
              </a:lnSpc>
              <a:spcBef>
                <a:spcPts val="18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fr-CA" b="1" dirty="0"/>
              <a:t>William A. « Bill » Ninacs</a:t>
            </a:r>
            <a:endParaRPr lang="fr-CA" sz="3800" b="1" dirty="0"/>
          </a:p>
          <a:p>
            <a:pPr marL="0" indent="0" algn="ctr">
              <a:lnSpc>
                <a:spcPct val="120000"/>
              </a:lnSpc>
              <a:spcBef>
                <a:spcPts val="1800"/>
              </a:spcBef>
              <a:buNone/>
            </a:pPr>
            <a:r>
              <a:rPr lang="fr-CA" sz="2800" dirty="0"/>
              <a:t>INNOVATIONS ET BON COUPS EN SOUTIEN COMMUNAUTAIRE DANS LA CHAUDIÈRE-APPALACHES</a:t>
            </a:r>
            <a:endParaRPr lang="fr-CA" sz="3000" dirty="0"/>
          </a:p>
          <a:p>
            <a:pPr marL="0" indent="0" algn="ctr">
              <a:lnSpc>
                <a:spcPct val="120000"/>
              </a:lnSpc>
              <a:spcBef>
                <a:spcPts val="1800"/>
              </a:spcBef>
              <a:buNone/>
            </a:pPr>
            <a:r>
              <a:rPr lang="fr-CA" sz="2800" dirty="0"/>
              <a:t>Scott (Québec) — 31 mars 2016 </a:t>
            </a:r>
          </a:p>
        </p:txBody>
      </p:sp>
      <p:pic>
        <p:nvPicPr>
          <p:cNvPr id="2" name="Image 1" descr="Une image contenant dessin&#10;&#10;Description générée automatiquement">
            <a:extLst>
              <a:ext uri="{FF2B5EF4-FFF2-40B4-BE49-F238E27FC236}">
                <a16:creationId xmlns:a16="http://schemas.microsoft.com/office/drawing/2014/main" id="{3B7B85AA-96C7-4B70-A75C-4BE98C694A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712" y="6053340"/>
            <a:ext cx="1618904" cy="65565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- 2016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16306" t="16894" r="16306" b="29565"/>
          <a:stretch>
            <a:fillRect/>
          </a:stretch>
        </p:blipFill>
        <p:spPr bwMode="auto">
          <a:xfrm>
            <a:off x="1802461" y="2132856"/>
            <a:ext cx="5577851" cy="3421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3568" y="332656"/>
            <a:ext cx="7772400" cy="1143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ct val="10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  <a:sym typeface="Symbol" pitchFamily="18" charset="2"/>
              </a:rPr>
              <a:t>LE RÉSEAU LIBRE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10</a:t>
            </a:fld>
            <a:endParaRPr lang="fr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 dirty="0"/>
              <a:t>© Coopérative La Clé, Victoriaville - 2016</a:t>
            </a:r>
            <a:endParaRPr lang="fr-FR" dirty="0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260648"/>
            <a:ext cx="7127875" cy="1143000"/>
          </a:xfrm>
        </p:spPr>
        <p:txBody>
          <a:bodyPr>
            <a:normAutofit/>
          </a:bodyPr>
          <a:lstStyle/>
          <a:p>
            <a:pPr algn="ctr"/>
            <a:r>
              <a:rPr lang="fr-FR" sz="3600" b="1" cap="all" dirty="0">
                <a:latin typeface="Calibri" pitchFamily="34" charset="0"/>
              </a:rPr>
              <a:t>ASPECTS DES RÉSEAUX</a:t>
            </a:r>
          </a:p>
        </p:txBody>
      </p:sp>
      <p:graphicFrame>
        <p:nvGraphicFramePr>
          <p:cNvPr id="148534" name="Group 54"/>
          <p:cNvGraphicFramePr>
            <a:graphicFrameLocks noGrp="1"/>
          </p:cNvGraphicFramePr>
          <p:nvPr>
            <p:ph type="tbl" idx="1"/>
          </p:nvPr>
        </p:nvGraphicFramePr>
        <p:xfrm>
          <a:off x="2571800" y="1549287"/>
          <a:ext cx="5562600" cy="4392826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NORMATIFS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LIBRES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faire pour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faire avec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résultats</a:t>
                      </a: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(tâches)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processus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planification et coordination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soutien de l’entraide et </a:t>
                      </a:r>
                      <a:b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 la coopération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57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hiérarchique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(faible autonomie)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consensuelle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(forte autonomie)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informels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29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complémentarité</a:t>
                      </a: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(rôles institutionnels)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collaboration</a:t>
                      </a: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b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(valeurs partagées)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8509" name="Group 29"/>
          <p:cNvGraphicFramePr>
            <a:graphicFrameLocks noGrp="1"/>
          </p:cNvGraphicFramePr>
          <p:nvPr/>
        </p:nvGraphicFramePr>
        <p:xfrm>
          <a:off x="971600" y="1971562"/>
          <a:ext cx="1600200" cy="3977718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objectifs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75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activités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56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gestion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liens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29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axe du travail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4E180D-A8BC-426F-AA61-1EA5029E081E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 bwMode="auto">
          <a:xfrm>
            <a:off x="2590400" y="2420888"/>
            <a:ext cx="5544000" cy="450000"/>
          </a:xfrm>
          <a:prstGeom prst="roundRect">
            <a:avLst/>
          </a:prstGeom>
          <a:noFill/>
          <a:ln w="63500" cap="rnd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2" name="Rectangle à coins arrondis 11"/>
          <p:cNvSpPr/>
          <p:nvPr/>
        </p:nvSpPr>
        <p:spPr bwMode="auto">
          <a:xfrm>
            <a:off x="2590400" y="5049280"/>
            <a:ext cx="5544000" cy="900000"/>
          </a:xfrm>
          <a:prstGeom prst="roundRect">
            <a:avLst/>
          </a:prstGeom>
          <a:noFill/>
          <a:ln w="63500" cap="rnd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13" name="Connecteur droit avec flèche 12"/>
          <p:cNvCxnSpPr/>
          <p:nvPr/>
        </p:nvCxnSpPr>
        <p:spPr bwMode="auto">
          <a:xfrm rot="5400000">
            <a:off x="4336096" y="3950382"/>
            <a:ext cx="2124000" cy="1588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16306" t="16894" r="16306" b="29565"/>
          <a:stretch>
            <a:fillRect/>
          </a:stretch>
        </p:blipFill>
        <p:spPr bwMode="auto">
          <a:xfrm>
            <a:off x="5017144" y="1916872"/>
            <a:ext cx="4091360" cy="251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3" cstate="print"/>
          <a:srcRect l="13045" t="16894" r="13045" b="29565"/>
          <a:stretch>
            <a:fillRect/>
          </a:stretch>
        </p:blipFill>
        <p:spPr bwMode="auto">
          <a:xfrm>
            <a:off x="251920" y="1916872"/>
            <a:ext cx="3600000" cy="251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4448" y="341784"/>
            <a:ext cx="7920000" cy="1143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LE DÉFI DE L’ACTION INTERSECTORIELLE</a:t>
            </a:r>
            <a:endParaRPr kumimoji="0" lang="fr-FR" sz="3600" b="0" i="1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211960" y="2348920"/>
            <a:ext cx="6960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8000" b="1" dirty="0"/>
              <a:t>+</a:t>
            </a:r>
          </a:p>
        </p:txBody>
      </p:sp>
      <p:sp>
        <p:nvSpPr>
          <p:cNvPr id="7" name="Flèche vers le bas 6"/>
          <p:cNvSpPr/>
          <p:nvPr/>
        </p:nvSpPr>
        <p:spPr>
          <a:xfrm>
            <a:off x="3707904" y="4725184"/>
            <a:ext cx="1800000" cy="3600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11560" y="5382344"/>
            <a:ext cx="7920000" cy="6840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b="1" dirty="0">
                <a:latin typeface="Calibri" pitchFamily="34" charset="0"/>
                <a:ea typeface="+mj-ea"/>
                <a:cs typeface="+mj-cs"/>
              </a:rPr>
              <a:t>UN</a:t>
            </a:r>
            <a:r>
              <a:rPr kumimoji="0" lang="fr-FR" sz="3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ACTEUR</a:t>
            </a:r>
            <a:r>
              <a:rPr kumimoji="0" lang="fr-FR" sz="3600" b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COLL</a:t>
            </a:r>
            <a:r>
              <a:rPr kumimoji="0" lang="fr-FR" sz="3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ECTIF</a:t>
            </a: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- 2016</a:t>
            </a: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12</a:t>
            </a:fld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- 2016</a:t>
            </a:r>
          </a:p>
        </p:txBody>
      </p:sp>
      <p:grpSp>
        <p:nvGrpSpPr>
          <p:cNvPr id="2" name="Groupe 21"/>
          <p:cNvGrpSpPr/>
          <p:nvPr/>
        </p:nvGrpSpPr>
        <p:grpSpPr>
          <a:xfrm>
            <a:off x="1763816" y="1700808"/>
            <a:ext cx="5616368" cy="4249940"/>
            <a:chOff x="2339752" y="1916832"/>
            <a:chExt cx="5616368" cy="4249940"/>
          </a:xfrm>
        </p:grpSpPr>
        <p:sp>
          <p:nvSpPr>
            <p:cNvPr id="4" name="ZoneTexte 3"/>
            <p:cNvSpPr txBox="1"/>
            <p:nvPr/>
          </p:nvSpPr>
          <p:spPr>
            <a:xfrm>
              <a:off x="2339752" y="1916832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Services SSS</a:t>
              </a: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2339752" y="2692660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Hébergement</a:t>
              </a:r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2339752" y="3468488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Déplacements</a:t>
              </a: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2339752" y="4244316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Formation</a:t>
              </a: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2339752" y="5020144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Emploi</a:t>
              </a: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2339752" y="5795972"/>
              <a:ext cx="1728000" cy="3708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Entraide</a:t>
              </a:r>
            </a:p>
          </p:txBody>
        </p:sp>
        <p:grpSp>
          <p:nvGrpSpPr>
            <p:cNvPr id="10" name="Groupe 11"/>
            <p:cNvGrpSpPr/>
            <p:nvPr/>
          </p:nvGrpSpPr>
          <p:grpSpPr>
            <a:xfrm>
              <a:off x="5652120" y="3573016"/>
              <a:ext cx="2304000" cy="1068217"/>
              <a:chOff x="3779912" y="3140968"/>
              <a:chExt cx="2304000" cy="1068217"/>
            </a:xfrm>
          </p:grpSpPr>
          <p:sp>
            <p:nvSpPr>
              <p:cNvPr id="11" name="Ellipse 10"/>
              <p:cNvSpPr/>
              <p:nvPr/>
            </p:nvSpPr>
            <p:spPr>
              <a:xfrm>
                <a:off x="3779912" y="3140968"/>
                <a:ext cx="2304000" cy="93610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A" dirty="0"/>
              </a:p>
            </p:txBody>
          </p:sp>
          <p:sp>
            <p:nvSpPr>
              <p:cNvPr id="12" name="ZoneTexte 11"/>
              <p:cNvSpPr txBox="1"/>
              <p:nvPr/>
            </p:nvSpPr>
            <p:spPr>
              <a:xfrm>
                <a:off x="4031940" y="3378188"/>
                <a:ext cx="1836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CA" sz="2400" b="1" dirty="0">
                    <a:solidFill>
                      <a:schemeClr val="bg1"/>
                    </a:solidFill>
                  </a:rPr>
                  <a:t>AUTONOMIE</a:t>
                </a:r>
                <a:endParaRPr lang="fr-CA" b="1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3" name="Connecteur droit avec flèche 12"/>
            <p:cNvCxnSpPr>
              <a:stCxn id="4" idx="3"/>
            </p:cNvCxnSpPr>
            <p:nvPr/>
          </p:nvCxnSpPr>
          <p:spPr>
            <a:xfrm>
              <a:off x="4067944" y="2101498"/>
              <a:ext cx="1656184" cy="1615534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avec flèche 13"/>
            <p:cNvCxnSpPr>
              <a:stCxn id="5" idx="3"/>
            </p:cNvCxnSpPr>
            <p:nvPr/>
          </p:nvCxnSpPr>
          <p:spPr>
            <a:xfrm>
              <a:off x="4067944" y="2877326"/>
              <a:ext cx="1512168" cy="983722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/>
            <p:cNvCxnSpPr>
              <a:stCxn id="6" idx="3"/>
            </p:cNvCxnSpPr>
            <p:nvPr/>
          </p:nvCxnSpPr>
          <p:spPr>
            <a:xfrm>
              <a:off x="4067944" y="3653154"/>
              <a:ext cx="1440160" cy="351910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avec flèche 15"/>
            <p:cNvCxnSpPr>
              <a:stCxn id="7" idx="3"/>
            </p:cNvCxnSpPr>
            <p:nvPr/>
          </p:nvCxnSpPr>
          <p:spPr>
            <a:xfrm flipV="1">
              <a:off x="4067944" y="4149080"/>
              <a:ext cx="1440160" cy="279902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>
              <a:stCxn id="9" idx="3"/>
            </p:cNvCxnSpPr>
            <p:nvPr/>
          </p:nvCxnSpPr>
          <p:spPr>
            <a:xfrm flipV="1">
              <a:off x="4067752" y="4365104"/>
              <a:ext cx="1656376" cy="1616268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>
              <a:stCxn id="8" idx="3"/>
            </p:cNvCxnSpPr>
            <p:nvPr/>
          </p:nvCxnSpPr>
          <p:spPr>
            <a:xfrm flipV="1">
              <a:off x="4067944" y="4293096"/>
              <a:ext cx="1512168" cy="911714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432000" y="332656"/>
            <a:ext cx="8280000" cy="1080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UNE</a:t>
            </a:r>
            <a:r>
              <a:rPr kumimoji="0" lang="fr-FR" sz="3600" b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RESPONSABILITÉ PARTAGÉE</a:t>
            </a:r>
            <a:endParaRPr kumimoji="0" lang="fr-FR" sz="36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Espace réservé du numéro de diapositive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13</a:t>
            </a:fld>
            <a:endParaRPr lang="fr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14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- 2016</a:t>
            </a:r>
            <a:endParaRPr lang="fr-FR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064" y="438944"/>
            <a:ext cx="8280400" cy="685800"/>
          </a:xfrm>
          <a:noFill/>
        </p:spPr>
        <p:txBody>
          <a:bodyPr>
            <a:normAutofit/>
          </a:bodyPr>
          <a:lstStyle/>
          <a:p>
            <a:r>
              <a:rPr lang="fr-CA" sz="3600" b="1" dirty="0">
                <a:latin typeface="Calibri" pitchFamily="34" charset="0"/>
              </a:rPr>
              <a:t>MANQUE DE COHÉSION DANS L’ACTION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24000" y="1556792"/>
            <a:ext cx="8496000" cy="154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Travail de chaque acteur : complètement </a:t>
            </a:r>
            <a:r>
              <a:rPr lang="fr-CA" sz="2800" b="1" dirty="0"/>
              <a:t>indépendant</a:t>
            </a:r>
            <a:r>
              <a:rPr lang="fr-CA" sz="2800" dirty="0"/>
              <a:t>. </a:t>
            </a:r>
          </a:p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Les </a:t>
            </a:r>
            <a:r>
              <a:rPr lang="fr-CA" sz="2800" b="1" dirty="0"/>
              <a:t>liens</a:t>
            </a:r>
            <a:r>
              <a:rPr lang="fr-CA" sz="2800" dirty="0"/>
              <a:t> de collaboration sont </a:t>
            </a:r>
            <a:r>
              <a:rPr lang="fr-CA" sz="2800" b="1" dirty="0"/>
              <a:t>peu fréquents</a:t>
            </a:r>
            <a:r>
              <a:rPr lang="fr-CA" sz="2800" dirty="0"/>
              <a:t> et concernent plutôt les acteurs d’un </a:t>
            </a:r>
            <a:r>
              <a:rPr lang="fr-CA" sz="2800" b="1" dirty="0"/>
              <a:t>même secteur</a:t>
            </a:r>
            <a:r>
              <a:rPr lang="fr-CA" sz="2800" dirty="0"/>
              <a:t>.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404000" y="4869160"/>
            <a:ext cx="6336000" cy="93600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ts val="900"/>
              </a:spcBef>
              <a:buFont typeface="Wingdings" pitchFamily="2" charset="2"/>
              <a:buChar char="Ø"/>
              <a:defRPr/>
            </a:pPr>
            <a:r>
              <a:rPr lang="fr-CA" sz="2800" b="1" dirty="0"/>
              <a:t>Résultat : 	réduction de l’autonomie et </a:t>
            </a:r>
            <a:br>
              <a:rPr lang="fr-CA" sz="2800" b="1" dirty="0"/>
            </a:br>
            <a:r>
              <a:rPr lang="fr-CA" sz="2800" b="1" dirty="0"/>
              <a:t>		de la participation citoyenne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24000" y="1556792"/>
            <a:ext cx="8496000" cy="30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ts val="900"/>
              </a:spcBef>
              <a:buFont typeface="Courier New" pitchFamily="49" charset="0"/>
              <a:buChar char="o"/>
              <a:defRPr/>
            </a:pPr>
            <a:endParaRPr lang="fr-CA" sz="2800" dirty="0"/>
          </a:p>
          <a:p>
            <a:pPr marL="800100" lvl="1" indent="-342900">
              <a:spcBef>
                <a:spcPts val="900"/>
              </a:spcBef>
              <a:buFont typeface="Courier New" pitchFamily="49" charset="0"/>
              <a:buChar char="o"/>
              <a:defRPr/>
            </a:pPr>
            <a:endParaRPr lang="fr-CA" sz="2800" dirty="0"/>
          </a:p>
          <a:p>
            <a:pPr marL="800100" lvl="1" indent="-342900">
              <a:spcBef>
                <a:spcPts val="900"/>
              </a:spcBef>
              <a:buFont typeface="Courier New" pitchFamily="49" charset="0"/>
              <a:buChar char="o"/>
              <a:defRPr/>
            </a:pPr>
            <a:endParaRPr lang="fr-CA" sz="2800" dirty="0"/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fr-CA" sz="2800" dirty="0"/>
              <a:t>Mise en route non coordonnée des programmes publics et privés → agissements « </a:t>
            </a:r>
            <a:r>
              <a:rPr lang="fr-CA" sz="2800" b="1" dirty="0"/>
              <a:t>en silos</a:t>
            </a:r>
            <a:r>
              <a:rPr lang="fr-CA" sz="2800" dirty="0"/>
              <a:t> ».</a:t>
            </a:r>
          </a:p>
          <a:p>
            <a:pPr marL="800100" lvl="1" indent="-342900">
              <a:spcBef>
                <a:spcPts val="900"/>
              </a:spcBef>
              <a:buFont typeface="Courier New" pitchFamily="49" charset="0"/>
              <a:buChar char="o"/>
              <a:defRPr/>
            </a:pPr>
            <a:r>
              <a:rPr lang="fr-CA" sz="2800" dirty="0"/>
              <a:t>Risque de </a:t>
            </a:r>
            <a:r>
              <a:rPr lang="fr-CA" sz="2800" b="1" dirty="0"/>
              <a:t>dédoublement</a:t>
            </a:r>
            <a:r>
              <a:rPr lang="fr-CA" sz="2800" dirty="0"/>
              <a:t>, d’occasions manquées…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- 2016</a:t>
            </a:r>
            <a:endParaRPr lang="fr-CA" dirty="0"/>
          </a:p>
        </p:txBody>
      </p:sp>
      <p:grpSp>
        <p:nvGrpSpPr>
          <p:cNvPr id="2" name="Groupe 21"/>
          <p:cNvGrpSpPr/>
          <p:nvPr/>
        </p:nvGrpSpPr>
        <p:grpSpPr>
          <a:xfrm>
            <a:off x="1763816" y="1700808"/>
            <a:ext cx="5616368" cy="4249940"/>
            <a:chOff x="2339752" y="1916832"/>
            <a:chExt cx="5616368" cy="4249940"/>
          </a:xfrm>
        </p:grpSpPr>
        <p:sp>
          <p:nvSpPr>
            <p:cNvPr id="4" name="ZoneTexte 3"/>
            <p:cNvSpPr txBox="1"/>
            <p:nvPr/>
          </p:nvSpPr>
          <p:spPr>
            <a:xfrm>
              <a:off x="2339752" y="1916832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Services SSS</a:t>
              </a: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2339752" y="2692660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Hébergement</a:t>
              </a:r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2339752" y="3468488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Déplacements</a:t>
              </a: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2339752" y="4244316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Formation</a:t>
              </a: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2339752" y="5020144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Emploi</a:t>
              </a: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2339752" y="5795972"/>
              <a:ext cx="1728000" cy="3708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Entraide</a:t>
              </a:r>
            </a:p>
          </p:txBody>
        </p:sp>
        <p:grpSp>
          <p:nvGrpSpPr>
            <p:cNvPr id="10" name="Groupe 11"/>
            <p:cNvGrpSpPr/>
            <p:nvPr/>
          </p:nvGrpSpPr>
          <p:grpSpPr>
            <a:xfrm>
              <a:off x="5652120" y="3573016"/>
              <a:ext cx="2304000" cy="1068217"/>
              <a:chOff x="3779912" y="3140968"/>
              <a:chExt cx="2304000" cy="1068217"/>
            </a:xfrm>
          </p:grpSpPr>
          <p:sp>
            <p:nvSpPr>
              <p:cNvPr id="11" name="Ellipse 10"/>
              <p:cNvSpPr/>
              <p:nvPr/>
            </p:nvSpPr>
            <p:spPr>
              <a:xfrm>
                <a:off x="3779912" y="3140968"/>
                <a:ext cx="2304000" cy="93610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A"/>
              </a:p>
            </p:txBody>
          </p:sp>
          <p:sp>
            <p:nvSpPr>
              <p:cNvPr id="12" name="ZoneTexte 11"/>
              <p:cNvSpPr txBox="1"/>
              <p:nvPr/>
            </p:nvSpPr>
            <p:spPr>
              <a:xfrm>
                <a:off x="4031940" y="3378188"/>
                <a:ext cx="1836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CA" sz="2400" b="1" dirty="0">
                    <a:solidFill>
                      <a:schemeClr val="bg1"/>
                    </a:solidFill>
                  </a:rPr>
                  <a:t>AUTONOMIE</a:t>
                </a:r>
                <a:endParaRPr lang="fr-CA" b="1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3" name="Connecteur droit avec flèche 12"/>
            <p:cNvCxnSpPr>
              <a:stCxn id="4" idx="3"/>
            </p:cNvCxnSpPr>
            <p:nvPr/>
          </p:nvCxnSpPr>
          <p:spPr>
            <a:xfrm>
              <a:off x="4067944" y="2101498"/>
              <a:ext cx="1656184" cy="1615534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avec flèche 13"/>
            <p:cNvCxnSpPr>
              <a:stCxn id="5" idx="3"/>
            </p:cNvCxnSpPr>
            <p:nvPr/>
          </p:nvCxnSpPr>
          <p:spPr>
            <a:xfrm>
              <a:off x="4067944" y="2877326"/>
              <a:ext cx="1512168" cy="983722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/>
            <p:cNvCxnSpPr>
              <a:stCxn id="6" idx="3"/>
            </p:cNvCxnSpPr>
            <p:nvPr/>
          </p:nvCxnSpPr>
          <p:spPr>
            <a:xfrm>
              <a:off x="4067944" y="3653154"/>
              <a:ext cx="1440160" cy="351910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avec flèche 15"/>
            <p:cNvCxnSpPr>
              <a:stCxn id="7" idx="3"/>
            </p:cNvCxnSpPr>
            <p:nvPr/>
          </p:nvCxnSpPr>
          <p:spPr>
            <a:xfrm flipV="1">
              <a:off x="4067944" y="4149080"/>
              <a:ext cx="1440160" cy="279902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>
              <a:stCxn id="9" idx="3"/>
            </p:cNvCxnSpPr>
            <p:nvPr/>
          </p:nvCxnSpPr>
          <p:spPr>
            <a:xfrm flipV="1">
              <a:off x="4067752" y="4365104"/>
              <a:ext cx="1656376" cy="1616268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>
              <a:stCxn id="8" idx="3"/>
            </p:cNvCxnSpPr>
            <p:nvPr/>
          </p:nvCxnSpPr>
          <p:spPr>
            <a:xfrm flipV="1">
              <a:off x="4067944" y="4293096"/>
              <a:ext cx="1512168" cy="911714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Espace réservé du numéro de diapositive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15</a:t>
            </a:fld>
            <a:endParaRPr lang="fr-CA" dirty="0"/>
          </a:p>
        </p:txBody>
      </p:sp>
      <p:grpSp>
        <p:nvGrpSpPr>
          <p:cNvPr id="19" name="Groupe 27"/>
          <p:cNvGrpSpPr/>
          <p:nvPr/>
        </p:nvGrpSpPr>
        <p:grpSpPr>
          <a:xfrm>
            <a:off x="540056" y="1449312"/>
            <a:ext cx="4536000" cy="4788000"/>
            <a:chOff x="1187624" y="1628800"/>
            <a:chExt cx="4428448" cy="4788000"/>
          </a:xfrm>
        </p:grpSpPr>
        <p:sp>
          <p:nvSpPr>
            <p:cNvPr id="23" name="Ellipse 22"/>
            <p:cNvSpPr/>
            <p:nvPr/>
          </p:nvSpPr>
          <p:spPr>
            <a:xfrm>
              <a:off x="1187624" y="1628800"/>
              <a:ext cx="3996000" cy="478800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dirty="0"/>
                <a:t>&gt;</a:t>
              </a:r>
            </a:p>
          </p:txBody>
        </p:sp>
        <p:sp>
          <p:nvSpPr>
            <p:cNvPr id="24" name="Flèche droite 23"/>
            <p:cNvSpPr/>
            <p:nvPr/>
          </p:nvSpPr>
          <p:spPr>
            <a:xfrm>
              <a:off x="5220072" y="3789040"/>
              <a:ext cx="396000" cy="504056"/>
            </a:xfrm>
            <a:prstGeom prst="rightArrow">
              <a:avLst/>
            </a:prstGeom>
            <a:ln w="5715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cxnSp>
        <p:nvCxnSpPr>
          <p:cNvPr id="25" name="Connecteur droit avec flèche 24"/>
          <p:cNvCxnSpPr/>
          <p:nvPr/>
        </p:nvCxnSpPr>
        <p:spPr>
          <a:xfrm>
            <a:off x="2591361" y="2070140"/>
            <a:ext cx="0" cy="406496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2591361" y="2852936"/>
            <a:ext cx="0" cy="406496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2591361" y="3598568"/>
            <a:ext cx="0" cy="406496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>
            <a:off x="2591361" y="4390656"/>
            <a:ext cx="0" cy="406496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>
            <a:off x="2591361" y="5182744"/>
            <a:ext cx="0" cy="406496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5967311" y="4667652"/>
            <a:ext cx="2349105" cy="15696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CA" sz="2400" b="1" dirty="0"/>
              <a:t>action intégrée :</a:t>
            </a:r>
            <a:br>
              <a:rPr lang="fr-CA" sz="2400" b="1" dirty="0"/>
            </a:br>
            <a:r>
              <a:rPr lang="fr-CA" sz="2400" dirty="0"/>
              <a:t>l’ajustement et </a:t>
            </a:r>
            <a:br>
              <a:rPr lang="fr-CA" sz="2400" dirty="0"/>
            </a:br>
            <a:r>
              <a:rPr lang="fr-CA" sz="2400" dirty="0"/>
              <a:t>le réajustement </a:t>
            </a:r>
            <a:br>
              <a:rPr lang="fr-CA" sz="2400" dirty="0"/>
            </a:br>
            <a:r>
              <a:rPr lang="fr-CA" sz="2400" dirty="0"/>
              <a:t>des interventions</a:t>
            </a: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>
          <a:xfrm>
            <a:off x="432000" y="260648"/>
            <a:ext cx="8280000" cy="1080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UNE</a:t>
            </a:r>
            <a:r>
              <a:rPr kumimoji="0" lang="fr-FR" sz="3600" b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RESPONSABILITÉ PARTAGÉE</a:t>
            </a:r>
            <a:endParaRPr kumimoji="0" lang="fr-FR" sz="36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>
          <a:xfrm>
            <a:off x="539552" y="260648"/>
            <a:ext cx="8280000" cy="1080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UNE</a:t>
            </a:r>
            <a:r>
              <a:rPr kumimoji="0" lang="fr-FR" sz="3600" b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RESPONSABILITÉ </a:t>
            </a:r>
            <a:r>
              <a:rPr kumimoji="0" lang="fr-FR" sz="3600" b="1" u="sng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COMMUNE</a:t>
            </a:r>
            <a:endParaRPr kumimoji="0" lang="fr-FR" sz="3600" b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/>
      <p:bldP spid="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CA">
                <a:latin typeface="+mj-lt"/>
              </a:rPr>
              <a:t>© Coopérative La Clé, Victoriaville - 2016</a:t>
            </a:r>
            <a:endParaRPr lang="fr-FR">
              <a:latin typeface="+mj-lt"/>
            </a:endParaRPr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63588" y="260648"/>
            <a:ext cx="7772400" cy="1152000"/>
          </a:xfrm>
          <a:noFill/>
        </p:spPr>
        <p:txBody>
          <a:bodyPr>
            <a:noAutofit/>
          </a:bodyPr>
          <a:lstStyle/>
          <a:p>
            <a:r>
              <a:rPr lang="en-CA" sz="3600" b="1" dirty="0">
                <a:latin typeface="Calibri" pitchFamily="34" charset="0"/>
              </a:rPr>
              <a:t>FACTEURS STRUCTURANTS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63588" y="1556793"/>
            <a:ext cx="7772400" cy="4611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lnSpc>
                <a:spcPct val="115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fr-FR" sz="2800" dirty="0"/>
              <a:t>Les </a:t>
            </a:r>
            <a:r>
              <a:rPr lang="fr-FR" sz="2800" b="1" dirty="0"/>
              <a:t>intérêts</a:t>
            </a:r>
            <a:r>
              <a:rPr lang="fr-FR" sz="2800" dirty="0"/>
              <a:t> : pour amener les gens à la table </a:t>
            </a:r>
            <a:br>
              <a:rPr lang="fr-FR" sz="2800" dirty="0"/>
            </a:br>
            <a:r>
              <a:rPr lang="fr-FR" sz="2800" dirty="0"/>
              <a:t>+ </a:t>
            </a:r>
            <a:r>
              <a:rPr lang="fr-CA" sz="2800" dirty="0"/>
              <a:t>acuité du problème et « timing »</a:t>
            </a:r>
            <a:endParaRPr lang="fr-FR" sz="2800" dirty="0"/>
          </a:p>
          <a:p>
            <a:pPr marL="342900" lvl="0" indent="-342900">
              <a:lnSpc>
                <a:spcPct val="115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fr-FR" sz="2800" dirty="0"/>
              <a:t>Les </a:t>
            </a:r>
            <a:r>
              <a:rPr lang="fr-FR" sz="2800" b="1" dirty="0"/>
              <a:t>idéaux</a:t>
            </a:r>
            <a:r>
              <a:rPr lang="fr-FR" sz="2800" dirty="0"/>
              <a:t> : pour mener à l’action durable</a:t>
            </a:r>
            <a:br>
              <a:rPr lang="fr-FR" sz="2800" dirty="0"/>
            </a:br>
            <a:r>
              <a:rPr lang="fr-FR" sz="2800" dirty="0"/>
              <a:t>+ </a:t>
            </a:r>
            <a:r>
              <a:rPr lang="fr-CA" sz="2800" dirty="0"/>
              <a:t>possibilité réelle de pouvoir agir sur la situation</a:t>
            </a:r>
            <a:endParaRPr lang="fr-FR" sz="2800" dirty="0"/>
          </a:p>
          <a:p>
            <a:pPr marL="342900" lvl="0" indent="-342900">
              <a:lnSpc>
                <a:spcPct val="115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fr-FR" sz="2800" dirty="0"/>
              <a:t>Les </a:t>
            </a:r>
            <a:r>
              <a:rPr lang="fr-FR" sz="2800" b="1" dirty="0"/>
              <a:t>valeurs</a:t>
            </a:r>
            <a:r>
              <a:rPr lang="fr-FR" sz="2800" dirty="0"/>
              <a:t> partagées : pour construire un NOUS et une appartenance</a:t>
            </a:r>
            <a:br>
              <a:rPr lang="fr-FR" sz="2800" dirty="0"/>
            </a:br>
            <a:r>
              <a:rPr lang="fr-FR" sz="2800" dirty="0"/>
              <a:t>+ expérience de la communauté avec une ou des mobilisations similaires</a:t>
            </a:r>
            <a:endParaRPr lang="fr-CA" sz="2800" dirty="0"/>
          </a:p>
          <a:p>
            <a:pPr>
              <a:spcBef>
                <a:spcPts val="1800"/>
              </a:spcBef>
            </a:pPr>
            <a:endParaRPr lang="fr-FR" sz="2800" dirty="0"/>
          </a:p>
          <a:p>
            <a:pPr marL="342900" lvl="0" indent="-342900">
              <a:lnSpc>
                <a:spcPct val="115000"/>
              </a:lnSpc>
              <a:spcBef>
                <a:spcPts val="1800"/>
              </a:spcBef>
              <a:buFont typeface="Arial" pitchFamily="34" charset="0"/>
              <a:buChar char="•"/>
            </a:pPr>
            <a:endParaRPr lang="fr-CA" sz="28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16</a:t>
            </a:fld>
            <a:endParaRPr lang="fr-C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- 2016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E01F-B5D2-4A91-8F07-EACBAEF526E6}" type="slidenum">
              <a:rPr lang="fr-CA" smtClean="0"/>
              <a:pPr/>
              <a:t>17</a:t>
            </a:fld>
            <a:endParaRPr lang="fr-CA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760040" y="2348880"/>
            <a:ext cx="7772400" cy="1296000"/>
          </a:xfrm>
          <a:prstGeom prst="rect">
            <a:avLst/>
          </a:prstGeom>
        </p:spPr>
        <p:txBody>
          <a:bodyPr anchor="ctr"/>
          <a:lstStyle/>
          <a:p>
            <a:pPr lvl="0" algn="ctr">
              <a:spcBef>
                <a:spcPct val="0"/>
              </a:spcBef>
              <a:defRPr/>
            </a:pPr>
            <a:r>
              <a:rPr lang="fr-CA" sz="4000" b="1" dirty="0">
                <a:latin typeface="+mj-lt"/>
                <a:ea typeface="+mj-ea"/>
                <a:cs typeface="+mj-cs"/>
              </a:rPr>
              <a:t>LA PAUVRETÉ : </a:t>
            </a:r>
            <a:br>
              <a:rPr lang="fr-CA" sz="4000" b="1" dirty="0">
                <a:latin typeface="+mj-lt"/>
                <a:ea typeface="+mj-ea"/>
                <a:cs typeface="+mj-cs"/>
              </a:rPr>
            </a:br>
            <a:r>
              <a:rPr lang="fr-CA" sz="4000" b="1" dirty="0">
                <a:latin typeface="+mj-lt"/>
                <a:ea typeface="+mj-ea"/>
                <a:cs typeface="+mj-cs"/>
              </a:rPr>
              <a:t>CONTEXTE DE L'INTERVENTION</a:t>
            </a:r>
            <a:endParaRPr kumimoji="0" lang="fr-CA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- 2016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886A-50EC-4247-8737-97210126F5A2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38944"/>
            <a:ext cx="7772400" cy="685800"/>
          </a:xfrm>
          <a:noFill/>
        </p:spPr>
        <p:txBody>
          <a:bodyPr>
            <a:normAutofit/>
          </a:bodyPr>
          <a:lstStyle/>
          <a:p>
            <a:r>
              <a:rPr lang="en-CA" sz="3600" b="1" dirty="0">
                <a:latin typeface="Calibri" pitchFamily="34" charset="0"/>
              </a:rPr>
              <a:t>PHÉNOMÈNE DE LA PAUVRETÉ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6512" y="1484840"/>
            <a:ext cx="9144000" cy="50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2700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FR" sz="2800" b="1" dirty="0"/>
              <a:t>évolutif</a:t>
            </a:r>
            <a:r>
              <a:rPr lang="fr-FR" sz="2800" dirty="0"/>
              <a:t> : </a:t>
            </a:r>
            <a:r>
              <a:rPr lang="fr-CA" sz="2800" dirty="0"/>
              <a:t>changements constants (sociaux, économiques)</a:t>
            </a:r>
            <a:endParaRPr lang="fr-FR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512" y="2097392"/>
            <a:ext cx="9144000" cy="50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2700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kumimoji="0" lang="fr-FR" sz="2800" b="1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relatif</a:t>
            </a:r>
            <a:r>
              <a:rPr kumimoji="0" lang="fr-FR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toujours comparé à une</a:t>
            </a:r>
            <a:r>
              <a:rPr kumimoji="0" lang="fr-FR" sz="28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norme de référence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6512" y="2780928"/>
            <a:ext cx="9000000" cy="248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2700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FR" sz="2800" b="1" dirty="0"/>
              <a:t>multidimensionnel</a:t>
            </a:r>
            <a:r>
              <a:rPr lang="fr-FR" sz="2800" dirty="0"/>
              <a:t> : </a:t>
            </a:r>
          </a:p>
          <a:p>
            <a:pPr marL="612000" lvl="1" indent="-270000">
              <a:spcBef>
                <a:spcPts val="600"/>
              </a:spcBef>
              <a:buSzPct val="75000"/>
              <a:buFont typeface="Courier New" pitchFamily="49" charset="0"/>
              <a:buChar char="o"/>
              <a:defRPr/>
            </a:pPr>
            <a:r>
              <a:rPr lang="fr-FR" sz="2800" dirty="0"/>
              <a:t>dimension </a:t>
            </a:r>
            <a:r>
              <a:rPr lang="fr-FR" sz="2800" b="1" dirty="0"/>
              <a:t>économique</a:t>
            </a:r>
            <a:r>
              <a:rPr lang="fr-FR" sz="2800" dirty="0"/>
              <a:t> : revenus insatisfaisants, souvent précaires, conditions matérielles inadéquates</a:t>
            </a:r>
          </a:p>
          <a:p>
            <a:pPr marL="612000" lvl="1" indent="-270000">
              <a:spcBef>
                <a:spcPts val="600"/>
              </a:spcBef>
              <a:buSzPct val="75000"/>
              <a:buFont typeface="Courier New" pitchFamily="49" charset="0"/>
              <a:buChar char="o"/>
              <a:defRPr/>
            </a:pPr>
            <a:r>
              <a:rPr lang="fr-FR" sz="2800" dirty="0"/>
              <a:t>dimension </a:t>
            </a:r>
            <a:r>
              <a:rPr lang="fr-FR" sz="2800" b="1" dirty="0"/>
              <a:t>sociale</a:t>
            </a:r>
            <a:r>
              <a:rPr lang="fr-FR" sz="2800" dirty="0"/>
              <a:t> : </a:t>
            </a:r>
            <a:r>
              <a:rPr lang="fr-CA" sz="2800" dirty="0"/>
              <a:t>stigmatisation, faible estime de soi, sentiment de culpabilité, isolement, peu de loisirs</a:t>
            </a:r>
            <a:endParaRPr kumimoji="0" lang="fr-FR" sz="280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24488" y="5445280"/>
            <a:ext cx="8640000" cy="504000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270000" lvl="0" indent="-270000" algn="ctr">
              <a:spcBef>
                <a:spcPts val="1200"/>
              </a:spcBef>
            </a:pPr>
            <a:r>
              <a:rPr lang="fr-FR" sz="2800" dirty="0"/>
              <a:t>L</a:t>
            </a:r>
            <a:r>
              <a:rPr lang="fr-CA" sz="2800" dirty="0"/>
              <a:t>’</a:t>
            </a:r>
            <a:r>
              <a:rPr lang="fr-CA" sz="2800" b="1" dirty="0"/>
              <a:t>exclusion</a:t>
            </a:r>
            <a:r>
              <a:rPr lang="fr-CA" sz="2800" dirty="0"/>
              <a:t> = souvent la dimension sociale de la pauvreté.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- 2016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886A-50EC-4247-8737-97210126F5A2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04813"/>
            <a:ext cx="7772400" cy="685800"/>
          </a:xfrm>
          <a:noFill/>
        </p:spPr>
        <p:txBody>
          <a:bodyPr>
            <a:normAutofit/>
          </a:bodyPr>
          <a:lstStyle/>
          <a:p>
            <a:r>
              <a:rPr lang="en-CA" sz="3200" b="1" dirty="0">
                <a:latin typeface="Calibri" pitchFamily="34" charset="0"/>
              </a:rPr>
              <a:t>LA PAUVRETÉ : UNE PERTE D’AUTONOMIE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52000" y="1340768"/>
            <a:ext cx="8640000" cy="90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lvl="0" indent="-457200">
              <a:spcBef>
                <a:spcPts val="1200"/>
              </a:spcBef>
              <a:buFont typeface="+mj-lt"/>
              <a:buAutoNum type="arabicParenR"/>
              <a:defRPr/>
            </a:pPr>
            <a:r>
              <a:rPr lang="fr-CA" sz="2800" dirty="0"/>
              <a:t>Un individu qui n’est </a:t>
            </a:r>
            <a:r>
              <a:rPr lang="fr-CA" sz="2800" b="1" dirty="0"/>
              <a:t>pas pauvre</a:t>
            </a:r>
            <a:r>
              <a:rPr lang="fr-CA" sz="2800" dirty="0"/>
              <a:t> = </a:t>
            </a:r>
            <a:r>
              <a:rPr lang="fr-CA" sz="2800" b="1" dirty="0"/>
              <a:t>intégré à la société</a:t>
            </a:r>
            <a:r>
              <a:rPr lang="fr-CA" sz="2800" dirty="0"/>
              <a:t> : ressources financières et liens sociaux requis pour agir.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52000" y="2493056"/>
            <a:ext cx="8640000" cy="144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lvl="0" indent="-457200">
              <a:spcBef>
                <a:spcPts val="1200"/>
              </a:spcBef>
              <a:buFont typeface="+mj-lt"/>
              <a:buAutoNum type="arabicParenR" startAt="2"/>
              <a:defRPr/>
            </a:pPr>
            <a:r>
              <a:rPr lang="fr-CA" sz="2800" dirty="0"/>
              <a:t>L’</a:t>
            </a:r>
            <a:r>
              <a:rPr lang="fr-CA" sz="2800" b="1" dirty="0"/>
              <a:t>appauvrissement</a:t>
            </a:r>
            <a:r>
              <a:rPr lang="fr-CA" sz="2800" dirty="0"/>
              <a:t> = diverses </a:t>
            </a:r>
            <a:r>
              <a:rPr lang="fr-CA" sz="2800" b="1" dirty="0"/>
              <a:t>phases d’instabilité</a:t>
            </a:r>
            <a:r>
              <a:rPr lang="fr-CA" sz="2800" dirty="0"/>
              <a:t> : situation économique devient incertaine, liens sociaux se fragilisent, soutiens relationnels s’effritent.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52000" y="4077072"/>
            <a:ext cx="8640000" cy="90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lvl="0" indent="-457200">
              <a:spcBef>
                <a:spcPts val="1200"/>
              </a:spcBef>
              <a:buFont typeface="+mj-lt"/>
              <a:buAutoNum type="arabicParenR" startAt="3"/>
              <a:defRPr/>
            </a:pPr>
            <a:r>
              <a:rPr lang="fr-CA" sz="2800" dirty="0"/>
              <a:t>La </a:t>
            </a:r>
            <a:r>
              <a:rPr lang="fr-CA" sz="2800" b="1" dirty="0"/>
              <a:t>pauvreté</a:t>
            </a:r>
            <a:r>
              <a:rPr lang="fr-CA" sz="2800" dirty="0"/>
              <a:t> = situation de </a:t>
            </a:r>
            <a:r>
              <a:rPr lang="fr-CA" sz="2800" b="1" dirty="0"/>
              <a:t>désaffiliation</a:t>
            </a:r>
            <a:r>
              <a:rPr lang="fr-CA" sz="2800" dirty="0"/>
              <a:t> : dépendance financière (programmes) et sociale (interventions).</a:t>
            </a:r>
            <a:endParaRPr lang="fr-CA" sz="2800" dirty="0">
              <a:sym typeface="Symbol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52000" y="5301208"/>
            <a:ext cx="8640000" cy="612000"/>
          </a:xfrm>
          <a:prstGeom prst="roundRect">
            <a:avLst/>
          </a:prstGeom>
          <a:ln w="57150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ts val="1800"/>
              </a:spcBef>
              <a:defRPr/>
            </a:pPr>
            <a:r>
              <a:rPr lang="fr-CA" sz="2800" dirty="0">
                <a:sym typeface="Symbol"/>
              </a:rPr>
              <a:t>Il s’agit d’un </a:t>
            </a:r>
            <a:r>
              <a:rPr lang="fr-CA" sz="2800" u="sng" dirty="0">
                <a:sym typeface="Symbol"/>
              </a:rPr>
              <a:t>processus</a:t>
            </a:r>
            <a:r>
              <a:rPr lang="fr-CA" sz="2800" dirty="0">
                <a:sym typeface="Symbol"/>
              </a:rPr>
              <a:t> et non pas seulement d’un état.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752"/>
            <a:ext cx="8229600" cy="720000"/>
          </a:xfrm>
        </p:spPr>
        <p:txBody>
          <a:bodyPr>
            <a:normAutofit/>
          </a:bodyPr>
          <a:lstStyle/>
          <a:p>
            <a:pPr eaLnBrk="1" hangingPunct="1"/>
            <a:r>
              <a:rPr lang="fr-CA" sz="3600" b="1" dirty="0">
                <a:latin typeface="+mn-lt"/>
              </a:rPr>
              <a:t>L’</a:t>
            </a:r>
            <a:r>
              <a:rPr lang="fr-CA" sz="3600" b="1" i="1" dirty="0">
                <a:latin typeface="+mn-lt"/>
              </a:rPr>
              <a:t>EMPOWERMENT</a:t>
            </a:r>
            <a:r>
              <a:rPr lang="fr-CA" sz="3600" b="1" dirty="0">
                <a:latin typeface="+mn-lt"/>
              </a:rPr>
              <a:t>, C’EST :</a:t>
            </a:r>
            <a:endParaRPr lang="fr-FR" sz="36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484784"/>
            <a:ext cx="7377112" cy="4500000"/>
          </a:xfrm>
          <a:noFill/>
        </p:spPr>
        <p:txBody>
          <a:bodyPr>
            <a:noAutofit/>
          </a:bodyPr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fr-CA" sz="2800" dirty="0"/>
              <a:t>un </a:t>
            </a:r>
            <a:r>
              <a:rPr lang="fr-CA" sz="2800" b="1" dirty="0"/>
              <a:t>processus</a:t>
            </a:r>
            <a:r>
              <a:rPr lang="fr-CA" sz="2800" dirty="0"/>
              <a:t> :</a:t>
            </a:r>
          </a:p>
          <a:p>
            <a:pPr lvl="1">
              <a:spcBef>
                <a:spcPts val="1200"/>
              </a:spcBef>
              <a:buFont typeface="Courier New" pitchFamily="49" charset="0"/>
              <a:buChar char="o"/>
            </a:pPr>
            <a:r>
              <a:rPr lang="fr-CA" dirty="0"/>
              <a:t>par lequel les individus et les collectivités acquièrent la capacité d’exercer un pouvoir 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fr-CA" sz="2800" dirty="0"/>
              <a:t>un </a:t>
            </a:r>
            <a:r>
              <a:rPr lang="fr-CA" sz="2800" b="1" dirty="0"/>
              <a:t>état</a:t>
            </a:r>
            <a:r>
              <a:rPr lang="fr-CA" sz="2800" dirty="0"/>
              <a:t> : </a:t>
            </a:r>
          </a:p>
          <a:p>
            <a:pPr lvl="1">
              <a:spcBef>
                <a:spcPts val="900"/>
              </a:spcBef>
              <a:buFont typeface="Courier New" pitchFamily="49" charset="0"/>
              <a:buChar char="o"/>
            </a:pPr>
            <a:r>
              <a:rPr lang="fr-CA" dirty="0"/>
              <a:t>avoir la capacité d’agir de façon autonome</a:t>
            </a:r>
          </a:p>
          <a:p>
            <a:pPr lvl="1">
              <a:spcBef>
                <a:spcPts val="900"/>
              </a:spcBef>
              <a:buFont typeface="Courier New" pitchFamily="49" charset="0"/>
              <a:buChar char="o"/>
            </a:pPr>
            <a:r>
              <a:rPr lang="fr-CA" dirty="0"/>
              <a:t>avoir la capacité d’agir de prendre un risque</a:t>
            </a:r>
          </a:p>
          <a:p>
            <a:pPr lvl="1">
              <a:spcBef>
                <a:spcPts val="900"/>
              </a:spcBef>
              <a:buFont typeface="Courier New" pitchFamily="49" charset="0"/>
              <a:buChar char="o"/>
            </a:pPr>
            <a:r>
              <a:rPr lang="fr-CA" dirty="0"/>
              <a:t>être </a:t>
            </a:r>
            <a:r>
              <a:rPr lang="fr-CA" b="1" dirty="0"/>
              <a:t>compétente/compétent</a:t>
            </a: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41A886A-50EC-4247-8737-97210126F5A2}" type="slidenum">
              <a:rPr lang="fr-FR">
                <a:latin typeface="+mj-lt"/>
              </a:rPr>
              <a:pPr/>
              <a:t>2</a:t>
            </a:fld>
            <a:endParaRPr lang="fr-FR" dirty="0">
              <a:latin typeface="+mj-lt"/>
            </a:endParaRPr>
          </a:p>
        </p:txBody>
      </p:sp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CA" dirty="0">
                <a:latin typeface="+mj-lt"/>
              </a:rPr>
              <a:t>© Coopérative La Clé, Victoriaville - 2016</a:t>
            </a:r>
            <a:endParaRPr lang="fr-FR" dirty="0">
              <a:latin typeface="+mj-lt"/>
            </a:endParaRPr>
          </a:p>
        </p:txBody>
      </p:sp>
      <p:sp>
        <p:nvSpPr>
          <p:cNvPr id="8" name="Ellipse 7"/>
          <p:cNvSpPr/>
          <p:nvPr/>
        </p:nvSpPr>
        <p:spPr bwMode="auto">
          <a:xfrm>
            <a:off x="1044432" y="4689240"/>
            <a:ext cx="5508000" cy="900000"/>
          </a:xfrm>
          <a:prstGeom prst="ellipse">
            <a:avLst/>
          </a:prstGeom>
          <a:noFill/>
          <a:ln w="63500" cap="rnd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riangle rectangle 21"/>
          <p:cNvSpPr>
            <a:spLocks noChangeAspect="1"/>
          </p:cNvSpPr>
          <p:nvPr/>
        </p:nvSpPr>
        <p:spPr>
          <a:xfrm flipH="1" flipV="1">
            <a:off x="2268000" y="576000"/>
            <a:ext cx="6264000" cy="4320000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1" name="Triangle rectangle 20"/>
          <p:cNvSpPr>
            <a:spLocks noChangeAspect="1"/>
          </p:cNvSpPr>
          <p:nvPr/>
        </p:nvSpPr>
        <p:spPr>
          <a:xfrm>
            <a:off x="648000" y="1701288"/>
            <a:ext cx="6264000" cy="4320000"/>
          </a:xfrm>
          <a:prstGeom prst="rtTriangl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20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- 2016</a:t>
            </a:r>
            <a:endParaRPr lang="fr-CA" dirty="0"/>
          </a:p>
        </p:txBody>
      </p:sp>
      <p:grpSp>
        <p:nvGrpSpPr>
          <p:cNvPr id="4" name="Group 5"/>
          <p:cNvGrpSpPr>
            <a:grpSpLocks noChangeAspect="1"/>
          </p:cNvGrpSpPr>
          <p:nvPr/>
        </p:nvGrpSpPr>
        <p:grpSpPr bwMode="auto">
          <a:xfrm>
            <a:off x="611188" y="595213"/>
            <a:ext cx="7921625" cy="5426075"/>
            <a:chOff x="1191" y="1314"/>
            <a:chExt cx="9462" cy="6480"/>
          </a:xfrm>
        </p:grpSpPr>
        <p:sp>
          <p:nvSpPr>
            <p:cNvPr id="5" name="AutoShape 6"/>
            <p:cNvSpPr>
              <a:spLocks noChangeAspect="1" noChangeArrowheads="1"/>
            </p:cNvSpPr>
            <p:nvPr/>
          </p:nvSpPr>
          <p:spPr bwMode="auto">
            <a:xfrm>
              <a:off x="1191" y="1314"/>
              <a:ext cx="9462" cy="6480"/>
            </a:xfrm>
            <a:prstGeom prst="rect">
              <a:avLst/>
            </a:prstGeom>
            <a:noFill/>
            <a:ln w="2540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 sz="2000" dirty="0">
                <a:latin typeface="+mj-lt"/>
              </a:endParaRPr>
            </a:p>
          </p:txBody>
        </p: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1248" y="1494"/>
              <a:ext cx="9234" cy="6120"/>
              <a:chOff x="1248" y="1494"/>
              <a:chExt cx="9234" cy="6120"/>
            </a:xfrm>
          </p:grpSpPr>
          <p:sp>
            <p:nvSpPr>
              <p:cNvPr id="8" name="Line 9"/>
              <p:cNvSpPr>
                <a:spLocks noChangeShapeType="1"/>
              </p:cNvSpPr>
              <p:nvPr/>
            </p:nvSpPr>
            <p:spPr bwMode="auto">
              <a:xfrm>
                <a:off x="5922" y="2214"/>
                <a:ext cx="1" cy="468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fr-CA" sz="2000" dirty="0">
                  <a:latin typeface="+mj-lt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3300" y="4554"/>
                <a:ext cx="5472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fr-CA" sz="2000" dirty="0">
                  <a:latin typeface="+mj-lt"/>
                </a:endParaRPr>
              </a:p>
            </p:txBody>
          </p:sp>
          <p:sp>
            <p:nvSpPr>
              <p:cNvPr id="10" name="Text Box 11"/>
              <p:cNvSpPr txBox="1">
                <a:spLocks noChangeArrowheads="1"/>
              </p:cNvSpPr>
              <p:nvPr/>
            </p:nvSpPr>
            <p:spPr bwMode="auto">
              <a:xfrm>
                <a:off x="4953" y="1494"/>
                <a:ext cx="1938" cy="72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fr-FR" sz="1600" b="1" dirty="0">
                    <a:latin typeface="+mj-lt"/>
                  </a:rPr>
                  <a:t>AUTONOMIE ÉCONOMIQUE</a:t>
                </a:r>
                <a:endParaRPr lang="fr-FR" sz="1600" dirty="0">
                  <a:latin typeface="+mj-lt"/>
                </a:endParaRPr>
              </a:p>
            </p:txBody>
          </p:sp>
          <p:sp>
            <p:nvSpPr>
              <p:cNvPr id="11" name="Text Box 12"/>
              <p:cNvSpPr txBox="1">
                <a:spLocks noChangeArrowheads="1"/>
              </p:cNvSpPr>
              <p:nvPr/>
            </p:nvSpPr>
            <p:spPr bwMode="auto">
              <a:xfrm>
                <a:off x="4668" y="6894"/>
                <a:ext cx="2565" cy="72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fr-FR" sz="1600" b="1" dirty="0">
                    <a:latin typeface="+mj-lt"/>
                  </a:rPr>
                  <a:t>DÉPENDANCE ÉCONOMIQUE</a:t>
                </a:r>
                <a:endParaRPr lang="fr-FR" sz="1600" dirty="0">
                  <a:latin typeface="+mj-lt"/>
                </a:endParaRPr>
              </a:p>
            </p:txBody>
          </p:sp>
          <p:sp>
            <p:nvSpPr>
              <p:cNvPr id="12" name="Text Box 13"/>
              <p:cNvSpPr txBox="1">
                <a:spLocks noChangeArrowheads="1"/>
              </p:cNvSpPr>
              <p:nvPr/>
            </p:nvSpPr>
            <p:spPr bwMode="auto">
              <a:xfrm>
                <a:off x="8943" y="4194"/>
                <a:ext cx="1539" cy="72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fr-FR" sz="1600" b="1" dirty="0">
                    <a:latin typeface="+mj-lt"/>
                  </a:rPr>
                  <a:t>AUTONOMIE SOCIALE</a:t>
                </a:r>
                <a:endParaRPr lang="fr-FR" sz="1600" dirty="0">
                  <a:latin typeface="+mj-lt"/>
                </a:endParaRPr>
              </a:p>
            </p:txBody>
          </p:sp>
          <p:sp>
            <p:nvSpPr>
              <p:cNvPr id="13" name="Text Box 14"/>
              <p:cNvSpPr txBox="1">
                <a:spLocks noChangeArrowheads="1"/>
              </p:cNvSpPr>
              <p:nvPr/>
            </p:nvSpPr>
            <p:spPr bwMode="auto">
              <a:xfrm>
                <a:off x="1248" y="4194"/>
                <a:ext cx="2052" cy="72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fr-FR" sz="1600" b="1" dirty="0">
                    <a:latin typeface="+mj-lt"/>
                  </a:rPr>
                  <a:t>DÉPENDANCE SOCIALE</a:t>
                </a:r>
                <a:endParaRPr lang="fr-FR" sz="1600" dirty="0">
                  <a:latin typeface="+mj-lt"/>
                </a:endParaRPr>
              </a:p>
            </p:txBody>
          </p:sp>
          <p:sp>
            <p:nvSpPr>
              <p:cNvPr id="14" name="Text Box 15"/>
              <p:cNvSpPr txBox="1">
                <a:spLocks noChangeArrowheads="1"/>
              </p:cNvSpPr>
              <p:nvPr/>
            </p:nvSpPr>
            <p:spPr bwMode="auto">
              <a:xfrm>
                <a:off x="7298" y="2002"/>
                <a:ext cx="2795" cy="946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fr-FR" sz="2400" b="1" dirty="0">
                    <a:latin typeface="Calibri" pitchFamily="34" charset="0"/>
                  </a:rPr>
                  <a:t>ZONE</a:t>
                </a:r>
              </a:p>
              <a:p>
                <a:pPr algn="ctr"/>
                <a:r>
                  <a:rPr lang="fr-FR" sz="2400" b="1" dirty="0">
                    <a:latin typeface="Calibri" pitchFamily="34" charset="0"/>
                  </a:rPr>
                  <a:t>D’INTÉGRATION</a:t>
                </a:r>
                <a:endParaRPr lang="fr-FR" sz="2400" dirty="0">
                  <a:latin typeface="Calibri" pitchFamily="34" charset="0"/>
                </a:endParaRPr>
              </a:p>
            </p:txBody>
          </p:sp>
          <p:sp>
            <p:nvSpPr>
              <p:cNvPr id="16" name="Text Box 17"/>
              <p:cNvSpPr txBox="1">
                <a:spLocks noChangeArrowheads="1"/>
              </p:cNvSpPr>
              <p:nvPr/>
            </p:nvSpPr>
            <p:spPr bwMode="auto">
              <a:xfrm>
                <a:off x="1665" y="5872"/>
                <a:ext cx="2795" cy="946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fr-FR" sz="2400" b="1" dirty="0">
                    <a:latin typeface="+mj-lt"/>
                  </a:rPr>
                  <a:t>ZONE DE DÉSAFFILIATION</a:t>
                </a:r>
                <a:endParaRPr lang="fr-FR" sz="2400" dirty="0">
                  <a:latin typeface="+mj-lt"/>
                </a:endParaRPr>
              </a:p>
            </p:txBody>
          </p:sp>
        </p:grpSp>
      </p:grp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979712" y="1905199"/>
            <a:ext cx="1956546" cy="602897"/>
          </a:xfrm>
          <a:prstGeom prst="rect">
            <a:avLst/>
          </a:prstGeom>
          <a:solidFill>
            <a:srgbClr val="FF0000">
              <a:alpha val="24706"/>
            </a:srgbClr>
          </a:solidFill>
          <a:ln w="1587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600" b="1" dirty="0">
                <a:latin typeface="+mj-lt"/>
              </a:rPr>
              <a:t>PROCESSUS D’</a:t>
            </a:r>
            <a:r>
              <a:rPr lang="fr-FR" sz="1600" b="1" i="1" dirty="0">
                <a:latin typeface="+mj-lt"/>
              </a:rPr>
              <a:t>EMPOWERMENT</a:t>
            </a:r>
            <a:endParaRPr lang="fr-FR" sz="1600" dirty="0">
              <a:latin typeface="+mj-lt"/>
            </a:endParaRPr>
          </a:p>
        </p:txBody>
      </p:sp>
      <p:sp>
        <p:nvSpPr>
          <p:cNvPr id="24" name="AutoShape 20"/>
          <p:cNvSpPr>
            <a:spLocks noChangeArrowheads="1"/>
          </p:cNvSpPr>
          <p:nvPr/>
        </p:nvSpPr>
        <p:spPr bwMode="auto">
          <a:xfrm rot="19067394">
            <a:off x="2700248" y="3002627"/>
            <a:ext cx="3780000" cy="60289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fr-CA" sz="2000" dirty="0">
              <a:latin typeface="+mj-lt"/>
            </a:endParaRPr>
          </a:p>
        </p:txBody>
      </p:sp>
      <p:cxnSp>
        <p:nvCxnSpPr>
          <p:cNvPr id="25" name="AutoShape 21"/>
          <p:cNvCxnSpPr>
            <a:cxnSpLocks noChangeShapeType="1"/>
            <a:stCxn id="24" idx="1"/>
            <a:endCxn id="23" idx="2"/>
          </p:cNvCxnSpPr>
          <p:nvPr/>
        </p:nvCxnSpPr>
        <p:spPr bwMode="auto">
          <a:xfrm rot="10800000">
            <a:off x="2957985" y="2508097"/>
            <a:ext cx="232366" cy="2065779"/>
          </a:xfrm>
          <a:prstGeom prst="bentConnector4">
            <a:avLst>
              <a:gd name="adj1" fmla="val 98379"/>
              <a:gd name="adj2" fmla="val 88030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26" name="AutoShape 20"/>
          <p:cNvSpPr>
            <a:spLocks noChangeArrowheads="1"/>
          </p:cNvSpPr>
          <p:nvPr/>
        </p:nvSpPr>
        <p:spPr bwMode="auto">
          <a:xfrm rot="8340000">
            <a:off x="2632429" y="3032577"/>
            <a:ext cx="3626768" cy="60289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80808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27" name="Oval 16"/>
          <p:cNvSpPr>
            <a:spLocks noChangeAspect="1" noChangeArrowheads="1"/>
          </p:cNvSpPr>
          <p:nvPr/>
        </p:nvSpPr>
        <p:spPr bwMode="auto">
          <a:xfrm>
            <a:off x="3672000" y="2412000"/>
            <a:ext cx="1800826" cy="1800318"/>
          </a:xfrm>
          <a:prstGeom prst="ellipse">
            <a:avLst/>
          </a:prstGeom>
          <a:solidFill>
            <a:srgbClr val="808080">
              <a:alpha val="24001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CA" sz="2000" dirty="0">
              <a:latin typeface="+mj-lt"/>
            </a:endParaRP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6099061" y="4664769"/>
            <a:ext cx="1956546" cy="602897"/>
          </a:xfrm>
          <a:prstGeom prst="rect">
            <a:avLst/>
          </a:prstGeom>
          <a:solidFill>
            <a:srgbClr val="808080">
              <a:alpha val="25000"/>
            </a:srgbClr>
          </a:solidFill>
          <a:ln w="1587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600" b="1" dirty="0">
                <a:latin typeface="+mj-lt"/>
              </a:rPr>
              <a:t>ZONE DE VULNÉRABILITÉ</a:t>
            </a:r>
            <a:endParaRPr lang="fr-FR" sz="1600" dirty="0">
              <a:latin typeface="+mj-lt"/>
            </a:endParaRPr>
          </a:p>
        </p:txBody>
      </p:sp>
      <p:cxnSp>
        <p:nvCxnSpPr>
          <p:cNvPr id="29" name="AutoShape 19"/>
          <p:cNvCxnSpPr>
            <a:cxnSpLocks noChangeShapeType="1"/>
            <a:stCxn id="27" idx="5"/>
            <a:endCxn id="28" idx="0"/>
          </p:cNvCxnSpPr>
          <p:nvPr/>
        </p:nvCxnSpPr>
        <p:spPr bwMode="auto">
          <a:xfrm rot="16200000" flipH="1">
            <a:off x="5785167" y="3372601"/>
            <a:ext cx="716101" cy="186823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6" grpId="0" animBg="1"/>
      <p:bldP spid="27" grpId="0" animBg="1"/>
      <p:bldP spid="2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348880"/>
            <a:ext cx="7772400" cy="1692000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/>
              <a:t>LE DÉVELOPPEMENT DU POUVOIR D'AGIR des individus et des ORGANISATIONS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- 2016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21</a:t>
            </a:fld>
            <a:endParaRPr lang="fr-C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752"/>
            <a:ext cx="8229600" cy="720000"/>
          </a:xfrm>
        </p:spPr>
        <p:txBody>
          <a:bodyPr>
            <a:normAutofit/>
          </a:bodyPr>
          <a:lstStyle/>
          <a:p>
            <a:pPr eaLnBrk="1" hangingPunct="1"/>
            <a:r>
              <a:rPr lang="fr-CA" sz="3600" b="1" dirty="0">
                <a:latin typeface="+mn-lt"/>
              </a:rPr>
              <a:t>EXERCER UN POUVOIR, C’EST :</a:t>
            </a:r>
            <a:endParaRPr lang="fr-FR" sz="36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000" y="1484784"/>
            <a:ext cx="7776000" cy="4680000"/>
          </a:xfrm>
          <a:noFill/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buNone/>
            </a:pPr>
            <a:r>
              <a:rPr lang="fr-CA" sz="2800" dirty="0">
                <a:latin typeface="Calibri" pitchFamily="34" charset="0"/>
              </a:rPr>
              <a:t>posséder la capacité de</a:t>
            </a:r>
            <a:r>
              <a:rPr lang="fr-CA" sz="2800" dirty="0"/>
              <a:t> :</a:t>
            </a:r>
          </a:p>
          <a:p>
            <a:pPr marL="342000" lvl="1" indent="-342000">
              <a:spcBef>
                <a:spcPts val="1200"/>
              </a:spcBef>
              <a:buClr>
                <a:schemeClr val="tx1"/>
              </a:buClr>
              <a:buFont typeface="Times" pitchFamily="18" charset="0"/>
              <a:buChar char="•"/>
            </a:pPr>
            <a:r>
              <a:rPr lang="fr-CA" b="1" dirty="0">
                <a:latin typeface="Calibri" pitchFamily="34" charset="0"/>
              </a:rPr>
              <a:t>choisir</a:t>
            </a:r>
            <a:r>
              <a:rPr lang="fr-CA" dirty="0">
                <a:latin typeface="Calibri" pitchFamily="34" charset="0"/>
              </a:rPr>
              <a:t> librement </a:t>
            </a:r>
            <a:br>
              <a:rPr lang="fr-CA" dirty="0">
                <a:latin typeface="Calibri" pitchFamily="34" charset="0"/>
              </a:rPr>
            </a:br>
            <a:r>
              <a:rPr lang="fr-CA" dirty="0">
                <a:latin typeface="Calibri" pitchFamily="34" charset="0"/>
              </a:rPr>
              <a:t>- requiert la présence d’une alternative),</a:t>
            </a:r>
          </a:p>
          <a:p>
            <a:pPr marL="342000" lvl="1" indent="-342000">
              <a:spcBef>
                <a:spcPts val="1200"/>
              </a:spcBef>
              <a:buClr>
                <a:schemeClr val="tx1"/>
              </a:buClr>
              <a:buFont typeface="Times" pitchFamily="18" charset="0"/>
              <a:buChar char="•"/>
            </a:pPr>
            <a:r>
              <a:rPr lang="fr-CA" b="1" dirty="0">
                <a:latin typeface="Calibri" pitchFamily="34" charset="0"/>
              </a:rPr>
              <a:t>transformer</a:t>
            </a:r>
            <a:r>
              <a:rPr lang="fr-CA" dirty="0">
                <a:latin typeface="Calibri" pitchFamily="34" charset="0"/>
              </a:rPr>
              <a:t> son choix en une </a:t>
            </a:r>
            <a:r>
              <a:rPr lang="fr-CA" b="1" dirty="0">
                <a:latin typeface="Calibri" pitchFamily="34" charset="0"/>
              </a:rPr>
              <a:t>décision</a:t>
            </a:r>
            <a:r>
              <a:rPr lang="fr-CA" dirty="0">
                <a:latin typeface="Calibri" pitchFamily="34" charset="0"/>
              </a:rPr>
              <a:t> </a:t>
            </a:r>
            <a:br>
              <a:rPr lang="fr-CA" dirty="0">
                <a:latin typeface="Calibri" pitchFamily="34" charset="0"/>
              </a:rPr>
            </a:br>
            <a:r>
              <a:rPr lang="fr-CA" dirty="0">
                <a:latin typeface="Calibri" pitchFamily="34" charset="0"/>
              </a:rPr>
              <a:t>- requiert la capacité d’analyser et de s’engager </a:t>
            </a:r>
          </a:p>
          <a:p>
            <a:pPr marL="342000" lvl="1" indent="-342000">
              <a:spcBef>
                <a:spcPts val="1200"/>
              </a:spcBef>
              <a:buClr>
                <a:schemeClr val="tx1"/>
              </a:buClr>
              <a:buNone/>
            </a:pPr>
            <a:r>
              <a:rPr lang="fr-CA" b="1" dirty="0">
                <a:latin typeface="Calibri" pitchFamily="34" charset="0"/>
              </a:rPr>
              <a:t>	</a:t>
            </a:r>
            <a:r>
              <a:rPr lang="fr-CA" dirty="0">
                <a:latin typeface="Calibri" pitchFamily="34" charset="0"/>
              </a:rPr>
              <a:t>et</a:t>
            </a:r>
          </a:p>
          <a:p>
            <a:pPr marL="342000" lvl="1" indent="-342000">
              <a:spcBef>
                <a:spcPts val="1200"/>
              </a:spcBef>
              <a:buClr>
                <a:schemeClr val="tx1"/>
              </a:buClr>
              <a:buFont typeface="Times" pitchFamily="18" charset="0"/>
              <a:buChar char="•"/>
            </a:pPr>
            <a:r>
              <a:rPr lang="fr-CA" b="1" dirty="0">
                <a:latin typeface="Calibri" pitchFamily="34" charset="0"/>
              </a:rPr>
              <a:t>agir</a:t>
            </a:r>
            <a:r>
              <a:rPr lang="fr-CA" dirty="0">
                <a:latin typeface="Calibri" pitchFamily="34" charset="0"/>
              </a:rPr>
              <a:t> en fonction de sa décision </a:t>
            </a:r>
            <a:br>
              <a:rPr lang="fr-CA" dirty="0">
                <a:latin typeface="Calibri" pitchFamily="34" charset="0"/>
              </a:rPr>
            </a:br>
            <a:r>
              <a:rPr lang="fr-CA" dirty="0">
                <a:latin typeface="Calibri" pitchFamily="34" charset="0"/>
              </a:rPr>
              <a:t>-</a:t>
            </a:r>
            <a:r>
              <a:rPr lang="fr-CA" b="1" dirty="0">
                <a:latin typeface="Calibri" pitchFamily="34" charset="0"/>
              </a:rPr>
              <a:t> </a:t>
            </a:r>
            <a:r>
              <a:rPr lang="fr-CA" dirty="0">
                <a:latin typeface="Calibri" pitchFamily="34" charset="0"/>
              </a:rPr>
              <a:t>requiert souvent des ressources </a:t>
            </a:r>
            <a:br>
              <a:rPr lang="fr-CA" dirty="0">
                <a:latin typeface="Calibri" pitchFamily="34" charset="0"/>
              </a:rPr>
            </a:br>
            <a:r>
              <a:rPr lang="fr-CA" dirty="0">
                <a:latin typeface="Calibri" pitchFamily="34" charset="0"/>
              </a:rPr>
              <a:t>+ être prêt à assumer les conséquences de l’action</a:t>
            </a:r>
            <a:endParaRPr lang="fr-FR" dirty="0">
              <a:latin typeface="Calibri" pitchFamily="34" charset="0"/>
            </a:endParaRPr>
          </a:p>
          <a:p>
            <a:pPr lvl="1">
              <a:spcBef>
                <a:spcPts val="1200"/>
              </a:spcBef>
              <a:buFont typeface="Courier New" pitchFamily="49" charset="0"/>
              <a:buChar char="o"/>
            </a:pPr>
            <a:endParaRPr lang="fr-CA" dirty="0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41A886A-50EC-4247-8737-97210126F5A2}" type="slidenum">
              <a:rPr lang="fr-FR">
                <a:latin typeface="+mj-lt"/>
              </a:rPr>
              <a:pPr/>
              <a:t>22</a:t>
            </a:fld>
            <a:endParaRPr lang="fr-FR" dirty="0">
              <a:latin typeface="+mj-lt"/>
            </a:endParaRPr>
          </a:p>
        </p:txBody>
      </p:sp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CA" dirty="0">
                <a:latin typeface="+mj-lt"/>
              </a:rPr>
              <a:t>© Coopérative La Clé, Victoriaville - 2016</a:t>
            </a:r>
            <a:endParaRPr lang="fr-FR" dirty="0">
              <a:latin typeface="+mj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23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- 2016</a:t>
            </a:r>
            <a:endParaRPr lang="fr-CA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413792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LES IDÉES SUR LESQUELLES</a:t>
            </a:r>
            <a:br>
              <a:rPr kumimoji="0" lang="fr-CA" sz="36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fr-CA" sz="36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L’</a:t>
            </a:r>
            <a:r>
              <a:rPr kumimoji="0" lang="fr-CA" sz="3600" b="1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EMPOWERMENT</a:t>
            </a:r>
            <a:r>
              <a:rPr kumimoji="0" lang="fr-CA" sz="36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EST FONDÉ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98000" y="1969666"/>
            <a:ext cx="8748000" cy="441166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les individus et les collectivités ont le </a:t>
            </a:r>
            <a:r>
              <a:rPr kumimoji="0" lang="fr-CA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droit de participer </a:t>
            </a:r>
            <a:r>
              <a:rPr kumimoji="0" lang="fr-CA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aux décisions qui les concernent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les compétences requises sont </a:t>
            </a:r>
            <a:r>
              <a:rPr kumimoji="0" lang="fr-CA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déjà présentes</a:t>
            </a:r>
            <a:r>
              <a:rPr kumimoji="0" lang="fr-CA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br>
              <a:rPr kumimoji="0" lang="fr-CA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fr-CA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(ou le potentiel pour les acquérir existe)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une personne ou une communauté </a:t>
            </a:r>
            <a:r>
              <a:rPr kumimoji="0" lang="fr-CA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ne peut pas faire</a:t>
            </a:r>
            <a:r>
              <a:rPr kumimoji="0" lang="fr-CA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le cheminement pour une autre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le processus d’</a:t>
            </a:r>
            <a:r>
              <a:rPr kumimoji="0" lang="fr-CA" sz="2800" b="0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empowerment</a:t>
            </a:r>
            <a:r>
              <a:rPr kumimoji="0" lang="fr-CA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débute par la </a:t>
            </a:r>
            <a:r>
              <a:rPr kumimoji="0" lang="fr-CA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participation volontaire</a:t>
            </a:r>
            <a:r>
              <a:rPr kumimoji="0" lang="fr-CA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et repose sur elle (ne peut pas être forcé)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888950" y="1295400"/>
            <a:ext cx="38100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4" name="Group 34"/>
          <p:cNvGraphicFramePr>
            <a:graphicFrameLocks noGrp="1"/>
          </p:cNvGraphicFramePr>
          <p:nvPr/>
        </p:nvGraphicFramePr>
        <p:xfrm>
          <a:off x="1163587" y="1600200"/>
          <a:ext cx="3429000" cy="3697288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INDIVIDU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estime de soi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conscience </a:t>
                      </a:r>
                      <a:b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critique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27"/>
          <p:cNvGraphicFramePr>
            <a:graphicFrameLocks noGrp="1"/>
          </p:cNvGraphicFramePr>
          <p:nvPr/>
        </p:nvGraphicFramePr>
        <p:xfrm>
          <a:off x="4743400" y="1598613"/>
          <a:ext cx="3429000" cy="3727451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COMMUNAUTÉ</a:t>
                      </a: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communications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 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2306587" y="685800"/>
            <a:ext cx="4572000" cy="5486400"/>
            <a:chOff x="1728" y="672"/>
            <a:chExt cx="2304" cy="3120"/>
          </a:xfrm>
        </p:grpSpPr>
        <p:sp>
          <p:nvSpPr>
            <p:cNvPr id="7" name="AutoShape 21"/>
            <p:cNvSpPr>
              <a:spLocks noChangeArrowheads="1"/>
            </p:cNvSpPr>
            <p:nvPr/>
          </p:nvSpPr>
          <p:spPr bwMode="auto">
            <a:xfrm>
              <a:off x="1728" y="672"/>
              <a:ext cx="2304" cy="346"/>
            </a:xfrm>
            <a:prstGeom prst="curvedDownArrow">
              <a:avLst>
                <a:gd name="adj1" fmla="val 133179"/>
                <a:gd name="adj2" fmla="val 266358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 dirty="0"/>
            </a:p>
          </p:txBody>
        </p:sp>
        <p:sp>
          <p:nvSpPr>
            <p:cNvPr id="8" name="AutoShape 22"/>
            <p:cNvSpPr>
              <a:spLocks noChangeArrowheads="1"/>
            </p:cNvSpPr>
            <p:nvPr/>
          </p:nvSpPr>
          <p:spPr bwMode="auto">
            <a:xfrm rot="10800000">
              <a:off x="1728" y="3447"/>
              <a:ext cx="2304" cy="345"/>
            </a:xfrm>
            <a:prstGeom prst="curvedDownArrow">
              <a:avLst>
                <a:gd name="adj1" fmla="val 133565"/>
                <a:gd name="adj2" fmla="val 267130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 dirty="0"/>
            </a:p>
          </p:txBody>
        </p:sp>
      </p:grp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- 2016</a:t>
            </a:r>
            <a:endParaRPr lang="fr-CA" dirty="0"/>
          </a:p>
        </p:txBody>
      </p:sp>
      <p:sp>
        <p:nvSpPr>
          <p:cNvPr id="10" name="Oval 35"/>
          <p:cNvSpPr>
            <a:spLocks noChangeArrowheads="1"/>
          </p:cNvSpPr>
          <p:nvPr/>
        </p:nvSpPr>
        <p:spPr bwMode="auto">
          <a:xfrm>
            <a:off x="755576" y="764704"/>
            <a:ext cx="4267200" cy="53340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24</a:t>
            </a:fld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CA"/>
              <a:t>© Coopérative La Clé, Victoriaville - 2016</a:t>
            </a:r>
            <a:endParaRPr lang="fr-FR"/>
          </a:p>
        </p:txBody>
      </p:sp>
      <p:graphicFrame>
        <p:nvGraphicFramePr>
          <p:cNvPr id="84050" name="Group 82"/>
          <p:cNvGraphicFramePr>
            <a:graphicFrameLocks noGrp="1"/>
          </p:cNvGraphicFramePr>
          <p:nvPr>
            <p:ph type="tbl" idx="1"/>
          </p:nvPr>
        </p:nvGraphicFramePr>
        <p:xfrm>
          <a:off x="760040" y="1676400"/>
          <a:ext cx="7772400" cy="4584002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  <a:endParaRPr kumimoji="0" 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3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ESTIME </a:t>
                      </a:r>
                      <a:br>
                        <a:rPr kumimoji="0" 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 SOI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</a:t>
                      </a:r>
                      <a:br>
                        <a:rPr kumimoji="0" lang="fr-F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CRITIQUE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" name="Group 84"/>
          <p:cNvGrpSpPr>
            <a:grpSpLocks noChangeAspect="1"/>
          </p:cNvGrpSpPr>
          <p:nvPr/>
        </p:nvGrpSpPr>
        <p:grpSpPr bwMode="auto">
          <a:xfrm>
            <a:off x="3396877" y="2667000"/>
            <a:ext cx="2459038" cy="2279650"/>
            <a:chOff x="2650" y="1920"/>
            <a:chExt cx="1035" cy="960"/>
          </a:xfrm>
        </p:grpSpPr>
        <p:sp>
          <p:nvSpPr>
            <p:cNvPr id="12309" name="AutoShape 72"/>
            <p:cNvSpPr>
              <a:spLocks noChangeAspect="1" noChangeArrowheads="1"/>
            </p:cNvSpPr>
            <p:nvPr/>
          </p:nvSpPr>
          <p:spPr bwMode="auto">
            <a:xfrm>
              <a:off x="3005" y="2688"/>
              <a:ext cx="336" cy="192"/>
            </a:xfrm>
            <a:prstGeom prst="leftRightArrow">
              <a:avLst>
                <a:gd name="adj1" fmla="val 50000"/>
                <a:gd name="adj2" fmla="val 3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grpSp>
          <p:nvGrpSpPr>
            <p:cNvPr id="3" name="Group 83"/>
            <p:cNvGrpSpPr>
              <a:grpSpLocks noChangeAspect="1"/>
            </p:cNvGrpSpPr>
            <p:nvPr/>
          </p:nvGrpSpPr>
          <p:grpSpPr bwMode="auto">
            <a:xfrm>
              <a:off x="2650" y="1920"/>
              <a:ext cx="806" cy="768"/>
              <a:chOff x="2650" y="1920"/>
              <a:chExt cx="806" cy="768"/>
            </a:xfrm>
          </p:grpSpPr>
          <p:sp>
            <p:nvSpPr>
              <p:cNvPr id="12312" name="AutoShape 71"/>
              <p:cNvSpPr>
                <a:spLocks noChangeAspect="1" noChangeArrowheads="1"/>
              </p:cNvSpPr>
              <p:nvPr/>
            </p:nvSpPr>
            <p:spPr bwMode="auto">
              <a:xfrm rot="2700000">
                <a:off x="2880" y="2112"/>
                <a:ext cx="576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  <a:gd name="T12" fmla="*/ 2175 w 21600"/>
                  <a:gd name="T13" fmla="*/ 8625 h 21600"/>
                  <a:gd name="T14" fmla="*/ 19425 w 21600"/>
                  <a:gd name="T15" fmla="*/ 1297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00" y="0"/>
                    </a:moveTo>
                    <a:lnTo>
                      <a:pt x="6480" y="4320"/>
                    </a:lnTo>
                    <a:lnTo>
                      <a:pt x="8640" y="4320"/>
                    </a:lnTo>
                    <a:lnTo>
                      <a:pt x="8640" y="8640"/>
                    </a:lnTo>
                    <a:lnTo>
                      <a:pt x="4320" y="8640"/>
                    </a:lnTo>
                    <a:lnTo>
                      <a:pt x="4320" y="6480"/>
                    </a:lnTo>
                    <a:lnTo>
                      <a:pt x="0" y="10800"/>
                    </a:lnTo>
                    <a:lnTo>
                      <a:pt x="4320" y="15120"/>
                    </a:lnTo>
                    <a:lnTo>
                      <a:pt x="4320" y="12960"/>
                    </a:lnTo>
                    <a:lnTo>
                      <a:pt x="8640" y="12960"/>
                    </a:lnTo>
                    <a:lnTo>
                      <a:pt x="8640" y="17280"/>
                    </a:lnTo>
                    <a:lnTo>
                      <a:pt x="6480" y="17280"/>
                    </a:lnTo>
                    <a:lnTo>
                      <a:pt x="10800" y="21600"/>
                    </a:lnTo>
                    <a:lnTo>
                      <a:pt x="15120" y="17280"/>
                    </a:lnTo>
                    <a:lnTo>
                      <a:pt x="12960" y="17280"/>
                    </a:lnTo>
                    <a:lnTo>
                      <a:pt x="12960" y="12960"/>
                    </a:lnTo>
                    <a:lnTo>
                      <a:pt x="17280" y="12960"/>
                    </a:lnTo>
                    <a:lnTo>
                      <a:pt x="17280" y="15120"/>
                    </a:lnTo>
                    <a:lnTo>
                      <a:pt x="21600" y="10800"/>
                    </a:lnTo>
                    <a:lnTo>
                      <a:pt x="17280" y="6480"/>
                    </a:lnTo>
                    <a:lnTo>
                      <a:pt x="17280" y="8640"/>
                    </a:lnTo>
                    <a:lnTo>
                      <a:pt x="12960" y="8640"/>
                    </a:lnTo>
                    <a:lnTo>
                      <a:pt x="12960" y="4320"/>
                    </a:lnTo>
                    <a:lnTo>
                      <a:pt x="15120" y="432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2313" name="AutoShape 73"/>
              <p:cNvSpPr>
                <a:spLocks noChangeAspect="1" noChangeArrowheads="1"/>
              </p:cNvSpPr>
              <p:nvPr/>
            </p:nvSpPr>
            <p:spPr bwMode="auto">
              <a:xfrm>
                <a:off x="3005" y="1920"/>
                <a:ext cx="336" cy="192"/>
              </a:xfrm>
              <a:prstGeom prst="leftRightArrow">
                <a:avLst>
                  <a:gd name="adj1" fmla="val 50000"/>
                  <a:gd name="adj2" fmla="val 3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2314" name="AutoShape 76"/>
              <p:cNvSpPr>
                <a:spLocks noChangeAspect="1" noChangeArrowheads="1"/>
              </p:cNvSpPr>
              <p:nvPr/>
            </p:nvSpPr>
            <p:spPr bwMode="auto">
              <a:xfrm rot="5400000">
                <a:off x="2592" y="2280"/>
                <a:ext cx="336" cy="219"/>
              </a:xfrm>
              <a:prstGeom prst="leftRightArrow">
                <a:avLst>
                  <a:gd name="adj1" fmla="val 50000"/>
                  <a:gd name="adj2" fmla="val 3068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sp>
          <p:nvSpPr>
            <p:cNvPr id="12311" name="AutoShape 77"/>
            <p:cNvSpPr>
              <a:spLocks noChangeAspect="1" noChangeArrowheads="1"/>
            </p:cNvSpPr>
            <p:nvPr/>
          </p:nvSpPr>
          <p:spPr bwMode="auto">
            <a:xfrm rot="5400000">
              <a:off x="3408" y="2280"/>
              <a:ext cx="336" cy="219"/>
            </a:xfrm>
            <a:prstGeom prst="leftRightArrow">
              <a:avLst>
                <a:gd name="adj1" fmla="val 50000"/>
                <a:gd name="adj2" fmla="val 3068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15" name="Rectangle 7"/>
          <p:cNvSpPr txBox="1">
            <a:spLocks noChangeArrowheads="1"/>
          </p:cNvSpPr>
          <p:nvPr/>
        </p:nvSpPr>
        <p:spPr>
          <a:xfrm>
            <a:off x="36000" y="332656"/>
            <a:ext cx="9072000" cy="1143000"/>
          </a:xfrm>
          <a:prstGeom prst="rect">
            <a:avLst/>
          </a:prstGeom>
          <a:noFill/>
        </p:spPr>
        <p:txBody>
          <a:bodyPr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COMPOSANTES DE </a:t>
            </a:r>
            <a:b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L’</a:t>
            </a:r>
            <a:r>
              <a:rPr kumimoji="0" lang="fr-CA" sz="3600" b="1" i="1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empowerment</a:t>
            </a:r>
            <a: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individuel</a:t>
            </a:r>
            <a:endParaRPr kumimoji="0" lang="fr-FR" sz="36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4E180D-A8BC-426F-AA61-1EA5029E081E}" type="slidenum">
              <a:rPr lang="fr-FR" smtClean="0"/>
              <a:pPr>
                <a:defRPr/>
              </a:pPr>
              <a:t>25</a:t>
            </a:fld>
            <a:endParaRPr lang="fr-F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CA"/>
              <a:t>© Coopérative La Clé, Victoriaville - 2016</a:t>
            </a:r>
            <a:endParaRPr lang="fr-FR"/>
          </a:p>
        </p:txBody>
      </p:sp>
      <p:graphicFrame>
        <p:nvGraphicFramePr>
          <p:cNvPr id="14" name="Group 2"/>
          <p:cNvGraphicFramePr>
            <a:graphicFrameLocks/>
          </p:cNvGraphicFramePr>
          <p:nvPr/>
        </p:nvGraphicFramePr>
        <p:xfrm>
          <a:off x="755576" y="1676400"/>
          <a:ext cx="7772400" cy="4254818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assistance muette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droit de parole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droit d’être entendu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prendre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 aux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décisions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connaissances et habilités pratiques et techniques requises par l’action et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la participation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0000" marR="90000" marT="1440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ESTIME DE SOI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</a:t>
                      </a:r>
                      <a:b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CRITIQUE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3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amour de soi (légitimité)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vision de soi (compétences)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confiance en soi (reconnaissance)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individuelle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collective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sociale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politique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6" name="Groupe 12"/>
          <p:cNvGrpSpPr>
            <a:grpSpLocks/>
          </p:cNvGrpSpPr>
          <p:nvPr/>
        </p:nvGrpSpPr>
        <p:grpSpPr bwMode="auto">
          <a:xfrm>
            <a:off x="3789288" y="3048000"/>
            <a:ext cx="1643063" cy="1524000"/>
            <a:chOff x="4206875" y="3048000"/>
            <a:chExt cx="1643063" cy="1524000"/>
          </a:xfrm>
        </p:grpSpPr>
        <p:sp>
          <p:nvSpPr>
            <p:cNvPr id="17" name="AutoShape 18"/>
            <p:cNvSpPr>
              <a:spLocks noChangeAspect="1" noChangeArrowheads="1"/>
            </p:cNvSpPr>
            <p:nvPr/>
          </p:nvSpPr>
          <p:spPr bwMode="auto">
            <a:xfrm rot="2700000">
              <a:off x="4572000" y="3352800"/>
              <a:ext cx="914400" cy="914400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2160 w 21600"/>
                <a:gd name="T13" fmla="*/ 8640 h 21600"/>
                <a:gd name="T14" fmla="*/ 19440 w 21600"/>
                <a:gd name="T15" fmla="*/ 1296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00" y="0"/>
                  </a:moveTo>
                  <a:lnTo>
                    <a:pt x="6480" y="4320"/>
                  </a:lnTo>
                  <a:lnTo>
                    <a:pt x="8640" y="4320"/>
                  </a:lnTo>
                  <a:lnTo>
                    <a:pt x="8640" y="8640"/>
                  </a:lnTo>
                  <a:lnTo>
                    <a:pt x="4320" y="8640"/>
                  </a:lnTo>
                  <a:lnTo>
                    <a:pt x="4320" y="6480"/>
                  </a:lnTo>
                  <a:lnTo>
                    <a:pt x="0" y="10800"/>
                  </a:lnTo>
                  <a:lnTo>
                    <a:pt x="4320" y="15120"/>
                  </a:lnTo>
                  <a:lnTo>
                    <a:pt x="4320" y="12960"/>
                  </a:lnTo>
                  <a:lnTo>
                    <a:pt x="8640" y="12960"/>
                  </a:lnTo>
                  <a:lnTo>
                    <a:pt x="8640" y="17280"/>
                  </a:lnTo>
                  <a:lnTo>
                    <a:pt x="6480" y="17280"/>
                  </a:lnTo>
                  <a:lnTo>
                    <a:pt x="10800" y="21600"/>
                  </a:lnTo>
                  <a:lnTo>
                    <a:pt x="15120" y="17280"/>
                  </a:lnTo>
                  <a:lnTo>
                    <a:pt x="12960" y="17280"/>
                  </a:lnTo>
                  <a:lnTo>
                    <a:pt x="12960" y="12960"/>
                  </a:lnTo>
                  <a:lnTo>
                    <a:pt x="17280" y="12960"/>
                  </a:lnTo>
                  <a:lnTo>
                    <a:pt x="17280" y="15120"/>
                  </a:lnTo>
                  <a:lnTo>
                    <a:pt x="21600" y="10800"/>
                  </a:lnTo>
                  <a:lnTo>
                    <a:pt x="17280" y="6480"/>
                  </a:lnTo>
                  <a:lnTo>
                    <a:pt x="17280" y="8640"/>
                  </a:lnTo>
                  <a:lnTo>
                    <a:pt x="12960" y="8640"/>
                  </a:lnTo>
                  <a:lnTo>
                    <a:pt x="12960" y="4320"/>
                  </a:lnTo>
                  <a:lnTo>
                    <a:pt x="15120" y="432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8" name="AutoShape 19"/>
            <p:cNvSpPr>
              <a:spLocks noChangeArrowheads="1"/>
            </p:cNvSpPr>
            <p:nvPr/>
          </p:nvSpPr>
          <p:spPr bwMode="auto">
            <a:xfrm>
              <a:off x="4770438" y="4267200"/>
              <a:ext cx="533400" cy="304800"/>
            </a:xfrm>
            <a:prstGeom prst="leftRightArrow">
              <a:avLst>
                <a:gd name="adj1" fmla="val 50000"/>
                <a:gd name="adj2" fmla="val 3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9" name="AutoShape 20"/>
            <p:cNvSpPr>
              <a:spLocks noChangeArrowheads="1"/>
            </p:cNvSpPr>
            <p:nvPr/>
          </p:nvSpPr>
          <p:spPr bwMode="auto">
            <a:xfrm>
              <a:off x="4770438" y="3048000"/>
              <a:ext cx="533400" cy="304800"/>
            </a:xfrm>
            <a:prstGeom prst="leftRightArrow">
              <a:avLst>
                <a:gd name="adj1" fmla="val 50000"/>
                <a:gd name="adj2" fmla="val 3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0" name="AutoShape 21"/>
            <p:cNvSpPr>
              <a:spLocks noChangeArrowheads="1"/>
            </p:cNvSpPr>
            <p:nvPr/>
          </p:nvSpPr>
          <p:spPr bwMode="auto">
            <a:xfrm rot="5400000">
              <a:off x="4114007" y="3620293"/>
              <a:ext cx="533400" cy="347663"/>
            </a:xfrm>
            <a:prstGeom prst="leftRightArrow">
              <a:avLst>
                <a:gd name="adj1" fmla="val 50000"/>
                <a:gd name="adj2" fmla="val 3068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1" name="AutoShape 22"/>
            <p:cNvSpPr>
              <a:spLocks noChangeArrowheads="1"/>
            </p:cNvSpPr>
            <p:nvPr/>
          </p:nvSpPr>
          <p:spPr bwMode="auto">
            <a:xfrm rot="5400000">
              <a:off x="5409407" y="3620293"/>
              <a:ext cx="533400" cy="347663"/>
            </a:xfrm>
            <a:prstGeom prst="leftRightArrow">
              <a:avLst>
                <a:gd name="adj1" fmla="val 50000"/>
                <a:gd name="adj2" fmla="val 3068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22" name="Oval 35"/>
          <p:cNvSpPr>
            <a:spLocks noChangeArrowheads="1"/>
          </p:cNvSpPr>
          <p:nvPr/>
        </p:nvSpPr>
        <p:spPr bwMode="auto">
          <a:xfrm>
            <a:off x="4481264" y="3717272"/>
            <a:ext cx="4267200" cy="23760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4E180D-A8BC-426F-AA61-1EA5029E081E}" type="slidenum">
              <a:rPr lang="fr-FR" smtClean="0"/>
              <a:pPr>
                <a:defRPr/>
              </a:pPr>
              <a:t>26</a:t>
            </a:fld>
            <a:endParaRPr lang="fr-FR" dirty="0"/>
          </a:p>
        </p:txBody>
      </p:sp>
      <p:sp>
        <p:nvSpPr>
          <p:cNvPr id="23" name="Rectangle 7"/>
          <p:cNvSpPr txBox="1">
            <a:spLocks noChangeArrowheads="1"/>
          </p:cNvSpPr>
          <p:nvPr/>
        </p:nvSpPr>
        <p:spPr>
          <a:xfrm>
            <a:off x="36000" y="332656"/>
            <a:ext cx="9072000" cy="900000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COMPOSANTES </a:t>
            </a:r>
            <a:r>
              <a:rPr lang="fr-CA" sz="3600" b="1" cap="all" dirty="0">
                <a:latin typeface="Calibri" pitchFamily="34" charset="0"/>
                <a:ea typeface="+mj-ea"/>
                <a:cs typeface="+mj-cs"/>
              </a:rPr>
              <a:t>= CHEMINEMENTS</a:t>
            </a:r>
            <a:endParaRPr kumimoji="0" lang="fr-FR" sz="36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971600" y="2924944"/>
            <a:ext cx="3420000" cy="828000"/>
          </a:xfrm>
          <a:prstGeom prst="ellipse">
            <a:avLst/>
          </a:prstGeom>
          <a:noFill/>
          <a:ln w="63500" cap="rnd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15" grpId="0" animBg="1"/>
      <p:bldP spid="15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- 2016</a:t>
            </a:r>
            <a:endParaRPr lang="fr-CA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5536" y="1933228"/>
            <a:ext cx="8172000" cy="3656012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2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CA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	C’est la présence et surtout l’</a:t>
            </a:r>
            <a:r>
              <a:rPr kumimoji="0" lang="fr-CA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interaction dynamique</a:t>
            </a:r>
            <a:r>
              <a:rPr kumimoji="0" lang="fr-CA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de toutes les composantes dans le processus qui compte pour que se développe le pouvoir d’agir.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683568" y="637084"/>
            <a:ext cx="7772400" cy="114300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0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L’</a:t>
            </a:r>
            <a:r>
              <a:rPr kumimoji="0" lang="fr-CA" sz="4000" b="1" i="1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empowerment</a:t>
            </a:r>
            <a:r>
              <a:rPr kumimoji="0" lang="fr-CA" sz="40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individuel</a:t>
            </a:r>
            <a:endParaRPr kumimoji="0" lang="fr-FR" sz="40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47664" y="3716685"/>
          <a:ext cx="6154737" cy="216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299" name="Document" r:id="rId4" imgW="5702808" imgH="1938528" progId="Word.Document.8">
                  <p:embed/>
                </p:oleObj>
              </mc:Choice>
              <mc:Fallback>
                <p:oleObj name="Document" r:id="rId4" imgW="5702808" imgH="193852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3716685"/>
                        <a:ext cx="6154737" cy="2160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27</a:t>
            </a:fld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888950" y="1295400"/>
            <a:ext cx="38100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4" name="Group 34"/>
          <p:cNvGraphicFramePr>
            <a:graphicFrameLocks noGrp="1"/>
          </p:cNvGraphicFramePr>
          <p:nvPr/>
        </p:nvGraphicFramePr>
        <p:xfrm>
          <a:off x="1163587" y="1600200"/>
          <a:ext cx="3429000" cy="3697288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INDIVIDU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estime de soi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conscience </a:t>
                      </a:r>
                      <a:b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critique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27"/>
          <p:cNvGraphicFramePr>
            <a:graphicFrameLocks noGrp="1"/>
          </p:cNvGraphicFramePr>
          <p:nvPr/>
        </p:nvGraphicFramePr>
        <p:xfrm>
          <a:off x="4743400" y="1598613"/>
          <a:ext cx="3429000" cy="3727451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COMMUNAUTÉ</a:t>
                      </a: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communications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 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2306587" y="685800"/>
            <a:ext cx="4572000" cy="5486400"/>
            <a:chOff x="1728" y="672"/>
            <a:chExt cx="2304" cy="3120"/>
          </a:xfrm>
        </p:grpSpPr>
        <p:sp>
          <p:nvSpPr>
            <p:cNvPr id="7" name="AutoShape 21"/>
            <p:cNvSpPr>
              <a:spLocks noChangeArrowheads="1"/>
            </p:cNvSpPr>
            <p:nvPr/>
          </p:nvSpPr>
          <p:spPr bwMode="auto">
            <a:xfrm>
              <a:off x="1728" y="672"/>
              <a:ext cx="2304" cy="346"/>
            </a:xfrm>
            <a:prstGeom prst="curvedDownArrow">
              <a:avLst>
                <a:gd name="adj1" fmla="val 133179"/>
                <a:gd name="adj2" fmla="val 266358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 dirty="0"/>
            </a:p>
          </p:txBody>
        </p:sp>
        <p:sp>
          <p:nvSpPr>
            <p:cNvPr id="8" name="AutoShape 22"/>
            <p:cNvSpPr>
              <a:spLocks noChangeArrowheads="1"/>
            </p:cNvSpPr>
            <p:nvPr/>
          </p:nvSpPr>
          <p:spPr bwMode="auto">
            <a:xfrm rot="10800000">
              <a:off x="1728" y="3447"/>
              <a:ext cx="2304" cy="345"/>
            </a:xfrm>
            <a:prstGeom prst="curvedDownArrow">
              <a:avLst>
                <a:gd name="adj1" fmla="val 133565"/>
                <a:gd name="adj2" fmla="val 267130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 dirty="0"/>
            </a:p>
          </p:txBody>
        </p:sp>
      </p:grp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- 2016</a:t>
            </a:r>
            <a:endParaRPr lang="fr-CA" dirty="0"/>
          </a:p>
        </p:txBody>
      </p:sp>
      <p:sp>
        <p:nvSpPr>
          <p:cNvPr id="10" name="Oval 35"/>
          <p:cNvSpPr>
            <a:spLocks noChangeArrowheads="1"/>
          </p:cNvSpPr>
          <p:nvPr/>
        </p:nvSpPr>
        <p:spPr bwMode="auto">
          <a:xfrm>
            <a:off x="4337248" y="764704"/>
            <a:ext cx="4267200" cy="53340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28</a:t>
            </a:fld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2"/>
          <p:cNvGraphicFramePr>
            <a:graphicFrameLocks/>
          </p:cNvGraphicFramePr>
          <p:nvPr/>
        </p:nvGraphicFramePr>
        <p:xfrm>
          <a:off x="683568" y="1628800"/>
          <a:ext cx="7772400" cy="4254818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décisions significatives ·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pouvoir partagé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ouverture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vision commune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processus et résultats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apprendre ·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contribuer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sym typeface="Symbol" pitchFamily="18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forces du milieu · maillages · capital social · résilience · réseaux de soutien · reddition de comptes · résolution de conflits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COMMUNICATIONS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CAPITAL </a:t>
                      </a:r>
                      <a:b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3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interaction positive  · divergence d’opinions · information générale et spécifique · transparence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sentiment d’appartenance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 sens de la citoyenneté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Rectangle 18"/>
          <p:cNvSpPr txBox="1">
            <a:spLocks noChangeArrowheads="1"/>
          </p:cNvSpPr>
          <p:nvPr/>
        </p:nvSpPr>
        <p:spPr>
          <a:xfrm>
            <a:off x="251520" y="332784"/>
            <a:ext cx="8640000" cy="1152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L’</a:t>
            </a:r>
            <a:r>
              <a:rPr kumimoji="0" lang="fr-CA" sz="3600" b="1" i="1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EMPOWERMENT</a:t>
            </a:r>
            <a:r>
              <a:rPr kumimoji="0" lang="fr-CA" sz="3600" b="1" i="0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COMMUNAUTAIRE</a:t>
            </a:r>
            <a:endParaRPr kumimoji="0" lang="fr-FR" sz="3600" b="1" i="0" u="none" strike="noStrike" kern="1200" cap="all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- 2016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29</a:t>
            </a:fld>
            <a:endParaRPr lang="fr-CA" dirty="0"/>
          </a:p>
        </p:txBody>
      </p:sp>
      <p:sp>
        <p:nvSpPr>
          <p:cNvPr id="7" name="Oval 33"/>
          <p:cNvSpPr>
            <a:spLocks noChangeArrowheads="1"/>
          </p:cNvSpPr>
          <p:nvPr/>
        </p:nvSpPr>
        <p:spPr bwMode="auto">
          <a:xfrm>
            <a:off x="323528" y="1341438"/>
            <a:ext cx="4483100" cy="28067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3</a:t>
            </a:fld>
            <a:endParaRPr lang="fr-CA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L’INDIVIDU COMPÉTENT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32000" y="1556792"/>
            <a:ext cx="8280000" cy="4284000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342900" lvl="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fr-CA" sz="2800" dirty="0"/>
              <a:t>possède la capacité d’accomplir une tâche donnée et volontairement choisie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: </a:t>
            </a:r>
          </a:p>
          <a:p>
            <a:pPr marL="742950" lvl="1" indent="-285750">
              <a:spcBef>
                <a:spcPts val="900"/>
              </a:spcBef>
              <a:buFont typeface="Courier New" pitchFamily="49" charset="0"/>
              <a:buChar char="o"/>
            </a:pPr>
            <a:r>
              <a:rPr lang="fr-CA" sz="2800" dirty="0"/>
              <a:t>un </a:t>
            </a:r>
            <a:r>
              <a:rPr lang="fr-CA" sz="2800" b="1" dirty="0"/>
              <a:t>ensemble de connaissances, d’habiletés et d’attitudes</a:t>
            </a:r>
            <a:r>
              <a:rPr lang="fr-CA" sz="2800" dirty="0"/>
              <a:t> qui sont activées lors de la planification et de l’exécution de la tâche</a:t>
            </a:r>
          </a:p>
          <a:p>
            <a:pPr marL="742950" lvl="1" indent="-285750">
              <a:spcBef>
                <a:spcPts val="900"/>
              </a:spcBef>
              <a:buFont typeface="Courier New" pitchFamily="49" charset="0"/>
              <a:buChar char="o"/>
            </a:pPr>
            <a:r>
              <a:rPr lang="fr-CA" sz="2800" dirty="0"/>
              <a:t>un </a:t>
            </a:r>
            <a:r>
              <a:rPr lang="fr-CA" sz="2800" b="1" dirty="0"/>
              <a:t>savoir-faire complexe</a:t>
            </a:r>
            <a:r>
              <a:rPr lang="fr-CA" sz="2800" dirty="0"/>
              <a:t> qui exige la mobilisation et la coordination de ces connaissances, habiletés et attitudes </a:t>
            </a:r>
          </a:p>
          <a:p>
            <a:pPr marL="342900" lvl="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fr-CA" sz="2800" dirty="0"/>
              <a:t>peut faire face à une situation imprévue, inhabituelle</a:t>
            </a:r>
            <a:endParaRPr kumimoji="0" lang="fr-CA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CA" dirty="0">
                <a:latin typeface="+mj-lt"/>
              </a:rPr>
              <a:t>© Coopérative La Clé, Victoriaville - 2016</a:t>
            </a:r>
            <a:endParaRPr lang="fr-FR" dirty="0">
              <a:latin typeface="+mj-lt"/>
            </a:endParaRPr>
          </a:p>
        </p:txBody>
      </p:sp>
      <p:sp>
        <p:nvSpPr>
          <p:cNvPr id="7" name="Organigramme : Alternative 6"/>
          <p:cNvSpPr/>
          <p:nvPr/>
        </p:nvSpPr>
        <p:spPr bwMode="auto">
          <a:xfrm>
            <a:off x="395536" y="1556792"/>
            <a:ext cx="8280000" cy="972000"/>
          </a:xfrm>
          <a:prstGeom prst="flowChartAlternateProcess">
            <a:avLst/>
          </a:prstGeom>
          <a:noFill/>
          <a:ln w="63500" cap="rnd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- 2016</a:t>
            </a:r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30</a:t>
            </a:fld>
            <a:endParaRPr lang="fr-CA" dirty="0"/>
          </a:p>
        </p:txBody>
      </p:sp>
      <p:sp>
        <p:nvSpPr>
          <p:cNvPr id="9" name="Rectangle 18"/>
          <p:cNvSpPr txBox="1">
            <a:spLocks noChangeArrowheads="1"/>
          </p:cNvSpPr>
          <p:nvPr/>
        </p:nvSpPr>
        <p:spPr>
          <a:xfrm>
            <a:off x="251520" y="332784"/>
            <a:ext cx="8640000" cy="1152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L’</a:t>
            </a:r>
            <a:r>
              <a:rPr kumimoji="0" lang="fr-CA" sz="3600" b="1" i="1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EMPOWERMENT</a:t>
            </a:r>
            <a:r>
              <a:rPr kumimoji="0" lang="fr-CA" sz="3600" b="1" i="0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COMMUNAUTAIRE</a:t>
            </a:r>
            <a:endParaRPr kumimoji="0" lang="fr-FR" sz="3600" b="1" i="0" u="none" strike="noStrike" kern="1200" cap="all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85800" y="1556792"/>
            <a:ext cx="7920000" cy="4680000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342900" lvl="0" indent="-342900">
              <a:lnSpc>
                <a:spcPct val="90000"/>
              </a:lnSpc>
              <a:spcBef>
                <a:spcPts val="1000"/>
              </a:spcBef>
              <a:tabLst>
                <a:tab pos="635000" algn="l"/>
              </a:tabLst>
            </a:pPr>
            <a:r>
              <a:rPr lang="fr-CA" sz="2800" b="1" dirty="0">
                <a:latin typeface="Calibri" pitchFamily="34" charset="0"/>
              </a:rPr>
              <a:t>Ressources nécessaires </a:t>
            </a:r>
            <a:r>
              <a:rPr lang="fr-CA" sz="2800" dirty="0">
                <a:latin typeface="Calibri" pitchFamily="34" charset="0"/>
              </a:rPr>
              <a:t>pour la participation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 :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635000" algn="l"/>
              </a:tabLst>
              <a:defRPr/>
            </a:pPr>
            <a:r>
              <a:rPr kumimoji="0" lang="fr-CA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matérielles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 : biens et services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>
                <a:tab pos="635000" algn="l"/>
              </a:tabLst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	-	de base (nourriture, vêtements, logement)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>
                <a:tab pos="635000" algn="l"/>
              </a:tabLst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	-	requis par l’action (équipement, outillage)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tabLst>
                <a:tab pos="635000" algn="l"/>
              </a:tabLst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	-	particuliers (transport, </a:t>
            </a:r>
            <a:r>
              <a:rPr lang="fr-CA" sz="2800" dirty="0">
                <a:latin typeface="Calibri" pitchFamily="34" charset="0"/>
              </a:rPr>
              <a:t>garde d’enfants, aides 	auditives)</a:t>
            </a:r>
            <a:endParaRPr kumimoji="0" lang="fr-CA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635000" algn="l"/>
              </a:tabLst>
              <a:defRPr/>
            </a:pPr>
            <a:r>
              <a:rPr kumimoji="0" lang="fr-CA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informationnelles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 : renseignements, contacts</a:t>
            </a:r>
          </a:p>
          <a:p>
            <a:pPr marL="342900" lvl="0" indent="-342900">
              <a:lnSpc>
                <a:spcPct val="9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635000" algn="l"/>
              </a:tabLst>
            </a:pPr>
            <a:r>
              <a:rPr kumimoji="0" lang="fr-CA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financières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 : pour se procurer les autres ressources </a:t>
            </a:r>
            <a:r>
              <a:rPr lang="fr-CA" sz="2800" dirty="0">
                <a:latin typeface="Calibri" pitchFamily="34" charset="0"/>
              </a:rPr>
              <a:t>ou autrement assurer la participation</a:t>
            </a:r>
            <a:endParaRPr kumimoji="0" lang="fr-CA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899592" y="1647625"/>
            <a:ext cx="7164000" cy="2789263"/>
            <a:chOff x="899592" y="1647625"/>
            <a:chExt cx="7164000" cy="2789263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899592" y="2420888"/>
              <a:ext cx="7164000" cy="2016000"/>
            </a:xfrm>
            <a:prstGeom prst="roundRect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CA" dirty="0"/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4573079" y="1647625"/>
              <a:ext cx="3455305" cy="7380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fr-FR" sz="3600" b="1" i="1" dirty="0">
                  <a:solidFill>
                    <a:srgbClr val="FF0000"/>
                  </a:solidFill>
                  <a:latin typeface="+mj-lt"/>
                </a:rPr>
                <a:t>économie sociale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 txBox="1">
            <a:spLocks noChangeArrowheads="1"/>
          </p:cNvSpPr>
          <p:nvPr/>
        </p:nvSpPr>
        <p:spPr>
          <a:xfrm>
            <a:off x="251520" y="332784"/>
            <a:ext cx="8640000" cy="1152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L’</a:t>
            </a:r>
            <a:r>
              <a:rPr kumimoji="0" lang="fr-CA" sz="3600" b="1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ÉCHELLE DE LA PARTICIPATION</a:t>
            </a:r>
            <a:endParaRPr kumimoji="0" lang="fr-FR" sz="3600" b="1" u="none" strike="noStrike" kern="1200" cap="all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- 2016</a:t>
            </a:r>
            <a:endParaRPr lang="fr-CA" dirty="0"/>
          </a:p>
        </p:txBody>
      </p:sp>
      <p:graphicFrame>
        <p:nvGraphicFramePr>
          <p:cNvPr id="6" name="Group 72"/>
          <p:cNvGraphicFramePr>
            <a:graphicFrameLocks noGrp="1"/>
          </p:cNvGraphicFramePr>
          <p:nvPr/>
        </p:nvGraphicFramePr>
        <p:xfrm>
          <a:off x="1619672" y="1447800"/>
          <a:ext cx="2057400" cy="464820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Pouvoir </a:t>
                      </a:r>
                      <a:b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réel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0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Pouvoir </a:t>
                      </a:r>
                      <a:b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factice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Non-participation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Group 76"/>
          <p:cNvGraphicFramePr>
            <a:graphicFrameLocks noGrp="1"/>
          </p:cNvGraphicFramePr>
          <p:nvPr/>
        </p:nvGraphicFramePr>
        <p:xfrm>
          <a:off x="3677072" y="1447800"/>
          <a:ext cx="3810000" cy="4648200"/>
        </p:xfrm>
        <a:graphic>
          <a:graphicData uri="http://schemas.openxmlformats.org/drawingml/2006/table">
            <a:tbl>
              <a:tblPr/>
              <a:tblGrid>
                <a:gridCol w="263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1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autorité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délégation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partenariat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apaisement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consultation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information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thérapie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manipulation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tutelle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31</a:t>
            </a:fld>
            <a:endParaRPr lang="fr-CA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2"/>
          <p:cNvGraphicFramePr>
            <a:graphicFrameLocks/>
          </p:cNvGraphicFramePr>
          <p:nvPr/>
        </p:nvGraphicFramePr>
        <p:xfrm>
          <a:off x="683568" y="1628800"/>
          <a:ext cx="7772400" cy="4254818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décisions significatives ·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pouvoir partagé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ouverture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vision commune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processus et résultats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apprendre ·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contribuer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sym typeface="Symbol" pitchFamily="18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forces du milieu · maillages · capital social · résilience · réseaux de soutien · reddition de comptes · résolution de conflits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COMMUNICATIONS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CAPITAL </a:t>
                      </a:r>
                      <a:b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3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interaction positive  · divergence d’opinions · information générale et spécifique · transparence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sentiment d’appartenance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 sens de la citoyenneté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Rectangle 18"/>
          <p:cNvSpPr txBox="1">
            <a:spLocks noChangeArrowheads="1"/>
          </p:cNvSpPr>
          <p:nvPr/>
        </p:nvSpPr>
        <p:spPr>
          <a:xfrm>
            <a:off x="251520" y="332784"/>
            <a:ext cx="8640000" cy="1152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L’</a:t>
            </a:r>
            <a:r>
              <a:rPr kumimoji="0" lang="fr-CA" sz="3600" b="1" i="1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EMPOWERMENT</a:t>
            </a:r>
            <a:r>
              <a:rPr kumimoji="0" lang="fr-CA" sz="3600" b="1" i="0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COMMUNAUTAIRE</a:t>
            </a:r>
            <a:endParaRPr kumimoji="0" lang="fr-FR" sz="3600" b="1" i="0" u="none" strike="noStrike" kern="1200" cap="all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- 2016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32</a:t>
            </a:fld>
            <a:endParaRPr lang="fr-CA" dirty="0"/>
          </a:p>
        </p:txBody>
      </p:sp>
      <p:sp>
        <p:nvSpPr>
          <p:cNvPr id="8" name="Oval 19"/>
          <p:cNvSpPr>
            <a:spLocks noChangeArrowheads="1"/>
          </p:cNvSpPr>
          <p:nvPr/>
        </p:nvSpPr>
        <p:spPr bwMode="auto">
          <a:xfrm>
            <a:off x="4444107" y="1268413"/>
            <a:ext cx="4267200" cy="273685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9" name="Oval 20"/>
          <p:cNvSpPr>
            <a:spLocks noChangeArrowheads="1"/>
          </p:cNvSpPr>
          <p:nvPr/>
        </p:nvSpPr>
        <p:spPr bwMode="auto">
          <a:xfrm>
            <a:off x="251520" y="3429000"/>
            <a:ext cx="4751387" cy="2879725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10" name="Oval 21"/>
          <p:cNvSpPr>
            <a:spLocks noChangeArrowheads="1"/>
          </p:cNvSpPr>
          <p:nvPr/>
        </p:nvSpPr>
        <p:spPr bwMode="auto">
          <a:xfrm>
            <a:off x="4139307" y="3429000"/>
            <a:ext cx="4751388" cy="2879725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- 2016</a:t>
            </a:r>
            <a:endParaRPr lang="fr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27584" y="3394075"/>
          <a:ext cx="7624762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27" name="Document" r:id="rId3" imgW="6123867" imgH="837552" progId="Word.Document.8">
                  <p:embed/>
                </p:oleObj>
              </mc:Choice>
              <mc:Fallback>
                <p:oleObj name="Document" r:id="rId3" imgW="6123867" imgH="837552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394075"/>
                        <a:ext cx="7624762" cy="102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AutoShape 4"/>
          <p:cNvSpPr>
            <a:spLocks noChangeAspect="1" noChangeArrowheads="1"/>
          </p:cNvSpPr>
          <p:nvPr/>
        </p:nvSpPr>
        <p:spPr bwMode="auto">
          <a:xfrm>
            <a:off x="4685209" y="2438400"/>
            <a:ext cx="2798762" cy="715963"/>
          </a:xfrm>
          <a:prstGeom prst="curvedDownArrow">
            <a:avLst>
              <a:gd name="adj1" fmla="val 78182"/>
              <a:gd name="adj2" fmla="val 156363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 dirty="0"/>
          </a:p>
        </p:txBody>
      </p:sp>
      <p:sp>
        <p:nvSpPr>
          <p:cNvPr id="6" name="AutoShape 5"/>
          <p:cNvSpPr>
            <a:spLocks noChangeAspect="1" noChangeArrowheads="1"/>
          </p:cNvSpPr>
          <p:nvPr/>
        </p:nvSpPr>
        <p:spPr bwMode="auto">
          <a:xfrm>
            <a:off x="1465759" y="2438400"/>
            <a:ext cx="2798762" cy="715963"/>
          </a:xfrm>
          <a:prstGeom prst="curvedDownArrow">
            <a:avLst>
              <a:gd name="adj1" fmla="val 78182"/>
              <a:gd name="adj2" fmla="val 156363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 dirty="0"/>
          </a:p>
        </p:txBody>
      </p:sp>
      <p:sp>
        <p:nvSpPr>
          <p:cNvPr id="7" name="AutoShape 6"/>
          <p:cNvSpPr>
            <a:spLocks noChangeAspect="1" noChangeArrowheads="1"/>
          </p:cNvSpPr>
          <p:nvPr/>
        </p:nvSpPr>
        <p:spPr bwMode="auto">
          <a:xfrm rot="10800000">
            <a:off x="1232396" y="4195763"/>
            <a:ext cx="2798763" cy="714375"/>
          </a:xfrm>
          <a:prstGeom prst="curvedDownArrow">
            <a:avLst>
              <a:gd name="adj1" fmla="val 78356"/>
              <a:gd name="adj2" fmla="val 156711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 dirty="0"/>
          </a:p>
        </p:txBody>
      </p:sp>
      <p:sp>
        <p:nvSpPr>
          <p:cNvPr id="8" name="AutoShape 7"/>
          <p:cNvSpPr>
            <a:spLocks noChangeAspect="1" noChangeArrowheads="1"/>
          </p:cNvSpPr>
          <p:nvPr/>
        </p:nvSpPr>
        <p:spPr bwMode="auto">
          <a:xfrm rot="10800000">
            <a:off x="4569321" y="4195763"/>
            <a:ext cx="2798763" cy="742950"/>
          </a:xfrm>
          <a:prstGeom prst="curvedDownArrow">
            <a:avLst>
              <a:gd name="adj1" fmla="val 75342"/>
              <a:gd name="adj2" fmla="val 150684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 dirty="0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2557636" y="3141588"/>
            <a:ext cx="3238500" cy="1079500"/>
          </a:xfrm>
          <a:prstGeom prst="ellipse">
            <a:avLst/>
          </a:prstGeom>
          <a:noFill/>
          <a:ln w="635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CA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33</a:t>
            </a:fld>
            <a:endParaRPr lang="fr-CA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792000" y="629816"/>
            <a:ext cx="7560000" cy="11430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L’ORGANISATION ET L’</a:t>
            </a:r>
            <a:r>
              <a:rPr kumimoji="0" lang="fr-FR" sz="3600" b="1" i="1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EMPOWERMENT</a:t>
            </a:r>
            <a:endParaRPr kumimoji="0" lang="fr-FR" sz="3600" b="0" i="1" u="none" strike="noStrike" kern="1200" cap="all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 txBox="1">
            <a:spLocks noChangeArrowheads="1"/>
          </p:cNvSpPr>
          <p:nvPr/>
        </p:nvSpPr>
        <p:spPr>
          <a:xfrm>
            <a:off x="251520" y="440736"/>
            <a:ext cx="8640000" cy="6120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fr-FR" sz="3600" b="1" cap="all" dirty="0">
                <a:latin typeface="Calibri" pitchFamily="34" charset="0"/>
              </a:rPr>
              <a:t>Vue d’ensemble de l’</a:t>
            </a:r>
            <a:r>
              <a:rPr lang="fr-FR" sz="3600" b="1" i="1" cap="all" dirty="0">
                <a:latin typeface="Calibri" pitchFamily="34" charset="0"/>
              </a:rPr>
              <a:t>empowerment</a:t>
            </a:r>
            <a:endParaRPr kumimoji="0" lang="fr-FR" sz="3600" b="1" i="0" u="none" strike="noStrike" kern="1200" cap="all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- 2016</a:t>
            </a:r>
            <a:endParaRPr lang="fr-CA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17241" y="1717576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7" name="Group 4"/>
          <p:cNvGraphicFramePr>
            <a:graphicFrameLocks noGrp="1"/>
          </p:cNvGraphicFramePr>
          <p:nvPr/>
        </p:nvGraphicFramePr>
        <p:xfrm>
          <a:off x="482278" y="2174776"/>
          <a:ext cx="1752600" cy="3429000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INDIVIDU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empowerment</a:t>
                      </a: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individuel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7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estime de soi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critique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Group 16"/>
          <p:cNvGraphicFramePr>
            <a:graphicFrameLocks noGrp="1"/>
          </p:cNvGraphicFramePr>
          <p:nvPr/>
        </p:nvGraphicFramePr>
        <p:xfrm>
          <a:off x="6349678" y="2204864"/>
          <a:ext cx="2286000" cy="3400425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COMMUNAUTÉ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empowerment</a:t>
                      </a: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75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communications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capital 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Group 28"/>
          <p:cNvGraphicFramePr>
            <a:graphicFrameLocks noGrp="1"/>
          </p:cNvGraphicFramePr>
          <p:nvPr/>
        </p:nvGraphicFramePr>
        <p:xfrm>
          <a:off x="2463478" y="2631976"/>
          <a:ext cx="3657600" cy="297000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83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empowerment</a:t>
                      </a: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empowerment</a:t>
                      </a: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organisationnel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16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75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communications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capital 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75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reconnaissance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critique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Group 64"/>
          <p:cNvGraphicFramePr>
            <a:graphicFrameLocks noGrp="1"/>
          </p:cNvGraphicFramePr>
          <p:nvPr/>
        </p:nvGraphicFramePr>
        <p:xfrm>
          <a:off x="2463478" y="2214637"/>
          <a:ext cx="3657600" cy="422275"/>
        </p:xfrm>
        <a:graphic>
          <a:graphicData uri="http://schemas.openxmlformats.org/drawingml/2006/table">
            <a:tbl>
              <a:tblPr/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ORGANISATION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6121078" y="3698776"/>
            <a:ext cx="228600" cy="1524000"/>
            <a:chOff x="4128" y="2400"/>
            <a:chExt cx="144" cy="960"/>
          </a:xfrm>
        </p:grpSpPr>
        <p:sp>
          <p:nvSpPr>
            <p:cNvPr id="12" name="Line 46"/>
            <p:cNvSpPr>
              <a:spLocks noChangeShapeType="1"/>
            </p:cNvSpPr>
            <p:nvPr/>
          </p:nvSpPr>
          <p:spPr bwMode="auto">
            <a:xfrm>
              <a:off x="4176" y="24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 dirty="0"/>
            </a:p>
          </p:txBody>
        </p:sp>
        <p:sp>
          <p:nvSpPr>
            <p:cNvPr id="13" name="Line 47"/>
            <p:cNvSpPr>
              <a:spLocks noChangeShapeType="1"/>
            </p:cNvSpPr>
            <p:nvPr/>
          </p:nvSpPr>
          <p:spPr bwMode="auto">
            <a:xfrm flipH="1">
              <a:off x="4128" y="259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 dirty="0"/>
            </a:p>
          </p:txBody>
        </p:sp>
        <p:sp>
          <p:nvSpPr>
            <p:cNvPr id="14" name="Line 48"/>
            <p:cNvSpPr>
              <a:spLocks noChangeShapeType="1"/>
            </p:cNvSpPr>
            <p:nvPr/>
          </p:nvSpPr>
          <p:spPr bwMode="auto">
            <a:xfrm>
              <a:off x="4176" y="278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 dirty="0"/>
            </a:p>
          </p:txBody>
        </p:sp>
        <p:sp>
          <p:nvSpPr>
            <p:cNvPr id="15" name="Line 49"/>
            <p:cNvSpPr>
              <a:spLocks noChangeShapeType="1"/>
            </p:cNvSpPr>
            <p:nvPr/>
          </p:nvSpPr>
          <p:spPr bwMode="auto">
            <a:xfrm flipH="1">
              <a:off x="4128" y="297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 dirty="0"/>
            </a:p>
          </p:txBody>
        </p:sp>
        <p:sp>
          <p:nvSpPr>
            <p:cNvPr id="16" name="Line 50"/>
            <p:cNvSpPr>
              <a:spLocks noChangeShapeType="1"/>
            </p:cNvSpPr>
            <p:nvPr/>
          </p:nvSpPr>
          <p:spPr bwMode="auto">
            <a:xfrm>
              <a:off x="4176" y="31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 dirty="0"/>
            </a:p>
          </p:txBody>
        </p:sp>
        <p:sp>
          <p:nvSpPr>
            <p:cNvPr id="17" name="Line 51"/>
            <p:cNvSpPr>
              <a:spLocks noChangeShapeType="1"/>
            </p:cNvSpPr>
            <p:nvPr/>
          </p:nvSpPr>
          <p:spPr bwMode="auto">
            <a:xfrm flipH="1">
              <a:off x="4128" y="336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 dirty="0"/>
            </a:p>
          </p:txBody>
        </p:sp>
      </p:grp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2234878" y="3698776"/>
            <a:ext cx="228600" cy="1524000"/>
            <a:chOff x="4128" y="2400"/>
            <a:chExt cx="144" cy="960"/>
          </a:xfrm>
        </p:grpSpPr>
        <p:sp>
          <p:nvSpPr>
            <p:cNvPr id="19" name="Line 53"/>
            <p:cNvSpPr>
              <a:spLocks noChangeShapeType="1"/>
            </p:cNvSpPr>
            <p:nvPr/>
          </p:nvSpPr>
          <p:spPr bwMode="auto">
            <a:xfrm>
              <a:off x="4176" y="24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 dirty="0"/>
            </a:p>
          </p:txBody>
        </p:sp>
        <p:sp>
          <p:nvSpPr>
            <p:cNvPr id="20" name="Line 54"/>
            <p:cNvSpPr>
              <a:spLocks noChangeShapeType="1"/>
            </p:cNvSpPr>
            <p:nvPr/>
          </p:nvSpPr>
          <p:spPr bwMode="auto">
            <a:xfrm flipH="1">
              <a:off x="4128" y="259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 dirty="0"/>
            </a:p>
          </p:txBody>
        </p:sp>
        <p:sp>
          <p:nvSpPr>
            <p:cNvPr id="21" name="Line 55"/>
            <p:cNvSpPr>
              <a:spLocks noChangeShapeType="1"/>
            </p:cNvSpPr>
            <p:nvPr/>
          </p:nvSpPr>
          <p:spPr bwMode="auto">
            <a:xfrm>
              <a:off x="4176" y="278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 dirty="0"/>
            </a:p>
          </p:txBody>
        </p:sp>
        <p:sp>
          <p:nvSpPr>
            <p:cNvPr id="22" name="Line 56"/>
            <p:cNvSpPr>
              <a:spLocks noChangeShapeType="1"/>
            </p:cNvSpPr>
            <p:nvPr/>
          </p:nvSpPr>
          <p:spPr bwMode="auto">
            <a:xfrm flipH="1">
              <a:off x="4128" y="297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 dirty="0"/>
            </a:p>
          </p:txBody>
        </p:sp>
        <p:sp>
          <p:nvSpPr>
            <p:cNvPr id="23" name="Line 57"/>
            <p:cNvSpPr>
              <a:spLocks noChangeShapeType="1"/>
            </p:cNvSpPr>
            <p:nvPr/>
          </p:nvSpPr>
          <p:spPr bwMode="auto">
            <a:xfrm>
              <a:off x="4176" y="31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 dirty="0"/>
            </a:p>
          </p:txBody>
        </p:sp>
        <p:sp>
          <p:nvSpPr>
            <p:cNvPr id="24" name="Line 58"/>
            <p:cNvSpPr>
              <a:spLocks noChangeShapeType="1"/>
            </p:cNvSpPr>
            <p:nvPr/>
          </p:nvSpPr>
          <p:spPr bwMode="auto">
            <a:xfrm flipH="1">
              <a:off x="4128" y="336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 dirty="0"/>
            </a:p>
          </p:txBody>
        </p:sp>
      </p:grpSp>
      <p:sp>
        <p:nvSpPr>
          <p:cNvPr id="25" name="AutoShape 59"/>
          <p:cNvSpPr>
            <a:spLocks noChangeAspect="1" noChangeArrowheads="1"/>
          </p:cNvSpPr>
          <p:nvPr/>
        </p:nvSpPr>
        <p:spPr bwMode="auto">
          <a:xfrm>
            <a:off x="1091878" y="1412776"/>
            <a:ext cx="2798763" cy="715963"/>
          </a:xfrm>
          <a:prstGeom prst="curvedDownArrow">
            <a:avLst>
              <a:gd name="adj1" fmla="val 78182"/>
              <a:gd name="adj2" fmla="val 156364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 dirty="0"/>
          </a:p>
        </p:txBody>
      </p:sp>
      <p:sp>
        <p:nvSpPr>
          <p:cNvPr id="26" name="AutoShape 60"/>
          <p:cNvSpPr>
            <a:spLocks noChangeAspect="1" noChangeArrowheads="1"/>
          </p:cNvSpPr>
          <p:nvPr/>
        </p:nvSpPr>
        <p:spPr bwMode="auto">
          <a:xfrm>
            <a:off x="4998716" y="1412776"/>
            <a:ext cx="2798762" cy="715963"/>
          </a:xfrm>
          <a:prstGeom prst="curvedDownArrow">
            <a:avLst>
              <a:gd name="adj1" fmla="val 78182"/>
              <a:gd name="adj2" fmla="val 156363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 dirty="0"/>
          </a:p>
        </p:txBody>
      </p:sp>
      <p:sp>
        <p:nvSpPr>
          <p:cNvPr id="27" name="AutoShape 61"/>
          <p:cNvSpPr>
            <a:spLocks noChangeAspect="1" noChangeArrowheads="1"/>
          </p:cNvSpPr>
          <p:nvPr/>
        </p:nvSpPr>
        <p:spPr bwMode="auto">
          <a:xfrm rot="10800000">
            <a:off x="1015678" y="5603776"/>
            <a:ext cx="2798763" cy="715963"/>
          </a:xfrm>
          <a:prstGeom prst="curvedDownArrow">
            <a:avLst>
              <a:gd name="adj1" fmla="val 78182"/>
              <a:gd name="adj2" fmla="val 156364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 dirty="0"/>
          </a:p>
        </p:txBody>
      </p:sp>
      <p:sp>
        <p:nvSpPr>
          <p:cNvPr id="28" name="AutoShape 62"/>
          <p:cNvSpPr>
            <a:spLocks noChangeAspect="1" noChangeArrowheads="1"/>
          </p:cNvSpPr>
          <p:nvPr/>
        </p:nvSpPr>
        <p:spPr bwMode="auto">
          <a:xfrm rot="10800000">
            <a:off x="4846316" y="5603776"/>
            <a:ext cx="2798762" cy="715963"/>
          </a:xfrm>
          <a:prstGeom prst="curvedDownArrow">
            <a:avLst>
              <a:gd name="adj1" fmla="val 78182"/>
              <a:gd name="adj2" fmla="val 156363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 dirty="0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34</a:t>
            </a:fld>
            <a:endParaRPr lang="fr-CA" dirty="0"/>
          </a:p>
        </p:txBody>
      </p:sp>
      <p:grpSp>
        <p:nvGrpSpPr>
          <p:cNvPr id="11" name="Groupe 41"/>
          <p:cNvGrpSpPr/>
          <p:nvPr/>
        </p:nvGrpSpPr>
        <p:grpSpPr>
          <a:xfrm>
            <a:off x="323528" y="1628800"/>
            <a:ext cx="8280920" cy="4419600"/>
            <a:chOff x="323528" y="1628800"/>
            <a:chExt cx="8280920" cy="4419600"/>
          </a:xfrm>
        </p:grpSpPr>
        <p:sp>
          <p:nvSpPr>
            <p:cNvPr id="32" name="Rectangle 64"/>
            <p:cNvSpPr>
              <a:spLocks noChangeArrowheads="1"/>
            </p:cNvSpPr>
            <p:nvPr/>
          </p:nvSpPr>
          <p:spPr bwMode="auto">
            <a:xfrm>
              <a:off x="4427984" y="2675706"/>
              <a:ext cx="1657350" cy="2736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3" name="Rectangle 65"/>
            <p:cNvSpPr>
              <a:spLocks noChangeArrowheads="1"/>
            </p:cNvSpPr>
            <p:nvPr/>
          </p:nvSpPr>
          <p:spPr bwMode="auto">
            <a:xfrm>
              <a:off x="6390448" y="2675706"/>
              <a:ext cx="2214000" cy="2736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9" name="Oval 63"/>
            <p:cNvSpPr>
              <a:spLocks noChangeArrowheads="1"/>
            </p:cNvSpPr>
            <p:nvPr/>
          </p:nvSpPr>
          <p:spPr bwMode="auto">
            <a:xfrm>
              <a:off x="323528" y="1628800"/>
              <a:ext cx="4343400" cy="4419600"/>
            </a:xfrm>
            <a:prstGeom prst="ellips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CA" dirty="0"/>
            </a:p>
          </p:txBody>
        </p:sp>
      </p:grpSp>
      <p:grpSp>
        <p:nvGrpSpPr>
          <p:cNvPr id="18" name="Groupe 42"/>
          <p:cNvGrpSpPr/>
          <p:nvPr/>
        </p:nvGrpSpPr>
        <p:grpSpPr>
          <a:xfrm>
            <a:off x="539552" y="1641376"/>
            <a:ext cx="8172326" cy="4419600"/>
            <a:chOff x="539552" y="1641376"/>
            <a:chExt cx="8172326" cy="4419600"/>
          </a:xfrm>
        </p:grpSpPr>
        <p:sp>
          <p:nvSpPr>
            <p:cNvPr id="39" name="Rectangle 65"/>
            <p:cNvSpPr>
              <a:spLocks noChangeArrowheads="1"/>
            </p:cNvSpPr>
            <p:nvPr/>
          </p:nvSpPr>
          <p:spPr bwMode="auto">
            <a:xfrm>
              <a:off x="2484240" y="2781300"/>
              <a:ext cx="1871662" cy="2736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" name="Rectangle 64"/>
            <p:cNvSpPr>
              <a:spLocks noChangeArrowheads="1"/>
            </p:cNvSpPr>
            <p:nvPr/>
          </p:nvSpPr>
          <p:spPr bwMode="auto">
            <a:xfrm>
              <a:off x="539552" y="2781300"/>
              <a:ext cx="1657350" cy="2736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0" name="Oval 65"/>
            <p:cNvSpPr>
              <a:spLocks noChangeArrowheads="1"/>
            </p:cNvSpPr>
            <p:nvPr/>
          </p:nvSpPr>
          <p:spPr bwMode="auto">
            <a:xfrm>
              <a:off x="4216078" y="1641376"/>
              <a:ext cx="4495800" cy="4419600"/>
            </a:xfrm>
            <a:prstGeom prst="ellips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CA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- 2016</a:t>
            </a:r>
            <a:endParaRPr lang="fr-CA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88950" y="1230288"/>
            <a:ext cx="38100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1163587" y="1535088"/>
          <a:ext cx="3429000" cy="3697288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ORGANISATION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reconnaissance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conscience </a:t>
                      </a:r>
                      <a:b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critique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roup 11"/>
          <p:cNvGraphicFramePr>
            <a:graphicFrameLocks noGrp="1"/>
          </p:cNvGraphicFramePr>
          <p:nvPr/>
        </p:nvGraphicFramePr>
        <p:xfrm>
          <a:off x="4743400" y="1533501"/>
          <a:ext cx="3429000" cy="3727451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COMMUNAUTÉ</a:t>
                      </a:r>
                      <a:endParaRPr kumimoji="0" 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communications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 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306587" y="620688"/>
            <a:ext cx="4572000" cy="5486400"/>
            <a:chOff x="1728" y="672"/>
            <a:chExt cx="2304" cy="3120"/>
          </a:xfrm>
        </p:grpSpPr>
        <p:sp>
          <p:nvSpPr>
            <p:cNvPr id="8" name="AutoShape 20"/>
            <p:cNvSpPr>
              <a:spLocks noChangeArrowheads="1"/>
            </p:cNvSpPr>
            <p:nvPr/>
          </p:nvSpPr>
          <p:spPr bwMode="auto">
            <a:xfrm>
              <a:off x="1728" y="672"/>
              <a:ext cx="2304" cy="346"/>
            </a:xfrm>
            <a:prstGeom prst="curvedDownArrow">
              <a:avLst>
                <a:gd name="adj1" fmla="val 133179"/>
                <a:gd name="adj2" fmla="val 266358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/>
            </a:p>
          </p:txBody>
        </p:sp>
        <p:sp>
          <p:nvSpPr>
            <p:cNvPr id="9" name="AutoShape 21"/>
            <p:cNvSpPr>
              <a:spLocks noChangeArrowheads="1"/>
            </p:cNvSpPr>
            <p:nvPr/>
          </p:nvSpPr>
          <p:spPr bwMode="auto">
            <a:xfrm rot="10800000">
              <a:off x="1728" y="3447"/>
              <a:ext cx="2304" cy="345"/>
            </a:xfrm>
            <a:prstGeom prst="curvedDownArrow">
              <a:avLst>
                <a:gd name="adj1" fmla="val 133565"/>
                <a:gd name="adj2" fmla="val 267130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/>
            </a:p>
          </p:txBody>
        </p:sp>
      </p:grpSp>
      <p:sp>
        <p:nvSpPr>
          <p:cNvPr id="10" name="Oval 23"/>
          <p:cNvSpPr>
            <a:spLocks noChangeArrowheads="1"/>
          </p:cNvSpPr>
          <p:nvPr/>
        </p:nvSpPr>
        <p:spPr bwMode="auto">
          <a:xfrm>
            <a:off x="706387" y="696888"/>
            <a:ext cx="4267200" cy="53340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35</a:t>
            </a:fld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- 2016</a:t>
            </a:r>
            <a:endParaRPr lang="fr-CA" dirty="0"/>
          </a:p>
        </p:txBody>
      </p:sp>
      <p:sp>
        <p:nvSpPr>
          <p:cNvPr id="4" name="Rectangle 18"/>
          <p:cNvSpPr txBox="1">
            <a:spLocks noChangeArrowheads="1"/>
          </p:cNvSpPr>
          <p:nvPr/>
        </p:nvSpPr>
        <p:spPr>
          <a:xfrm>
            <a:off x="251520" y="332784"/>
            <a:ext cx="8640000" cy="1152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L’</a:t>
            </a:r>
            <a:r>
              <a:rPr kumimoji="0" lang="fr-CA" sz="3600" b="1" i="1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EMPOWERMENT</a:t>
            </a:r>
            <a:r>
              <a:rPr kumimoji="0" lang="fr-CA" sz="3600" b="1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ORGANISATIONNEL</a:t>
            </a:r>
            <a:endParaRPr kumimoji="0" lang="fr-FR" sz="3600" b="1" i="0" u="none" strike="noStrike" kern="1200" cap="all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11560" y="1628800"/>
            <a:ext cx="8100000" cy="504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400" b="1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participation</a:t>
            </a:r>
            <a:r>
              <a:rPr kumimoji="0" lang="fr-CA" sz="24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: même processus que l’individuel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11560" y="2205024"/>
            <a:ext cx="8100000" cy="1440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400" b="1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compétences</a:t>
            </a:r>
            <a:r>
              <a:rPr kumimoji="0" lang="fr-CA" sz="24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: </a:t>
            </a:r>
            <a:r>
              <a:rPr kumimoji="0" lang="fr-FR" sz="28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connaissances et habiletés mises à contribution par les membres + transfert de savoirs entre ces personnes et à la communauté</a:t>
            </a:r>
          </a:p>
          <a:p>
            <a:pPr marL="342900" marR="0" lvl="0" indent="-342900" algn="l" defTabSz="914400" rtl="0" eaLnBrk="1" fontAlgn="auto" latinLnBrk="0" hangingPunct="1"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CA" sz="24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11560" y="3645184"/>
            <a:ext cx="8100000" cy="1440000"/>
          </a:xfrm>
          <a:prstGeom prst="rect">
            <a:avLst/>
          </a:prstGeom>
          <a:noFill/>
        </p:spPr>
        <p:txBody>
          <a:bodyPr/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kumimoji="0" lang="fr-CA" sz="2800" b="1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reconnaissance</a:t>
            </a:r>
            <a:r>
              <a:rPr kumimoji="0" lang="fr-CA" sz="28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: perception de la part des membres </a:t>
            </a:r>
            <a:r>
              <a:rPr kumimoji="0" lang="fr-CA" sz="28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  <a:sym typeface="Symbol" pitchFamily="18" charset="2"/>
              </a:rPr>
              <a:t> soutien </a:t>
            </a:r>
            <a:r>
              <a:rPr kumimoji="0" lang="fr-CA" sz="28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de la part </a:t>
            </a:r>
            <a:r>
              <a:rPr lang="fr-CA" sz="2800" dirty="0">
                <a:latin typeface="Calibri" pitchFamily="34" charset="0"/>
              </a:rPr>
              <a:t>du milieu </a:t>
            </a:r>
            <a:r>
              <a:rPr lang="fr-CA" sz="2800" dirty="0">
                <a:latin typeface="Calibri" pitchFamily="34" charset="0"/>
                <a:sym typeface="Symbol" pitchFamily="18" charset="2"/>
              </a:rPr>
              <a:t> financement</a:t>
            </a:r>
            <a:r>
              <a:rPr lang="fr-CA" sz="2800" dirty="0">
                <a:latin typeface="Calibri" pitchFamily="34" charset="0"/>
              </a:rPr>
              <a:t> </a:t>
            </a:r>
            <a:r>
              <a:rPr lang="fr-CA" sz="2800" dirty="0">
                <a:latin typeface="Calibri" pitchFamily="34" charset="0"/>
                <a:sym typeface="Symbol" pitchFamily="18" charset="2"/>
              </a:rPr>
              <a:t> participation aux décisions</a:t>
            </a:r>
            <a:endParaRPr kumimoji="0" lang="fr-CA" sz="28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11560" y="5049280"/>
            <a:ext cx="8100000" cy="900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800" b="1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conscience critique </a:t>
            </a:r>
            <a:r>
              <a:rPr kumimoji="0" lang="fr-CA" sz="28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: capacité d’analyse et de clarification des enjeux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36</a:t>
            </a:fld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20888"/>
            <a:ext cx="7772400" cy="1362075"/>
          </a:xfrm>
        </p:spPr>
        <p:txBody>
          <a:bodyPr anchor="ctr"/>
          <a:lstStyle/>
          <a:p>
            <a:pPr algn="ctr"/>
            <a:r>
              <a:rPr lang="fr-CA" dirty="0"/>
              <a:t>L'INTERVENTION SOCIALE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- 2016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37</a:t>
            </a:fld>
            <a:endParaRPr lang="fr-CA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38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- 2016</a:t>
            </a:r>
            <a:endParaRPr lang="fr-CA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16488" y="1863486"/>
            <a:ext cx="8748000" cy="2736000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fr-CA" sz="2800" dirty="0">
                <a:latin typeface="Calibri" pitchFamily="34" charset="0"/>
              </a:rPr>
              <a:t>début = identification du problème à solutionner</a:t>
            </a:r>
          </a:p>
          <a:p>
            <a:pPr marL="684000" lvl="0" indent="-342900">
              <a:spcBef>
                <a:spcPts val="1200"/>
              </a:spcBef>
              <a:buFont typeface="Courier New" pitchFamily="49" charset="0"/>
              <a:buChar char="o"/>
              <a:defRPr/>
            </a:pPr>
            <a:r>
              <a:rPr lang="fr-CA" sz="2800" dirty="0">
                <a:latin typeface="Calibri" pitchFamily="34" charset="0"/>
              </a:rPr>
              <a:t>formuler le problème « </a:t>
            </a:r>
            <a:r>
              <a:rPr lang="fr-CA" sz="2800" b="1" dirty="0">
                <a:latin typeface="Calibri" pitchFamily="34" charset="0"/>
              </a:rPr>
              <a:t>ici et maintenant</a:t>
            </a:r>
            <a:r>
              <a:rPr lang="fr-CA" sz="2800" dirty="0">
                <a:latin typeface="Calibri" pitchFamily="34" charset="0"/>
              </a:rPr>
              <a:t> »</a:t>
            </a:r>
          </a:p>
          <a:p>
            <a:pPr marL="684000" lvl="0" indent="-342900">
              <a:spcBef>
                <a:spcPts val="1200"/>
              </a:spcBef>
              <a:buFont typeface="Courier New" pitchFamily="49" charset="0"/>
              <a:buChar char="o"/>
              <a:defRPr/>
            </a:pPr>
            <a:r>
              <a:rPr lang="fr-CA" sz="2800" dirty="0">
                <a:latin typeface="Calibri" pitchFamily="34" charset="0"/>
              </a:rPr>
              <a:t>identifier le </a:t>
            </a:r>
            <a:r>
              <a:rPr lang="fr-CA" sz="2800" b="1" dirty="0">
                <a:latin typeface="Calibri" pitchFamily="34" charset="0"/>
              </a:rPr>
              <a:t>contexte</a:t>
            </a:r>
            <a:r>
              <a:rPr lang="fr-CA" sz="2800" dirty="0">
                <a:latin typeface="Calibri" pitchFamily="34" charset="0"/>
              </a:rPr>
              <a:t> et le </a:t>
            </a:r>
            <a:r>
              <a:rPr lang="fr-CA" sz="2800" b="1" dirty="0">
                <a:latin typeface="Calibri" pitchFamily="34" charset="0"/>
              </a:rPr>
              <a:t>positif</a:t>
            </a:r>
            <a:r>
              <a:rPr lang="fr-CA" sz="2800" dirty="0">
                <a:latin typeface="Calibri" pitchFamily="34" charset="0"/>
              </a:rPr>
              <a:t> là-dedans</a:t>
            </a:r>
          </a:p>
          <a:p>
            <a:pPr marL="684000" lvl="0" indent="-342900">
              <a:spcBef>
                <a:spcPts val="1200"/>
              </a:spcBef>
              <a:buFont typeface="Courier New" pitchFamily="49" charset="0"/>
              <a:buChar char="o"/>
              <a:defRPr/>
            </a:pPr>
            <a:r>
              <a:rPr lang="fr-CA" sz="2800" dirty="0">
                <a:latin typeface="Calibri" pitchFamily="34" charset="0"/>
              </a:rPr>
              <a:t>identifier ce qu'il y a de </a:t>
            </a:r>
            <a:r>
              <a:rPr lang="fr-CA" sz="2800" b="1" dirty="0">
                <a:latin typeface="Calibri" pitchFamily="34" charset="0"/>
              </a:rPr>
              <a:t>négatif</a:t>
            </a:r>
            <a:r>
              <a:rPr lang="fr-CA" sz="2800" dirty="0">
                <a:latin typeface="Calibri" pitchFamily="34" charset="0"/>
              </a:rPr>
              <a:t> et </a:t>
            </a:r>
            <a:r>
              <a:rPr lang="fr-CA" sz="2800" b="1" dirty="0">
                <a:latin typeface="Calibri" pitchFamily="34" charset="0"/>
              </a:rPr>
              <a:t>à changer</a:t>
            </a:r>
            <a:r>
              <a:rPr lang="fr-CA" sz="2800" dirty="0">
                <a:latin typeface="Calibri" pitchFamily="34" charset="0"/>
              </a:rPr>
              <a:t> </a:t>
            </a:r>
            <a:br>
              <a:rPr lang="fr-CA" sz="2800" dirty="0">
                <a:latin typeface="Calibri" pitchFamily="34" charset="0"/>
              </a:rPr>
            </a:br>
            <a:r>
              <a:rPr lang="fr-CA" sz="2800" dirty="0">
                <a:latin typeface="Calibri" pitchFamily="34" charset="0"/>
              </a:rPr>
              <a:t> (obstacle de vie ou changement réellement possible)</a:t>
            </a:r>
            <a:endParaRPr kumimoji="0" lang="fr-CA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3568" y="260648"/>
            <a:ext cx="7772400" cy="1439863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Organismes ayant L’objectif De développer</a:t>
            </a:r>
            <a:r>
              <a:rPr kumimoji="0" lang="fr-CA" sz="3600" b="1" i="0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l</a:t>
            </a:r>
            <a: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’</a:t>
            </a:r>
            <a:r>
              <a:rPr kumimoji="0" lang="fr-CA" sz="3600" b="1" i="1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empowerment</a:t>
            </a:r>
            <a:endParaRPr kumimoji="0" lang="fr-FR" sz="360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16488" y="4725264"/>
            <a:ext cx="8748000" cy="1080000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fr-CA" sz="2800" dirty="0">
                <a:latin typeface="Calibri" pitchFamily="34" charset="0"/>
              </a:rPr>
              <a:t>identification des </a:t>
            </a:r>
            <a:r>
              <a:rPr lang="fr-CA" sz="2800" b="1" dirty="0">
                <a:latin typeface="Calibri" pitchFamily="34" charset="0"/>
              </a:rPr>
              <a:t>forces</a:t>
            </a:r>
            <a:r>
              <a:rPr lang="fr-CA" sz="2800" dirty="0">
                <a:latin typeface="Calibri" pitchFamily="34" charset="0"/>
              </a:rPr>
              <a:t> à mettre à contribution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fr-CA" sz="2800" dirty="0">
                <a:latin typeface="Calibri" pitchFamily="34" charset="0"/>
              </a:rPr>
              <a:t>solution </a:t>
            </a:r>
            <a:r>
              <a:rPr lang="fr-CA" sz="2800" b="1" dirty="0">
                <a:latin typeface="Calibri" pitchFamily="34" charset="0"/>
              </a:rPr>
              <a:t>minutieusement </a:t>
            </a:r>
            <a:r>
              <a:rPr lang="fr-CA" sz="2800" dirty="0">
                <a:latin typeface="Calibri" pitchFamily="34" charset="0"/>
              </a:rPr>
              <a:t>définie : </a:t>
            </a:r>
            <a:r>
              <a:rPr lang="fr-CA" sz="2800" u="sng" dirty="0">
                <a:latin typeface="Calibri" pitchFamily="34" charset="0"/>
              </a:rPr>
              <a:t>un</a:t>
            </a:r>
            <a:r>
              <a:rPr lang="fr-CA" sz="2800" dirty="0">
                <a:latin typeface="Calibri" pitchFamily="34" charset="0"/>
              </a:rPr>
              <a:t> problème à la fois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39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- 2016</a:t>
            </a:r>
            <a:endParaRPr lang="fr-CA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3568" y="260648"/>
            <a:ext cx="7772400" cy="1439863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organismes n’ayant pas </a:t>
            </a:r>
            <a:b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d’objectif d’</a:t>
            </a:r>
            <a:r>
              <a:rPr kumimoji="0" lang="fr-CA" sz="3600" b="1" i="1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empowerment</a:t>
            </a:r>
            <a:endParaRPr kumimoji="0" lang="fr-FR" sz="360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92000" y="1844912"/>
            <a:ext cx="7560000" cy="576000"/>
          </a:xfrm>
          <a:prstGeom prst="rect">
            <a:avLst/>
          </a:prstGeom>
          <a:noFill/>
        </p:spPr>
        <p:txBody>
          <a:bodyPr/>
          <a:lstStyle/>
          <a:p>
            <a:pPr marL="342900" lvl="0" indent="-342900">
              <a:spcBef>
                <a:spcPct val="350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adopter une </a:t>
            </a:r>
            <a:r>
              <a:rPr lang="fr-CA" sz="2800" b="1" dirty="0"/>
              <a:t>approche</a:t>
            </a:r>
            <a:r>
              <a:rPr lang="fr-CA" sz="2800" dirty="0"/>
              <a:t> axée sur l’</a:t>
            </a:r>
            <a:r>
              <a:rPr lang="fr-CA" sz="2800" i="1" dirty="0"/>
              <a:t>empowerment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92000" y="1844824"/>
            <a:ext cx="7560000" cy="2448000"/>
          </a:xfrm>
          <a:prstGeom prst="rect">
            <a:avLst/>
          </a:prstGeom>
          <a:noFill/>
        </p:spPr>
        <p:txBody>
          <a:bodyPr/>
          <a:lstStyle/>
          <a:p>
            <a:pPr marL="342900" lvl="0" indent="-342900">
              <a:spcBef>
                <a:spcPct val="35000"/>
              </a:spcBef>
              <a:defRPr/>
            </a:pPr>
            <a:endParaRPr lang="fr-CA" sz="2800" i="1" dirty="0"/>
          </a:p>
          <a:p>
            <a:pPr marL="684000" lvl="0" indent="-342900">
              <a:spcBef>
                <a:spcPts val="1200"/>
              </a:spcBef>
              <a:buSzPct val="75000"/>
              <a:buFont typeface="Courier New" pitchFamily="49" charset="0"/>
              <a:buChar char="o"/>
              <a:defRPr/>
            </a:pPr>
            <a:r>
              <a:rPr lang="fr-CA" sz="2800" dirty="0"/>
              <a:t>inclut :</a:t>
            </a:r>
            <a:br>
              <a:rPr lang="fr-CA" sz="2800" dirty="0"/>
            </a:br>
            <a:r>
              <a:rPr lang="fr-CA" sz="2800" dirty="0"/>
              <a:t>- collaboration partenariale (sujets actifs)</a:t>
            </a:r>
            <a:br>
              <a:rPr lang="fr-CA" sz="2800" dirty="0"/>
            </a:br>
            <a:r>
              <a:rPr lang="fr-CA" sz="2800" dirty="0"/>
              <a:t>- action misant sur les capacités</a:t>
            </a:r>
            <a:br>
              <a:rPr lang="fr-CA" sz="2800" dirty="0"/>
            </a:br>
            <a:r>
              <a:rPr lang="fr-CA" sz="2800" dirty="0"/>
              <a:t>- clients = ayants droit (</a:t>
            </a:r>
            <a:r>
              <a:rPr lang="fr-CA" sz="2800" dirty="0">
                <a:cs typeface="Arial" charset="0"/>
              </a:rPr>
              <a:t>≠ </a:t>
            </a:r>
            <a:r>
              <a:rPr lang="fr-CA" sz="2800" dirty="0"/>
              <a:t>bénéficiaires)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92000" y="1844824"/>
            <a:ext cx="7560000" cy="4284000"/>
          </a:xfrm>
          <a:prstGeom prst="rect">
            <a:avLst/>
          </a:prstGeom>
          <a:noFill/>
        </p:spPr>
        <p:txBody>
          <a:bodyPr/>
          <a:lstStyle/>
          <a:p>
            <a:pPr marL="342900" lvl="0" indent="-342900">
              <a:spcBef>
                <a:spcPct val="35000"/>
              </a:spcBef>
              <a:defRPr/>
            </a:pPr>
            <a:endParaRPr lang="fr-CA" sz="2800" i="1" dirty="0"/>
          </a:p>
          <a:p>
            <a:pPr marL="684000" lvl="0" indent="-342900">
              <a:spcBef>
                <a:spcPts val="1200"/>
              </a:spcBef>
              <a:buSzPct val="75000"/>
              <a:buFont typeface="Courier New" pitchFamily="49" charset="0"/>
              <a:buChar char="o"/>
              <a:defRPr/>
            </a:pPr>
            <a:endParaRPr lang="fr-CA" sz="2800" dirty="0"/>
          </a:p>
          <a:p>
            <a:pPr marL="684000" lvl="0" indent="-342900">
              <a:spcBef>
                <a:spcPts val="1200"/>
              </a:spcBef>
              <a:buSzPct val="75000"/>
              <a:buFont typeface="Courier New" pitchFamily="49" charset="0"/>
              <a:buChar char="o"/>
              <a:defRPr/>
            </a:pPr>
            <a:endParaRPr lang="fr-CA" sz="2800" dirty="0"/>
          </a:p>
          <a:p>
            <a:pPr marL="684000" lvl="0" indent="-342900">
              <a:spcBef>
                <a:spcPts val="1200"/>
              </a:spcBef>
              <a:buSzPct val="75000"/>
              <a:buFont typeface="Courier New" pitchFamily="49" charset="0"/>
              <a:buChar char="o"/>
              <a:defRPr/>
            </a:pPr>
            <a:endParaRPr lang="fr-CA" sz="2800" dirty="0"/>
          </a:p>
          <a:p>
            <a:pPr marL="684000" lvl="0" indent="-342900">
              <a:spcBef>
                <a:spcPts val="2100"/>
              </a:spcBef>
              <a:buSzPct val="75000"/>
              <a:buFont typeface="Courier New" pitchFamily="49" charset="0"/>
              <a:buChar char="o"/>
              <a:defRPr/>
            </a:pPr>
            <a:r>
              <a:rPr lang="fr-CA" sz="2800" dirty="0"/>
              <a:t>implique :</a:t>
            </a:r>
            <a:br>
              <a:rPr lang="fr-CA" sz="2800" dirty="0"/>
            </a:br>
            <a:r>
              <a:rPr lang="fr-CA" sz="2800" dirty="0"/>
              <a:t>- moins de certitude </a:t>
            </a:r>
            <a:r>
              <a:rPr lang="fr-CA" sz="2800" dirty="0">
                <a:cs typeface="Arial" charset="0"/>
              </a:rPr>
              <a:t>→ </a:t>
            </a:r>
            <a:r>
              <a:rPr lang="fr-CA" sz="2800" dirty="0"/>
              <a:t>persuasion</a:t>
            </a:r>
            <a:br>
              <a:rPr lang="fr-CA" sz="2800" dirty="0"/>
            </a:br>
            <a:r>
              <a:rPr lang="fr-CA" sz="2800" dirty="0"/>
              <a:t>- partage de l’information et du pouvoir :</a:t>
            </a:r>
            <a:br>
              <a:rPr lang="fr-CA" sz="2800" dirty="0"/>
            </a:br>
            <a:r>
              <a:rPr lang="fr-CA" sz="2800" dirty="0"/>
              <a:t>   </a:t>
            </a:r>
            <a:r>
              <a:rPr lang="fr-CA" sz="2800" dirty="0">
                <a:cs typeface="Arial" charset="0"/>
              </a:rPr>
              <a:t>→ </a:t>
            </a:r>
            <a:r>
              <a:rPr lang="fr-CA" sz="2800" dirty="0"/>
              <a:t>participation aux décision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- 2016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332656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LA</a:t>
            </a:r>
            <a:r>
              <a:rPr kumimoji="0" lang="fr-CA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COMMUNAUTÉ </a:t>
            </a:r>
            <a:r>
              <a:rPr kumimoji="0" lang="fr-CA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COMPÉTENTE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827584" y="1340768"/>
            <a:ext cx="7558087" cy="18360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spcBef>
                <a:spcPct val="100000"/>
              </a:spcBef>
              <a:spcAft>
                <a:spcPct val="50000"/>
              </a:spcAft>
              <a:defRPr/>
            </a:pPr>
            <a:b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b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b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endParaRPr kumimoji="0" lang="fr-CA" sz="28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97200" y="2689756"/>
            <a:ext cx="53514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800" b="1" dirty="0">
                <a:latin typeface="Calibri" pitchFamily="34" charset="0"/>
                <a:sym typeface="Symbol"/>
              </a:rPr>
              <a:t> l’action intersectorielle intégrée</a:t>
            </a:r>
            <a:endParaRPr lang="fr-CA" sz="2800" dirty="0"/>
          </a:p>
        </p:txBody>
      </p:sp>
      <p:sp>
        <p:nvSpPr>
          <p:cNvPr id="11" name="Rectangle 10"/>
          <p:cNvSpPr/>
          <p:nvPr/>
        </p:nvSpPr>
        <p:spPr>
          <a:xfrm>
            <a:off x="1586240" y="4851157"/>
            <a:ext cx="594694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Symbol"/>
              <a:buChar char="®"/>
            </a:pPr>
            <a:r>
              <a:rPr lang="fr-CA" sz="2800" b="1" dirty="0"/>
              <a:t>le développement du pouvoir d'agir</a:t>
            </a:r>
            <a:r>
              <a:rPr lang="fr-CA" sz="2800" dirty="0"/>
              <a:t> </a:t>
            </a:r>
          </a:p>
          <a:p>
            <a:pPr algn="ctr"/>
            <a:r>
              <a:rPr lang="fr-FR" sz="2800" b="1" dirty="0">
                <a:latin typeface="Calibri" pitchFamily="34" charset="0"/>
                <a:sym typeface="Symbol"/>
              </a:rPr>
              <a:t>des individus et des organisations</a:t>
            </a:r>
            <a:endParaRPr lang="fr-CA" sz="2800" dirty="0"/>
          </a:p>
        </p:txBody>
      </p:sp>
      <p:sp>
        <p:nvSpPr>
          <p:cNvPr id="9" name="Flèche courbée vers la gauche 8"/>
          <p:cNvSpPr/>
          <p:nvPr/>
        </p:nvSpPr>
        <p:spPr>
          <a:xfrm>
            <a:off x="7668344" y="2961248"/>
            <a:ext cx="1260000" cy="2700000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12" name="Flèche courbée vers la gauche 11"/>
          <p:cNvSpPr/>
          <p:nvPr/>
        </p:nvSpPr>
        <p:spPr>
          <a:xfrm flipH="1" flipV="1">
            <a:off x="179512" y="2889240"/>
            <a:ext cx="1332000" cy="2700000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4</a:t>
            </a:fld>
            <a:endParaRPr lang="fr-CA" dirty="0"/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827584" y="1268760"/>
            <a:ext cx="7558087" cy="14400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spcBef>
                <a:spcPts val="6000"/>
              </a:spcBef>
              <a:defRPr/>
            </a:pPr>
            <a:b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où les différents systèmes arrivent à répondre aux besoins des individus et des organismes</a:t>
            </a:r>
            <a:endParaRPr kumimoji="0" lang="fr-CA" sz="28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827584" y="1268760"/>
            <a:ext cx="7558087" cy="36000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spcBef>
                <a:spcPts val="6000"/>
              </a:spcBef>
              <a:defRPr/>
            </a:pPr>
            <a:b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b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b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lvl="0" algn="ctr">
              <a:spcBef>
                <a:spcPts val="1800"/>
              </a:spcBef>
              <a:spcAft>
                <a:spcPct val="50000"/>
              </a:spcAft>
              <a:defRPr/>
            </a:pPr>
            <a:r>
              <a:rPr lang="fr-FR" sz="2800" u="sng" dirty="0">
                <a:latin typeface="Calibri" pitchFamily="34" charset="0"/>
              </a:rPr>
              <a:t>et</a:t>
            </a:r>
            <a:endParaRPr lang="fr-FR" sz="2800" u="sng" dirty="0">
              <a:latin typeface="Calibri" pitchFamily="34" charset="0"/>
              <a:ea typeface="+mj-ea"/>
              <a:cs typeface="+mj-cs"/>
            </a:endParaRPr>
          </a:p>
          <a:p>
            <a:pPr lvl="0" algn="ctr">
              <a:spcAft>
                <a:spcPct val="50000"/>
              </a:spcAft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où les individus et les organismes arrivent à utiliser les systèmes de façon efficace</a:t>
            </a:r>
            <a:b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endParaRPr kumimoji="0" lang="fr-CA" sz="28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9" grpId="0" animBg="1"/>
      <p:bldP spid="12" grpId="0" animBg="1"/>
      <p:bldP spid="17" grpId="0"/>
      <p:bldP spid="2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40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- 2016</a:t>
            </a:r>
            <a:endParaRPr lang="fr-CA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609625"/>
            <a:ext cx="7740000" cy="4411663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placer l’individu dans une situation de choix, de décision ou d’action (selon l’étape)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travailler sur les </a:t>
            </a:r>
            <a:r>
              <a:rPr lang="fr-CA" sz="2800" dirty="0">
                <a:latin typeface="Calibri" pitchFamily="34" charset="0"/>
              </a:rPr>
              <a:t>changements souhaités (composantes 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du processus individuel)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adapter l’intervention en fonction de l’individu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reprendre le cycle « choisir – décider – agir » aussi souvent que nécessaire</a:t>
            </a:r>
            <a:endParaRPr lang="fr-CA" sz="2800" dirty="0">
              <a:latin typeface="Calibri" pitchFamily="34" charset="0"/>
              <a:cs typeface="Arial" charset="0"/>
            </a:endParaRP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fr-CA" sz="2800" dirty="0">
                <a:latin typeface="Calibri" pitchFamily="34" charset="0"/>
              </a:rPr>
              <a:t>prendre tout le temps qu'il faut</a:t>
            </a:r>
            <a:endParaRPr kumimoji="0" lang="fr-CA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" name="Rectangle 18"/>
          <p:cNvSpPr txBox="1">
            <a:spLocks noChangeArrowheads="1"/>
          </p:cNvSpPr>
          <p:nvPr/>
        </p:nvSpPr>
        <p:spPr>
          <a:xfrm>
            <a:off x="251520" y="440736"/>
            <a:ext cx="8640000" cy="6120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fr-CA" sz="3600" b="1" cap="all" dirty="0" err="1">
                <a:latin typeface="Calibri" pitchFamily="34" charset="0"/>
              </a:rPr>
              <a:t>POuR</a:t>
            </a:r>
            <a:r>
              <a:rPr lang="fr-CA" sz="3600" b="1" cap="all" dirty="0">
                <a:latin typeface="Calibri" pitchFamily="34" charset="0"/>
              </a:rPr>
              <a:t> </a:t>
            </a:r>
            <a:r>
              <a:rPr lang="fr-CA" sz="3600" b="1" cap="all" dirty="0" err="1">
                <a:latin typeface="Calibri" pitchFamily="34" charset="0"/>
              </a:rPr>
              <a:t>sOUTeNIR</a:t>
            </a:r>
            <a:r>
              <a:rPr lang="fr-CA" sz="3600" b="1" cap="all" dirty="0">
                <a:latin typeface="Calibri" pitchFamily="34" charset="0"/>
              </a:rPr>
              <a:t> </a:t>
            </a:r>
            <a:r>
              <a:rPr lang="fr-FR" sz="3600" b="1" cap="all" dirty="0">
                <a:latin typeface="Calibri" pitchFamily="34" charset="0"/>
              </a:rPr>
              <a:t>l’</a:t>
            </a:r>
            <a:r>
              <a:rPr lang="fr-FR" sz="3600" b="1" i="1" cap="all" dirty="0">
                <a:latin typeface="Calibri" pitchFamily="34" charset="0"/>
              </a:rPr>
              <a:t>empowerment</a:t>
            </a:r>
            <a:endParaRPr kumimoji="0" lang="fr-FR" sz="3600" b="1" i="0" u="none" strike="noStrike" kern="1200" cap="all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1219200" y="6324600"/>
            <a:ext cx="2741613" cy="457200"/>
          </a:xfrm>
          <a:prstGeom prst="rect">
            <a:avLst/>
          </a:prstGeom>
        </p:spPr>
        <p:txBody>
          <a:bodyPr/>
          <a:lstStyle/>
          <a:p>
            <a:r>
              <a:rPr lang="fr-CA"/>
              <a:t>© Coopérative La Clé, Victoriaville - 2016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3794C2-2FCA-4686-ACD2-98A88A6CDA75}" type="slidenum">
              <a:rPr lang="fr-FR"/>
              <a:pPr/>
              <a:t>41</a:t>
            </a:fld>
            <a:endParaRPr lang="fr-FR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000" y="1412776"/>
            <a:ext cx="7920000" cy="1620000"/>
          </a:xfrm>
          <a:noFill/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buNone/>
            </a:pPr>
            <a:r>
              <a:rPr lang="fr-CA" sz="2800" b="1" dirty="0">
                <a:latin typeface="Calibri" pitchFamily="34" charset="0"/>
              </a:rPr>
              <a:t>L'</a:t>
            </a:r>
            <a:r>
              <a:rPr lang="fr-CA" sz="2800" b="1" i="1" dirty="0">
                <a:latin typeface="Calibri" pitchFamily="34" charset="0"/>
              </a:rPr>
              <a:t>empowerment</a:t>
            </a:r>
            <a:r>
              <a:rPr lang="fr-CA" sz="2800" b="1" dirty="0">
                <a:latin typeface="Calibri" pitchFamily="34" charset="0"/>
              </a:rPr>
              <a:t> partiel</a:t>
            </a:r>
          </a:p>
          <a:p>
            <a:pPr>
              <a:spcBef>
                <a:spcPts val="1200"/>
              </a:spcBef>
            </a:pPr>
            <a:r>
              <a:rPr lang="fr-CA" sz="2800" dirty="0">
                <a:latin typeface="Calibri" pitchFamily="34" charset="0"/>
              </a:rPr>
              <a:t>une capacité limitée d’action découlant d’abord des compétences techniques</a:t>
            </a:r>
          </a:p>
        </p:txBody>
      </p:sp>
      <p:sp>
        <p:nvSpPr>
          <p:cNvPr id="7" name="Rectangle 18"/>
          <p:cNvSpPr txBox="1">
            <a:spLocks noChangeArrowheads="1"/>
          </p:cNvSpPr>
          <p:nvPr/>
        </p:nvSpPr>
        <p:spPr>
          <a:xfrm>
            <a:off x="251520" y="440736"/>
            <a:ext cx="8640000" cy="6120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fr-FR" sz="3600" b="1" cap="all" dirty="0">
                <a:latin typeface="Calibri" pitchFamily="34" charset="0"/>
              </a:rPr>
              <a:t>ENJEUX DIVERS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12000" y="3285504"/>
            <a:ext cx="8064000" cy="2808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CA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Le transfert de l’</a:t>
            </a:r>
            <a:r>
              <a:rPr kumimoji="0" lang="fr-CA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empowerment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les </a:t>
            </a:r>
            <a:r>
              <a:rPr kumimoji="0" lang="fr-CA" sz="28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trois premières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composantes peuvent produire le pouvoir d’agir </a:t>
            </a:r>
            <a:r>
              <a:rPr kumimoji="0" lang="fr-CA" sz="28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à l’intérieur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de l’organisme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mais ça prend la </a:t>
            </a:r>
            <a:r>
              <a:rPr kumimoji="0" lang="fr-CA" sz="28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conscience critique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pour le pouvoir d’agir </a:t>
            </a:r>
            <a:r>
              <a:rPr kumimoji="0" lang="fr-CA" sz="28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à l’extérieur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de l’organisme ou du groupe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42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- 2016</a:t>
            </a:r>
            <a:endParaRPr lang="fr-CA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63715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all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Les besoins des organismes</a:t>
            </a:r>
            <a:endParaRPr kumimoji="0" lang="fr-FR" sz="3600" b="1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098000" y="2063328"/>
            <a:ext cx="6948000" cy="4318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des connaissances (formation, recherche)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des habiletés (formation, accompagnement)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des outils (généraux, spécifiques)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des échanges avec les pairs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du temps</a:t>
            </a:r>
            <a:endParaRPr kumimoji="0" lang="fr-CA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20888"/>
            <a:ext cx="7772400" cy="1362075"/>
          </a:xfrm>
        </p:spPr>
        <p:txBody>
          <a:bodyPr anchor="ctr"/>
          <a:lstStyle/>
          <a:p>
            <a:pPr algn="ctr"/>
            <a:r>
              <a:rPr lang="fr-CA" dirty="0"/>
              <a:t>CONCLUSION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- 2016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43</a:t>
            </a:fld>
            <a:endParaRPr lang="fr-CA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D76A-A29E-4418-8AB5-8F07E7A92405}" type="slidenum">
              <a:rPr lang="fr-FR"/>
              <a:pPr/>
              <a:t>44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- 2016</a:t>
            </a:r>
            <a:endParaRPr lang="fr-FR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46856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r-CA" sz="3600" dirty="0"/>
              <a:t>L’</a:t>
            </a:r>
            <a:r>
              <a:rPr lang="fr-CA" sz="3600" i="1" dirty="0"/>
              <a:t>empowerment</a:t>
            </a:r>
            <a:r>
              <a:rPr lang="fr-CA" sz="3600" dirty="0"/>
              <a:t> n’est pas mécanique…</a:t>
            </a:r>
            <a:endParaRPr lang="fr-FR" sz="3600" dirty="0"/>
          </a:p>
        </p:txBody>
      </p:sp>
      <p:pic>
        <p:nvPicPr>
          <p:cNvPr id="386054" name="Picture 6" descr="Photograph:Charlie Chaplin in Modern Times (1936)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723925"/>
            <a:ext cx="5757862" cy="429736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98BE4-26FB-4FBE-947D-31DF43258720}" type="slidenum">
              <a:rPr lang="fr-FR"/>
              <a:pPr/>
              <a:t>45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- 2016</a:t>
            </a:r>
            <a:endParaRPr lang="fr-FR"/>
          </a:p>
        </p:txBody>
      </p:sp>
      <p:sp>
        <p:nvSpPr>
          <p:cNvPr id="387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34178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r-CA" sz="3600" dirty="0"/>
              <a:t>…mais davantage organique</a:t>
            </a:r>
            <a:endParaRPr lang="fr-FR" sz="3600" dirty="0"/>
          </a:p>
        </p:txBody>
      </p:sp>
      <p:pic>
        <p:nvPicPr>
          <p:cNvPr id="387077" name="Picture 5" descr="potager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681163"/>
            <a:ext cx="6478588" cy="434022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CA" dirty="0"/>
              <a:t>© Coopérative La Clé, Victoriaville - 2016</a:t>
            </a:r>
            <a:endParaRPr lang="fr-FR" dirty="0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br>
              <a:rPr lang="fr-CA" sz="3400" dirty="0"/>
            </a:br>
            <a:endParaRPr lang="fr-FR" sz="3400" dirty="0"/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600" y="2131492"/>
            <a:ext cx="7272337" cy="3348000"/>
          </a:xfrm>
        </p:spPr>
        <p:txBody>
          <a:bodyPr/>
          <a:lstStyle/>
          <a:p>
            <a:pPr marL="0" indent="15875">
              <a:buFont typeface="Wingdings" pitchFamily="2" charset="2"/>
              <a:buNone/>
            </a:pPr>
            <a:r>
              <a:rPr lang="fr-CA" dirty="0"/>
              <a:t>Il ne suffit pas d’être acteur de son développement, encore faut-il en être véritablement l’</a:t>
            </a:r>
            <a:r>
              <a:rPr lang="fr-CA" u="sng" dirty="0"/>
              <a:t>auteur</a:t>
            </a:r>
            <a:r>
              <a:rPr lang="fr-CA" dirty="0"/>
              <a:t>. </a:t>
            </a:r>
          </a:p>
          <a:p>
            <a:pPr marL="0" indent="15875" algn="r">
              <a:buFont typeface="Wingdings" pitchFamily="2" charset="2"/>
              <a:buNone/>
            </a:pPr>
            <a:br>
              <a:rPr lang="fr-CA" dirty="0"/>
            </a:br>
            <a:r>
              <a:rPr lang="fr-CA" dirty="0"/>
              <a:t>	(Michel Dinet, 1997)</a:t>
            </a:r>
            <a:r>
              <a:rPr lang="fr-FR" dirty="0"/>
              <a:t>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3568" y="692845"/>
            <a:ext cx="7772400" cy="685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3600" b="1" dirty="0">
                <a:latin typeface="Calibri" pitchFamily="34" charset="0"/>
                <a:ea typeface="+mj-ea"/>
                <a:cs typeface="+mj-cs"/>
              </a:rPr>
              <a:t>LE </a:t>
            </a:r>
            <a:r>
              <a:rPr kumimoji="0" lang="en-CA" sz="3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MOT DE LA FIN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46</a:t>
            </a:fld>
            <a:endParaRPr lang="fr-CA" dirty="0"/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27584" y="657272"/>
            <a:ext cx="7558087" cy="52200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spcBef>
                <a:spcPct val="100000"/>
              </a:spcBef>
              <a:spcAft>
                <a:spcPct val="50000"/>
              </a:spcAft>
            </a:pPr>
            <a:r>
              <a:rPr lang="fr-CA" sz="3600" b="1" cap="all" dirty="0">
                <a:latin typeface="Calibri" pitchFamily="34" charset="0"/>
              </a:rPr>
              <a:t>référence</a:t>
            </a:r>
            <a:br>
              <a:rPr kumimoji="0" lang="fr-CA" sz="4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b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lang="fr-CA" sz="2800" dirty="0">
                <a:latin typeface="Calibri" pitchFamily="34" charset="0"/>
              </a:rPr>
              <a:t>Empowerment </a:t>
            </a:r>
            <a:r>
              <a:rPr lang="fr-CA" sz="2800" i="1" dirty="0">
                <a:latin typeface="Calibri" pitchFamily="34" charset="0"/>
              </a:rPr>
              <a:t>et intervention : développement de la capacité d’agir et de la solidarité</a:t>
            </a:r>
            <a:br>
              <a:rPr lang="fr-CA" sz="2800" dirty="0">
                <a:latin typeface="Calibri" pitchFamily="34" charset="0"/>
                <a:ea typeface="+mj-ea"/>
                <a:cs typeface="+mj-cs"/>
              </a:rPr>
            </a:br>
            <a:br>
              <a:rPr lang="fr-CA" sz="2800" dirty="0">
                <a:latin typeface="Calibri" pitchFamily="34" charset="0"/>
                <a:ea typeface="+mj-ea"/>
                <a:cs typeface="+mj-cs"/>
              </a:rPr>
            </a:br>
            <a:r>
              <a:rPr lang="fr-CA" sz="2800" dirty="0">
                <a:latin typeface="Calibri" pitchFamily="34" charset="0"/>
                <a:ea typeface="+mj-ea"/>
                <a:cs typeface="+mj-cs"/>
              </a:rPr>
              <a:t>par William A. Ninacs</a:t>
            </a:r>
            <a:br>
              <a:rPr lang="fr-CA" sz="2800" dirty="0">
                <a:latin typeface="Calibri" pitchFamily="34" charset="0"/>
                <a:ea typeface="+mj-ea"/>
                <a:cs typeface="+mj-cs"/>
              </a:rPr>
            </a:br>
            <a:br>
              <a:rPr lang="fr-CA" sz="2800" dirty="0">
                <a:latin typeface="Calibri" pitchFamily="34" charset="0"/>
                <a:ea typeface="+mj-ea"/>
                <a:cs typeface="+mj-cs"/>
              </a:rPr>
            </a:br>
            <a:r>
              <a:rPr lang="fr-CA" sz="2800" dirty="0">
                <a:latin typeface="Calibri" pitchFamily="34" charset="0"/>
                <a:ea typeface="+mj-ea"/>
                <a:cs typeface="+mj-cs"/>
              </a:rPr>
              <a:t>http://www.pulaval.com/catalogue/empowerment-intervention-developpement-capacite-agir-solidarite-9200.html</a:t>
            </a:r>
            <a:br>
              <a:rPr lang="fr-CA" sz="2800" dirty="0">
                <a:latin typeface="Calibri" pitchFamily="34" charset="0"/>
                <a:ea typeface="+mj-ea"/>
                <a:cs typeface="+mj-cs"/>
              </a:rPr>
            </a:br>
            <a:endParaRPr lang="fr-CA" sz="2800" i="1" dirty="0">
              <a:latin typeface="Calibri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- 2016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47</a:t>
            </a:fld>
            <a:endParaRPr lang="fr-CA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28031" y="649288"/>
            <a:ext cx="563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CA" sz="3200" b="1" dirty="0">
                <a:solidFill>
                  <a:schemeClr val="tx2"/>
                </a:solidFill>
                <a:latin typeface="Verdana" pitchFamily="34" charset="0"/>
              </a:rPr>
              <a:t>Coopérative de  consultation en développement La Clé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83568" y="2708275"/>
            <a:ext cx="7740650" cy="342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800" b="1" dirty="0">
                <a:latin typeface="Verdana" pitchFamily="34" charset="0"/>
              </a:rPr>
              <a:t>Richard Leroux</a:t>
            </a:r>
          </a:p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800" b="1" dirty="0">
                <a:latin typeface="Verdana" pitchFamily="34" charset="0"/>
              </a:rPr>
              <a:t>William A. « Bill » Ninacs</a:t>
            </a:r>
          </a:p>
          <a:p>
            <a:pPr algn="ctr">
              <a:spcBef>
                <a:spcPts val="3000"/>
              </a:spcBef>
              <a:tabLst>
                <a:tab pos="1168400" algn="l"/>
              </a:tabLst>
            </a:pPr>
            <a:r>
              <a:rPr lang="fr-CA" sz="2800" dirty="0">
                <a:latin typeface="Verdana" pitchFamily="34" charset="0"/>
              </a:rPr>
              <a:t>(819) 758-7797</a:t>
            </a:r>
          </a:p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800" dirty="0">
                <a:latin typeface="Verdana" pitchFamily="34" charset="0"/>
              </a:rPr>
              <a:t>info@lacle.coop</a:t>
            </a:r>
          </a:p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800" dirty="0">
                <a:latin typeface="Verdana" pitchFamily="34" charset="0"/>
              </a:rPr>
              <a:t>http://www.lacle.coop/</a:t>
            </a:r>
          </a:p>
        </p:txBody>
      </p:sp>
      <p:pic>
        <p:nvPicPr>
          <p:cNvPr id="8" name="Picture 4" descr="Logo%20La%20Clé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7481" y="454025"/>
            <a:ext cx="2133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2" descr="Richard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831" y="4076700"/>
            <a:ext cx="1081087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- 2016</a:t>
            </a:r>
          </a:p>
        </p:txBody>
      </p:sp>
      <p:pic>
        <p:nvPicPr>
          <p:cNvPr id="12" name="Image 11" descr="DSC_0088.JPG"/>
          <p:cNvPicPr>
            <a:picLocks noChangeAspect="1"/>
          </p:cNvPicPr>
          <p:nvPr/>
        </p:nvPicPr>
        <p:blipFill>
          <a:blip r:embed="rId5" cstate="print"/>
          <a:srcRect t="10191"/>
          <a:stretch>
            <a:fillRect/>
          </a:stretch>
        </p:blipFill>
        <p:spPr>
          <a:xfrm>
            <a:off x="6891428" y="4077243"/>
            <a:ext cx="1064948" cy="1439989"/>
          </a:xfrm>
          <a:prstGeom prst="rect">
            <a:avLst/>
          </a:prstGeom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48</a:t>
            </a:fld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20888"/>
            <a:ext cx="7772400" cy="1362075"/>
          </a:xfrm>
        </p:spPr>
        <p:txBody>
          <a:bodyPr/>
          <a:lstStyle/>
          <a:p>
            <a:pPr algn="ctr"/>
            <a:r>
              <a:rPr lang="fr-CA" dirty="0"/>
              <a:t>L’action intersectorielle intégrée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- 2016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5</a:t>
            </a:fld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fr-CA" sz="3600" b="1" dirty="0">
                <a:latin typeface="+mn-lt"/>
              </a:rPr>
              <a:t>UNE COMMUNAUTÉ LOCALE, C’EST :</a:t>
            </a:r>
            <a:endParaRPr lang="fr-FR" sz="36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0000" y="1700808"/>
            <a:ext cx="8064000" cy="4284000"/>
          </a:xfrm>
          <a:noFill/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fr-CA" sz="2800" dirty="0"/>
              <a:t>une ville, un village, un arrondissement, un quartier</a:t>
            </a:r>
            <a:endParaRPr lang="fr-FR" sz="2800" dirty="0"/>
          </a:p>
          <a:p>
            <a:pPr>
              <a:spcBef>
                <a:spcPts val="1800"/>
              </a:spcBef>
            </a:pPr>
            <a:r>
              <a:rPr lang="fr-FR" sz="2800" dirty="0"/>
              <a:t>un système </a:t>
            </a:r>
            <a:r>
              <a:rPr lang="fr-FR" sz="2800" b="1" dirty="0"/>
              <a:t>territorial</a:t>
            </a:r>
            <a:r>
              <a:rPr lang="fr-FR" sz="2800" dirty="0"/>
              <a:t> en soi :</a:t>
            </a:r>
            <a:br>
              <a:rPr lang="fr-FR" sz="2800" dirty="0"/>
            </a:br>
            <a:r>
              <a:rPr lang="fr-FR" sz="2800" dirty="0"/>
              <a:t>sentiment d’appartenance + (certaine) gouvernance</a:t>
            </a:r>
          </a:p>
          <a:p>
            <a:pPr>
              <a:spcBef>
                <a:spcPts val="1800"/>
              </a:spcBef>
            </a:pPr>
            <a:r>
              <a:rPr lang="fr-FR" sz="2800" dirty="0"/>
              <a:t>individus, groupes, organisations et institutions </a:t>
            </a:r>
            <a:r>
              <a:rPr lang="fr-FR" sz="2800" b="1" dirty="0"/>
              <a:t>interdépendants</a:t>
            </a:r>
            <a:endParaRPr lang="fr-FR" sz="2800" dirty="0"/>
          </a:p>
          <a:p>
            <a:pPr>
              <a:spcBef>
                <a:spcPts val="1800"/>
              </a:spcBef>
            </a:pPr>
            <a:r>
              <a:rPr lang="fr-FR" sz="2800" dirty="0"/>
              <a:t>interaction et évolution constantes </a:t>
            </a:r>
            <a:br>
              <a:rPr lang="fr-FR" sz="2800" dirty="0"/>
            </a:br>
            <a:r>
              <a:rPr lang="fr-FR" sz="2800" dirty="0"/>
              <a:t>→ </a:t>
            </a:r>
            <a:r>
              <a:rPr lang="fr-FR" sz="2800" b="1" dirty="0"/>
              <a:t>relations dynamiques</a:t>
            </a:r>
            <a:endParaRPr lang="fr-CA" sz="2800" dirty="0"/>
          </a:p>
        </p:txBody>
      </p:sp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CA" dirty="0">
                <a:latin typeface="+mj-lt"/>
              </a:rPr>
              <a:t>© Coopérative La Clé, Victoriaville - 2016</a:t>
            </a:r>
            <a:endParaRPr lang="fr-FR" dirty="0">
              <a:latin typeface="+mj-lt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6</a:t>
            </a:fld>
            <a:endParaRPr lang="fr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- 2016</a:t>
            </a:r>
          </a:p>
        </p:txBody>
      </p:sp>
      <p:sp>
        <p:nvSpPr>
          <p:cNvPr id="7" name="Espace réservé du numéro de diapositive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15055-94EF-4DDD-8DB2-06DD37CFD80E}" type="slidenum">
              <a:rPr kumimoji="0" lang="fr-C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C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3568" y="332656"/>
            <a:ext cx="7772400" cy="1143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ct val="10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  <a:sym typeface="Symbol" pitchFamily="18" charset="2"/>
              </a:rPr>
              <a:t>DIMENSIONS  D’UNE COMMUNAUTÉ</a:t>
            </a:r>
          </a:p>
        </p:txBody>
      </p:sp>
      <p:graphicFrame>
        <p:nvGraphicFramePr>
          <p:cNvPr id="9" name="Group 3"/>
          <p:cNvGraphicFramePr>
            <a:graphicFrameLocks/>
          </p:cNvGraphicFramePr>
          <p:nvPr/>
        </p:nvGraphicFramePr>
        <p:xfrm>
          <a:off x="683568" y="1772816"/>
          <a:ext cx="7772400" cy="2383663"/>
        </p:xfrm>
        <a:graphic>
          <a:graphicData uri="http://schemas.openxmlformats.org/drawingml/2006/table">
            <a:tbl>
              <a:tblPr/>
              <a:tblGrid>
                <a:gridCol w="3887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4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INSTRUMENTALE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EXISTENTIELLE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25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gestion, production </a:t>
                      </a:r>
                      <a:b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et livraison de biens </a:t>
                      </a:r>
                      <a:b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et de services (ressources)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sentiment d’appartenance,</a:t>
                      </a:r>
                      <a:b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confiance, solidarité </a:t>
                      </a:r>
                      <a:b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et estime de soi</a:t>
                      </a:r>
                      <a:endParaRPr kumimoji="0" lang="fr-C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sym typeface="Wingdings" pitchFamily="2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AutoShape 16"/>
          <p:cNvSpPr>
            <a:spLocks/>
          </p:cNvSpPr>
          <p:nvPr/>
        </p:nvSpPr>
        <p:spPr bwMode="auto">
          <a:xfrm rot="5400000">
            <a:off x="4322118" y="2703586"/>
            <a:ext cx="690562" cy="4033838"/>
          </a:xfrm>
          <a:prstGeom prst="rightBrace">
            <a:avLst>
              <a:gd name="adj1" fmla="val 48678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 dirty="0"/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828269" y="5343599"/>
            <a:ext cx="56893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CA" sz="2400" b="1" dirty="0">
                <a:latin typeface="Arial" charset="0"/>
              </a:rPr>
              <a:t>SANTÉ ET BIEN-ÊTRE ‒ MIEUX-ÊTRE</a:t>
            </a: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7</a:t>
            </a:fld>
            <a:endParaRPr lang="fr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- 2016</a:t>
            </a:r>
          </a:p>
        </p:txBody>
      </p:sp>
      <p:sp>
        <p:nvSpPr>
          <p:cNvPr id="7" name="Espace réservé du numéro de diapositive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15055-94EF-4DDD-8DB2-06DD37CFD80E}" type="slidenum">
              <a:rPr kumimoji="0" lang="fr-C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C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3568" y="260648"/>
            <a:ext cx="7772400" cy="1143000"/>
          </a:xfrm>
          <a:prstGeom prst="rect">
            <a:avLst/>
          </a:prstGeom>
          <a:noFill/>
        </p:spPr>
        <p:txBody>
          <a:bodyPr anchor="ctr"/>
          <a:lstStyle/>
          <a:p>
            <a:pPr lvl="0" algn="ctr">
              <a:lnSpc>
                <a:spcPct val="125000"/>
              </a:lnSpc>
              <a:spcBef>
                <a:spcPct val="100000"/>
              </a:spcBef>
              <a:defRPr/>
            </a:pPr>
            <a:r>
              <a:rPr lang="en-CA" sz="3600" b="1" dirty="0">
                <a:latin typeface="Calibri" pitchFamily="34" charset="0"/>
                <a:ea typeface="+mj-ea"/>
                <a:cs typeface="+mj-cs"/>
                <a:sym typeface="Symbol" pitchFamily="18" charset="2"/>
              </a:rPr>
              <a:t>ACTIONS LIÉES AUX DIMENSIONS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576" y="1889720"/>
            <a:ext cx="38100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 dirty="0"/>
              <a:t> </a:t>
            </a:r>
          </a:p>
        </p:txBody>
      </p:sp>
      <p:sp>
        <p:nvSpPr>
          <p:cNvPr id="13" name="Rectangle 4"/>
          <p:cNvSpPr txBox="1">
            <a:spLocks noChangeArrowheads="1"/>
          </p:cNvSpPr>
          <p:nvPr/>
        </p:nvSpPr>
        <p:spPr>
          <a:xfrm>
            <a:off x="4230613" y="1961728"/>
            <a:ext cx="3810000" cy="441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14" name="Group 29"/>
          <p:cNvGraphicFramePr>
            <a:graphicFrameLocks noGrp="1"/>
          </p:cNvGraphicFramePr>
          <p:nvPr/>
        </p:nvGraphicFramePr>
        <p:xfrm>
          <a:off x="944488" y="1757958"/>
          <a:ext cx="7313613" cy="4113213"/>
        </p:xfrm>
        <a:graphic>
          <a:graphicData uri="http://schemas.openxmlformats.org/drawingml/2006/table">
            <a:tbl>
              <a:tblPr/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6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INSTRUMENTALE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EXISTENTIELLE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4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espace de gestion</a:t>
                      </a:r>
                      <a:b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 de répartition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règle formelle prédomine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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solidarité mécanique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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réseaux normatifs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espace d’entraide</a:t>
                      </a:r>
                      <a:b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 de solidarité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 affectif prédomine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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solidarité organique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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réseaux libres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Organigramme : Alternative 8"/>
          <p:cNvSpPr/>
          <p:nvPr/>
        </p:nvSpPr>
        <p:spPr bwMode="auto">
          <a:xfrm>
            <a:off x="1188384" y="5013256"/>
            <a:ext cx="6840000" cy="720000"/>
          </a:xfrm>
          <a:prstGeom prst="flowChartAlternateProcess">
            <a:avLst/>
          </a:prstGeom>
          <a:noFill/>
          <a:ln w="63500" cap="rnd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8</a:t>
            </a:fld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- 2016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 l="13045" t="16894" r="13045" b="29565"/>
          <a:stretch>
            <a:fillRect/>
          </a:stretch>
        </p:blipFill>
        <p:spPr bwMode="auto">
          <a:xfrm>
            <a:off x="1513193" y="2095300"/>
            <a:ext cx="6117673" cy="3421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3568" y="332656"/>
            <a:ext cx="7772400" cy="1143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ct val="10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  <a:sym typeface="Symbol" pitchFamily="18" charset="2"/>
              </a:rPr>
              <a:t>LE RÉSEAU NORMATIF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9</a:t>
            </a:fld>
            <a:endParaRPr lang="fr-CA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6055</TotalTime>
  <Words>2329</Words>
  <Application>Microsoft Office PowerPoint</Application>
  <PresentationFormat>Affichage à l'écran (4:3)</PresentationFormat>
  <Paragraphs>454</Paragraphs>
  <Slides>48</Slides>
  <Notes>10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48</vt:i4>
      </vt:variant>
    </vt:vector>
  </HeadingPairs>
  <TitlesOfParts>
    <vt:vector size="57" baseType="lpstr">
      <vt:lpstr>Arial</vt:lpstr>
      <vt:lpstr>Calibri</vt:lpstr>
      <vt:lpstr>Courier New</vt:lpstr>
      <vt:lpstr>Symbol</vt:lpstr>
      <vt:lpstr>Times</vt:lpstr>
      <vt:lpstr>Verdana</vt:lpstr>
      <vt:lpstr>Wingdings</vt:lpstr>
      <vt:lpstr>Thème Office</vt:lpstr>
      <vt:lpstr>Document</vt:lpstr>
      <vt:lpstr>ACTION SECTORIELLE INTÉGRÉE ET DÉVELOPPEMENT DU POUVOIR D'AGIR : MANIFESTATIONS DE L'EMPOWERMENT</vt:lpstr>
      <vt:lpstr>L’EMPOWERMENT, C’EST :</vt:lpstr>
      <vt:lpstr>Présentation PowerPoint</vt:lpstr>
      <vt:lpstr>Présentation PowerPoint</vt:lpstr>
      <vt:lpstr>L’action intersectorielle intégrée</vt:lpstr>
      <vt:lpstr>UNE COMMUNAUTÉ LOCALE, C’EST :</vt:lpstr>
      <vt:lpstr>Présentation PowerPoint</vt:lpstr>
      <vt:lpstr>Présentation PowerPoint</vt:lpstr>
      <vt:lpstr>Présentation PowerPoint</vt:lpstr>
      <vt:lpstr>Présentation PowerPoint</vt:lpstr>
      <vt:lpstr>ASPECTS DES RÉSEAUX</vt:lpstr>
      <vt:lpstr>Présentation PowerPoint</vt:lpstr>
      <vt:lpstr>Présentation PowerPoint</vt:lpstr>
      <vt:lpstr>MANQUE DE COHÉSION DANS L’ACTION</vt:lpstr>
      <vt:lpstr>Présentation PowerPoint</vt:lpstr>
      <vt:lpstr>FACTEURS STRUCTURANTS</vt:lpstr>
      <vt:lpstr>Présentation PowerPoint</vt:lpstr>
      <vt:lpstr>PHÉNOMÈNE DE LA PAUVRETÉ</vt:lpstr>
      <vt:lpstr>LA PAUVRETÉ : UNE PERTE D’AUTONOMIE</vt:lpstr>
      <vt:lpstr>Présentation PowerPoint</vt:lpstr>
      <vt:lpstr>LE DÉVELOPPEMENT DU POUVOIR D'AGIR des individus et des ORGANISATIONS</vt:lpstr>
      <vt:lpstr>EXERCER UN POUVOIR, C’EST :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L'INTERVENTION SOCIALE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CONCLUSION</vt:lpstr>
      <vt:lpstr>L’empowerment n’est pas mécanique…</vt:lpstr>
      <vt:lpstr>…mais davantage organique</vt:lpstr>
      <vt:lpstr> 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COMMUNAUTÉ COMPÉTENTE :  RÉSILIENTE ET EMPOWERED</dc:title>
  <dc:creator>Bill</dc:creator>
  <cp:lastModifiedBy>Joël Nadeau</cp:lastModifiedBy>
  <cp:revision>384</cp:revision>
  <dcterms:created xsi:type="dcterms:W3CDTF">2010-07-07T11:44:47Z</dcterms:created>
  <dcterms:modified xsi:type="dcterms:W3CDTF">2020-08-17T20:26:56Z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