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97" r:id="rId2"/>
    <p:sldId id="264" r:id="rId3"/>
    <p:sldId id="256" r:id="rId4"/>
    <p:sldId id="312" r:id="rId5"/>
    <p:sldId id="313" r:id="rId6"/>
    <p:sldId id="314" r:id="rId7"/>
    <p:sldId id="315" r:id="rId8"/>
    <p:sldId id="316" r:id="rId9"/>
    <p:sldId id="301" r:id="rId10"/>
    <p:sldId id="302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 preferSingleView="1"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0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A7E64664-51FA-4647-9AAA-56674BA88B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98E7372-C94E-4CF5-9FC7-514FD50B57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1775E6DD-AC1A-42E0-A31F-0CCD4A7A1F5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65B7DC16-E174-4CAD-AD6F-F6AD5C7F08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CA55EA-4EA4-416C-85DF-FDF8CC12C3F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5D572FFB-EC93-4887-A41E-83FBB9ED59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B60D3536-625D-4B7B-848E-F9D5FDCF96B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BAF8813-760B-4F5F-ADC1-8FCF6C690D0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95488AD9-11EA-49AF-903D-5BB3DD7325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D7BEC28B-02F3-4BDC-ABFF-9D4CBC7D9B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8C38E34F-B2D4-4B54-9B39-010A921F8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F97788-D375-4EA7-ADB5-F120B4B2B1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F318738-0D2F-40B0-8F88-150369D165D8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974975"/>
            <a:ext cx="9147175" cy="1063625"/>
            <a:chOff x="-2" y="1536"/>
            <a:chExt cx="5762" cy="670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7774D36A-B9A4-4756-9382-B5343E00341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C0C4BAC8-A782-4678-ABF0-EDAA7D7DC8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0B2B22D6-5E9E-4E03-8A33-3D15F2F616F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7FC36B62-CB23-4721-905A-7A82B7ACA6D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FB55FC37-17B3-4CBF-978E-ECB63FD7F73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34FB7DAC-853D-4EC4-A20E-768BF9EDCC8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428C9E6A-DCCA-4FB0-ABE2-00C386A2290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FA5C1FDB-8ABC-4491-9B27-6C766340CD4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BE993815-235A-4E0A-A764-FFEAED8035B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8B83DA4A-C1BA-467B-873B-68920B4CB27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AE8B3C13-5775-4DA9-8145-35A16DA321D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D8A346E6-9738-44B7-9B2C-CBE66F7FC59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DF5ED50D-684E-43AA-B260-46E52B3B636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9D0F3D96-234F-462E-993C-FA4E06DBE9F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9016E079-EEEC-439D-8345-0F6611AC123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9B088F29-044F-461A-90E2-135370540C2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973B8ED3-64DF-423E-B904-46124EDEDEE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334AF2AD-1B70-464C-810A-958F2F56F5B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5E26D9AB-75C0-4FA3-9557-CBA089492DC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4B7B37CB-1904-49F9-BDB8-587A900BE77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4" name="Freeform 23">
              <a:extLst>
                <a:ext uri="{FF2B5EF4-FFF2-40B4-BE49-F238E27FC236}">
                  <a16:creationId xmlns:a16="http://schemas.microsoft.com/office/drawing/2014/main" id="{2FC910C3-FAD2-4847-9A9A-E2C7CE383558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CA">
                <a:latin typeface="Times"/>
              </a:endParaRPr>
            </a:p>
          </p:txBody>
        </p:sp>
        <p:sp>
          <p:nvSpPr>
            <p:cNvPr id="5" name="Freeform 24">
              <a:extLst>
                <a:ext uri="{FF2B5EF4-FFF2-40B4-BE49-F238E27FC236}">
                  <a16:creationId xmlns:a16="http://schemas.microsoft.com/office/drawing/2014/main" id="{38CDD0BE-F5BC-426D-B074-50D45577F03A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CA">
                <a:latin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265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0024A0F8-B9DD-40A4-B7B2-4F284C9A3E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56458F72-F845-482E-822D-70DD764AB4A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C3B13-BA0C-487B-B39E-83CF00B5E9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847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890284E7-2492-4A95-BA6E-15F5DC605E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B9585BF1-7625-422E-BAEF-47A07732C6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65BE2-416C-441E-BEB1-C006D53CE2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151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1E6EBBF6-563A-4573-A07F-1CA52B3F1E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3A8DC1EA-6F6B-41D4-ACC8-895822DA58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C608E-8C47-4069-9144-B94D9CFCDF7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038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E1F882D4-18B6-4056-BF23-D8287E1346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9659EEDE-C3EF-4F6E-A4F6-5AD57B8A21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65E5F-2DA7-4BB7-B54E-640281D8235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644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3163" y="1754188"/>
            <a:ext cx="3810000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5563" y="1754188"/>
            <a:ext cx="3810000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78FA0EF6-C983-401A-878B-0641D9CE1A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B66EC46B-441B-4F86-8E23-10FF04CA58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A1536-873E-443B-AAAE-72117DE348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83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id="{8CABEF56-B41F-42AA-B42E-0E373D0E3E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30DF9D21-A6E5-4E32-8301-F1DD580D5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A7742-FE54-491F-BC17-C01B09CF3F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493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Rectangle 31">
            <a:extLst>
              <a:ext uri="{FF2B5EF4-FFF2-40B4-BE49-F238E27FC236}">
                <a16:creationId xmlns:a16="http://schemas.microsoft.com/office/drawing/2014/main" id="{D6EEDD4A-954B-4FBC-9852-D096741CA2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A0D3D147-74CB-4D3D-97AC-8B32BA54C8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08D6D-814C-491B-8E79-50A9C5F70EE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4257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>
            <a:extLst>
              <a:ext uri="{FF2B5EF4-FFF2-40B4-BE49-F238E27FC236}">
                <a16:creationId xmlns:a16="http://schemas.microsoft.com/office/drawing/2014/main" id="{02935017-7641-48B5-95BB-526F31C069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ADAA3D30-0512-49F9-9D3C-8A1D00014E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0064E-AD98-4D6D-BDA6-7501CE41AC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103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353BF8F9-0E71-4B87-A65D-4C7D2CBC71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7C65A034-8DD1-4F41-8D94-C98F20E2E1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7E53A-7832-4AE8-8484-5999BE28E49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95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35F840CA-F4F3-4C01-B37D-E393D2DC01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E45BC69A-F50D-4412-8B46-DEB468CDE0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CDB23-1F73-4979-8158-0961E12E10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222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BE5C838-AFB4-44AA-9418-9DC3F0E08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31" name="Group 3">
              <a:extLst>
                <a:ext uri="{FF2B5EF4-FFF2-40B4-BE49-F238E27FC236}">
                  <a16:creationId xmlns:a16="http://schemas.microsoft.com/office/drawing/2014/main" id="{77ECCDC3-178F-4D9C-B8B5-D9147EE0841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4" name="Freeform 4">
                <a:extLst>
                  <a:ext uri="{FF2B5EF4-FFF2-40B4-BE49-F238E27FC236}">
                    <a16:creationId xmlns:a16="http://schemas.microsoft.com/office/drawing/2014/main" id="{A4943F8E-1002-426F-AF48-3B7E6C0CA2E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35" name="Freeform 5">
                <a:extLst>
                  <a:ext uri="{FF2B5EF4-FFF2-40B4-BE49-F238E27FC236}">
                    <a16:creationId xmlns:a16="http://schemas.microsoft.com/office/drawing/2014/main" id="{81B09E54-E54A-4DAC-841E-19FF39D69D1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36" name="Freeform 6">
                <a:extLst>
                  <a:ext uri="{FF2B5EF4-FFF2-40B4-BE49-F238E27FC236}">
                    <a16:creationId xmlns:a16="http://schemas.microsoft.com/office/drawing/2014/main" id="{E079CACE-06C8-40D7-A388-F05F1A93197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37" name="Freeform 7">
                <a:extLst>
                  <a:ext uri="{FF2B5EF4-FFF2-40B4-BE49-F238E27FC236}">
                    <a16:creationId xmlns:a16="http://schemas.microsoft.com/office/drawing/2014/main" id="{C7C9EE5C-B068-4510-B753-DFEE5F74C18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38" name="Freeform 8">
                <a:extLst>
                  <a:ext uri="{FF2B5EF4-FFF2-40B4-BE49-F238E27FC236}">
                    <a16:creationId xmlns:a16="http://schemas.microsoft.com/office/drawing/2014/main" id="{CE759EFA-6A7F-4847-9E5C-003A8D1A86F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39" name="Freeform 9">
                <a:extLst>
                  <a:ext uri="{FF2B5EF4-FFF2-40B4-BE49-F238E27FC236}">
                    <a16:creationId xmlns:a16="http://schemas.microsoft.com/office/drawing/2014/main" id="{D8623669-D851-40D5-98EC-339F48291B0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0" name="Freeform 10">
                <a:extLst>
                  <a:ext uri="{FF2B5EF4-FFF2-40B4-BE49-F238E27FC236}">
                    <a16:creationId xmlns:a16="http://schemas.microsoft.com/office/drawing/2014/main" id="{50E5E4BF-6EAE-4216-8BAC-30D574CF61F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1" name="Freeform 11">
                <a:extLst>
                  <a:ext uri="{FF2B5EF4-FFF2-40B4-BE49-F238E27FC236}">
                    <a16:creationId xmlns:a16="http://schemas.microsoft.com/office/drawing/2014/main" id="{29E59947-8538-4DD6-9DB6-CE96CC9F621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2" name="Freeform 12">
                <a:extLst>
                  <a:ext uri="{FF2B5EF4-FFF2-40B4-BE49-F238E27FC236}">
                    <a16:creationId xmlns:a16="http://schemas.microsoft.com/office/drawing/2014/main" id="{F3BFB7D3-7D2D-4760-A3BB-87A4131071F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3" name="Freeform 13">
                <a:extLst>
                  <a:ext uri="{FF2B5EF4-FFF2-40B4-BE49-F238E27FC236}">
                    <a16:creationId xmlns:a16="http://schemas.microsoft.com/office/drawing/2014/main" id="{FF1B3711-5BD4-4554-AB70-CBA7216B58A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4" name="Freeform 14">
                <a:extLst>
                  <a:ext uri="{FF2B5EF4-FFF2-40B4-BE49-F238E27FC236}">
                    <a16:creationId xmlns:a16="http://schemas.microsoft.com/office/drawing/2014/main" id="{6A21CD9F-9CE3-4E7C-8853-863E8842F2E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5" name="Freeform 15">
                <a:extLst>
                  <a:ext uri="{FF2B5EF4-FFF2-40B4-BE49-F238E27FC236}">
                    <a16:creationId xmlns:a16="http://schemas.microsoft.com/office/drawing/2014/main" id="{88393567-1866-4A11-BB51-3DB2F967E84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6" name="Freeform 16">
                <a:extLst>
                  <a:ext uri="{FF2B5EF4-FFF2-40B4-BE49-F238E27FC236}">
                    <a16:creationId xmlns:a16="http://schemas.microsoft.com/office/drawing/2014/main" id="{02A696AA-19F9-46B1-AFD4-D17C72C25B0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7" name="Freeform 17">
                <a:extLst>
                  <a:ext uri="{FF2B5EF4-FFF2-40B4-BE49-F238E27FC236}">
                    <a16:creationId xmlns:a16="http://schemas.microsoft.com/office/drawing/2014/main" id="{043EA648-D482-4876-85ED-2221633D23A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8" name="Freeform 18">
                <a:extLst>
                  <a:ext uri="{FF2B5EF4-FFF2-40B4-BE49-F238E27FC236}">
                    <a16:creationId xmlns:a16="http://schemas.microsoft.com/office/drawing/2014/main" id="{753B36BC-0A35-44CA-B2C7-615684FA9E4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49" name="Freeform 19">
                <a:extLst>
                  <a:ext uri="{FF2B5EF4-FFF2-40B4-BE49-F238E27FC236}">
                    <a16:creationId xmlns:a16="http://schemas.microsoft.com/office/drawing/2014/main" id="{105EA9AF-AC42-486A-A6CA-914BF3A758D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50" name="Freeform 20">
                <a:extLst>
                  <a:ext uri="{FF2B5EF4-FFF2-40B4-BE49-F238E27FC236}">
                    <a16:creationId xmlns:a16="http://schemas.microsoft.com/office/drawing/2014/main" id="{6160E7E1-F111-4DF8-A378-513E28A3C51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51" name="Freeform 21">
                <a:extLst>
                  <a:ext uri="{FF2B5EF4-FFF2-40B4-BE49-F238E27FC236}">
                    <a16:creationId xmlns:a16="http://schemas.microsoft.com/office/drawing/2014/main" id="{7C1FCDA0-FFFF-4801-84EE-52B3EF5EFD3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52" name="Freeform 22">
                <a:extLst>
                  <a:ext uri="{FF2B5EF4-FFF2-40B4-BE49-F238E27FC236}">
                    <a16:creationId xmlns:a16="http://schemas.microsoft.com/office/drawing/2014/main" id="{50043ABD-D82A-4C6A-ADFB-C256D33986E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6343" name="Freeform 23">
              <a:extLst>
                <a:ext uri="{FF2B5EF4-FFF2-40B4-BE49-F238E27FC236}">
                  <a16:creationId xmlns:a16="http://schemas.microsoft.com/office/drawing/2014/main" id="{22C97A02-0A56-420B-91E5-0541F7BD0F05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CA">
                <a:latin typeface="Times"/>
              </a:endParaRPr>
            </a:p>
          </p:txBody>
        </p:sp>
        <p:sp>
          <p:nvSpPr>
            <p:cNvPr id="56344" name="Freeform 24">
              <a:extLst>
                <a:ext uri="{FF2B5EF4-FFF2-40B4-BE49-F238E27FC236}">
                  <a16:creationId xmlns:a16="http://schemas.microsoft.com/office/drawing/2014/main" id="{EA7D1DCF-3E8B-4206-AC26-09C47F8BCAEB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CA">
                <a:latin typeface="Times"/>
              </a:endParaRPr>
            </a:p>
          </p:txBody>
        </p:sp>
      </p:grpSp>
      <p:sp>
        <p:nvSpPr>
          <p:cNvPr id="1027" name="Rectangle 25">
            <a:extLst>
              <a:ext uri="{FF2B5EF4-FFF2-40B4-BE49-F238E27FC236}">
                <a16:creationId xmlns:a16="http://schemas.microsoft.com/office/drawing/2014/main" id="{77CE6C01-314B-45B1-A1AA-7BDD4BBD8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8" name="Rectangle 26">
            <a:extLst>
              <a:ext uri="{FF2B5EF4-FFF2-40B4-BE49-F238E27FC236}">
                <a16:creationId xmlns:a16="http://schemas.microsoft.com/office/drawing/2014/main" id="{8CDD3D04-678C-48C9-A87C-4135E1C1B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754188"/>
            <a:ext cx="7772400" cy="434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56351" name="Rectangle 31">
            <a:extLst>
              <a:ext uri="{FF2B5EF4-FFF2-40B4-BE49-F238E27FC236}">
                <a16:creationId xmlns:a16="http://schemas.microsoft.com/office/drawing/2014/main" id="{2B3900B5-96EA-4B9E-B277-4EB9234F9F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324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100" i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6352" name="Rectangle 32">
            <a:extLst>
              <a:ext uri="{FF2B5EF4-FFF2-40B4-BE49-F238E27FC236}">
                <a16:creationId xmlns:a16="http://schemas.microsoft.com/office/drawing/2014/main" id="{E1169DE4-08C6-4A0D-B2B8-18A4DF8F8F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324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Verdana" panose="020B0604030504040204" pitchFamily="34" charset="0"/>
              </a:defRPr>
            </a:lvl1pPr>
          </a:lstStyle>
          <a:p>
            <a:fld id="{BC50C7EC-D203-4A62-AC95-ACD5D9C7BDD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946B421-447D-4F7B-807E-70353484E5AE}"/>
              </a:ext>
            </a:extLst>
          </p:cNvPr>
          <p:cNvSpPr>
            <a:spLocks noChangeArrowheads="1"/>
          </p:cNvSpPr>
          <p:nvPr>
            <p:ph type="ctrTitle" idx="4294967295"/>
          </p:nvPr>
        </p:nvSpPr>
        <p:spPr>
          <a:xfrm>
            <a:off x="685800" y="684213"/>
            <a:ext cx="7772400" cy="170973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fr-FR" altLang="fr-FR"/>
              <a:t>APPROCHES STRATÉGIQUES EN DÉVELOPPEMENT ÉCONOMIQUE COMMUNAUTAIRE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FED92C8-409A-4BA8-90E2-45CEF8EF8458}"/>
              </a:ext>
            </a:extLst>
          </p:cNvPr>
          <p:cNvSpPr>
            <a:spLocks noChangeArrowheads="1"/>
          </p:cNvSpPr>
          <p:nvPr>
            <p:ph type="subTitle" idx="4294967295"/>
          </p:nvPr>
        </p:nvSpPr>
        <p:spPr>
          <a:xfrm>
            <a:off x="1166813" y="4343400"/>
            <a:ext cx="5027612" cy="1752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37000"/>
              </a:spcBef>
              <a:buFont typeface="Wingdings" panose="05000000000000000000" pitchFamily="2" charset="2"/>
              <a:buNone/>
            </a:pPr>
            <a:r>
              <a:rPr lang="fr-FR" altLang="fr-FR" sz="2400"/>
              <a:t>Bill Ninacs</a:t>
            </a:r>
          </a:p>
          <a:p>
            <a:pPr marL="0" indent="0" eaLnBrk="1" hangingPunct="1">
              <a:spcBef>
                <a:spcPct val="37000"/>
              </a:spcBef>
              <a:buFont typeface="Wingdings" panose="05000000000000000000" pitchFamily="2" charset="2"/>
              <a:buNone/>
            </a:pPr>
            <a:r>
              <a:rPr lang="fr-FR" altLang="fr-FR" sz="2400"/>
              <a:t>Coopérative de consultation en développement </a:t>
            </a:r>
            <a:r>
              <a:rPr lang="fr-FR" altLang="fr-FR" sz="2400" i="1"/>
              <a:t>La Clé</a:t>
            </a:r>
            <a:endParaRPr lang="fr-FR" altLang="fr-FR" sz="2400"/>
          </a:p>
          <a:p>
            <a:pPr marL="0" indent="0" eaLnBrk="1" hangingPunct="1">
              <a:spcBef>
                <a:spcPct val="37000"/>
              </a:spcBef>
              <a:buFont typeface="Wingdings" panose="05000000000000000000" pitchFamily="2" charset="2"/>
              <a:buNone/>
            </a:pPr>
            <a:r>
              <a:rPr lang="fr-FR" altLang="fr-FR" sz="2400"/>
              <a:t>février 2005</a:t>
            </a:r>
          </a:p>
        </p:txBody>
      </p:sp>
      <p:pic>
        <p:nvPicPr>
          <p:cNvPr id="3076" name="Picture 4" descr="Logo%20La%20Clé">
            <a:extLst>
              <a:ext uri="{FF2B5EF4-FFF2-40B4-BE49-F238E27FC236}">
                <a16:creationId xmlns:a16="http://schemas.microsoft.com/office/drawing/2014/main" id="{C5CF2D78-6098-4B9B-BD1E-27D77C730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89193"/>
            <a:ext cx="1828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5EC9590-27C1-44B6-9154-3CF989A07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148" y="6066304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75FC9FAA-1F51-4980-9059-FA502F9FE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6" name="Espace réservé du numéro de diapositive 2">
            <a:extLst>
              <a:ext uri="{FF2B5EF4-FFF2-40B4-BE49-F238E27FC236}">
                <a16:creationId xmlns:a16="http://schemas.microsoft.com/office/drawing/2014/main" id="{DFAC8FA6-8795-4420-B53F-7C1EC533F5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CDAA482-0473-4D6E-90D9-ABEB08A8D86A}" type="slidenum">
              <a:rPr lang="fr-FR" altLang="fr-FR" sz="1400">
                <a:latin typeface="Verdana" panose="020B0604030504040204" pitchFamily="34" charset="0"/>
              </a:rPr>
              <a:pPr/>
              <a:t>10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sp>
        <p:nvSpPr>
          <p:cNvPr id="12292" name="Rectangle 6">
            <a:extLst>
              <a:ext uri="{FF2B5EF4-FFF2-40B4-BE49-F238E27FC236}">
                <a16:creationId xmlns:a16="http://schemas.microsoft.com/office/drawing/2014/main" id="{21BF531A-787E-4D66-AC6A-89ACA6376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77850"/>
            <a:ext cx="563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 sz="3200" b="1">
                <a:solidFill>
                  <a:schemeClr val="tx2"/>
                </a:solidFill>
                <a:latin typeface="Verdana" panose="020B0604030504040204" pitchFamily="34" charset="0"/>
              </a:rPr>
              <a:t>La coopérative de consultation en développement La Clé</a:t>
            </a: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C780757D-1C10-47A2-8E2A-F1EDAF257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575" y="2439988"/>
            <a:ext cx="6550025" cy="319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A" altLang="fr-FR">
                <a:latin typeface="Verdana" panose="020B0604030504040204" pitchFamily="34" charset="0"/>
              </a:rPr>
              <a:t>Place communautaire Rita-Saint-Pierre</a:t>
            </a:r>
          </a:p>
          <a:p>
            <a:r>
              <a:rPr lang="fr-CA" altLang="fr-FR">
                <a:latin typeface="Verdana" panose="020B0604030504040204" pitchFamily="34" charset="0"/>
              </a:rPr>
              <a:t>59, rue Monfette, bureau 208</a:t>
            </a:r>
          </a:p>
          <a:p>
            <a:r>
              <a:rPr lang="fr-CA" altLang="fr-FR">
                <a:latin typeface="Verdana" panose="020B0604030504040204" pitchFamily="34" charset="0"/>
              </a:rPr>
              <a:t>Victoriaville (Québec) G6P 1J8</a:t>
            </a:r>
          </a:p>
          <a:p>
            <a:pPr>
              <a:spcBef>
                <a:spcPct val="50000"/>
              </a:spcBef>
            </a:pPr>
            <a:r>
              <a:rPr lang="fr-CA" altLang="fr-FR">
                <a:latin typeface="Verdana" panose="020B0604030504040204" pitchFamily="34" charset="0"/>
              </a:rPr>
              <a:t>Téléphone :   (819) 758-7797</a:t>
            </a:r>
          </a:p>
          <a:p>
            <a:pPr>
              <a:spcBef>
                <a:spcPct val="50000"/>
              </a:spcBef>
            </a:pPr>
            <a:r>
              <a:rPr lang="fr-CA" altLang="fr-FR">
                <a:latin typeface="Verdana" panose="020B0604030504040204" pitchFamily="34" charset="0"/>
              </a:rPr>
              <a:t>Télécopieur : (819) 758-2906</a:t>
            </a:r>
          </a:p>
          <a:p>
            <a:pPr>
              <a:spcBef>
                <a:spcPct val="50000"/>
              </a:spcBef>
            </a:pPr>
            <a:r>
              <a:rPr lang="fr-CA" altLang="fr-FR">
                <a:latin typeface="Verdana" panose="020B0604030504040204" pitchFamily="34" charset="0"/>
              </a:rPr>
              <a:t>info@lacle.coop</a:t>
            </a:r>
          </a:p>
        </p:txBody>
      </p:sp>
      <p:pic>
        <p:nvPicPr>
          <p:cNvPr id="12294" name="Picture 8" descr="Logo%20La%20Clé">
            <a:extLst>
              <a:ext uri="{FF2B5EF4-FFF2-40B4-BE49-F238E27FC236}">
                <a16:creationId xmlns:a16="http://schemas.microsoft.com/office/drawing/2014/main" id="{A40D838C-A4D6-403D-86E4-38D2E50CB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2588"/>
            <a:ext cx="2133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EDE645-8CD2-4B0C-9F5E-A7188E795D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7C2E15-57EA-4115-AB68-5F4F394121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713178-A042-4120-861A-03DB8A0F51E5}" type="slidenum">
              <a:rPr lang="fr-FR" altLang="fr-FR" sz="1400">
                <a:latin typeface="Verdana" panose="020B0604030504040204" pitchFamily="34" charset="0"/>
              </a:rPr>
              <a:pPr/>
              <a:t>2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B12445AF-5BB9-4110-94CD-CEC308CE4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880350" cy="1143000"/>
          </a:xfrm>
          <a:noFill/>
        </p:spPr>
        <p:txBody>
          <a:bodyPr/>
          <a:lstStyle/>
          <a:p>
            <a:pPr eaLnBrk="1" hangingPunct="1"/>
            <a:r>
              <a:rPr lang="fr-FR" altLang="fr-FR"/>
              <a:t>Pourquoi développer l’économie?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CC04D0A9-ECB2-4D07-B4B5-ECB103A45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4188"/>
            <a:ext cx="7772400" cy="4341812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fr-FR" altLang="fr-FR" sz="2400"/>
              <a:t>pour contrer la pauvreté et l’exclusion des individus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fr-FR" altLang="fr-FR" sz="2400"/>
              <a:t>pour réduire l’appauvrissement des quartiers urbains et le déclin de certains milieux ruraux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fr-FR" altLang="fr-FR" sz="2400"/>
              <a:t>pour protéger ou améliorer la santé et l’environnement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fr-FR" altLang="fr-FR" sz="2400"/>
              <a:t>pour sauvegarder une culture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5EAED9-BE1B-41BE-AB93-58DE655D56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60D065-A7D0-418C-AEA8-AD580AF77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87EA3A4-356B-4CE3-BA53-C190330F9EA9}" type="slidenum">
              <a:rPr lang="fr-FR" altLang="fr-FR" sz="1400">
                <a:latin typeface="Verdana" panose="020B0604030504040204" pitchFamily="34" charset="0"/>
              </a:rPr>
              <a:pPr/>
              <a:t>3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5CFB5A36-2973-4D3E-A698-623CA9F87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Le développement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87A7CD6-3252-43B6-97E2-AB65CCAFB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313612" cy="4341812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75000"/>
              </a:spcBef>
              <a:buClr>
                <a:schemeClr val="tx1"/>
              </a:buClr>
            </a:pPr>
            <a:r>
              <a:rPr lang="fr-FR" altLang="fr-FR" sz="2400"/>
              <a:t>Transformation des structures et des systèmes menant à une amélioration d’une situation</a:t>
            </a:r>
          </a:p>
          <a:p>
            <a:pPr eaLnBrk="1" hangingPunct="1">
              <a:lnSpc>
                <a:spcPct val="110000"/>
              </a:lnSpc>
              <a:spcBef>
                <a:spcPct val="75000"/>
              </a:spcBef>
              <a:buClr>
                <a:schemeClr val="tx1"/>
              </a:buClr>
            </a:pPr>
            <a:r>
              <a:rPr lang="fr-FR" altLang="fr-FR" sz="2400"/>
              <a:t>Le développement économique communautaire </a:t>
            </a:r>
            <a:r>
              <a:rPr lang="fr-FR" altLang="fr-FR" sz="2400">
                <a:sym typeface="Symbol" panose="05050102010706020507" pitchFamily="18" charset="2"/>
              </a:rPr>
              <a:t> v</a:t>
            </a:r>
            <a:r>
              <a:rPr lang="fr-FR" altLang="fr-FR" sz="2400"/>
              <a:t>ision globale du territoire :</a:t>
            </a:r>
            <a:br>
              <a:rPr lang="fr-FR" altLang="fr-FR" sz="2400"/>
            </a:br>
            <a:r>
              <a:rPr lang="fr-FR" altLang="fr-FR" sz="2400"/>
              <a:t>tient compte simultanément du contexte économique, politique, social, culturel et environnemental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75A061-8108-41A4-AE41-5F2C96B7AC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5C498-6C34-4D2C-BFC0-F0A977A70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5CBE3B9-F0D2-4FBB-BFB6-51DA6D9C17A1}" type="slidenum">
              <a:rPr lang="fr-FR" altLang="fr-FR" sz="1400">
                <a:latin typeface="Verdana" panose="020B0604030504040204" pitchFamily="34" charset="0"/>
              </a:rPr>
              <a:pPr/>
              <a:t>4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F4C9718-D161-4F3E-A512-E998A5368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685800"/>
            <a:ext cx="7880350" cy="1143000"/>
          </a:xfrm>
          <a:noFill/>
        </p:spPr>
        <p:txBody>
          <a:bodyPr/>
          <a:lstStyle/>
          <a:p>
            <a:pPr eaLnBrk="1" hangingPunct="1"/>
            <a:r>
              <a:rPr lang="fr-FR" altLang="fr-FR"/>
              <a:t>Les approches stratégiques de développement économique communautaire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40EAB9B5-4E9F-4314-9C65-DCBBA53F1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2363788"/>
            <a:ext cx="7313612" cy="2360612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75000"/>
              </a:spcBef>
              <a:buClr>
                <a:schemeClr val="tx1"/>
              </a:buClr>
            </a:pPr>
            <a:r>
              <a:rPr lang="fr-FR" altLang="fr-FR" sz="2400"/>
              <a:t>La croissance économique</a:t>
            </a:r>
          </a:p>
          <a:p>
            <a:pPr eaLnBrk="1" hangingPunct="1">
              <a:lnSpc>
                <a:spcPct val="110000"/>
              </a:lnSpc>
              <a:spcBef>
                <a:spcPct val="75000"/>
              </a:spcBef>
              <a:buClr>
                <a:schemeClr val="tx1"/>
              </a:buClr>
            </a:pPr>
            <a:r>
              <a:rPr lang="fr-FR" altLang="fr-FR" sz="2400"/>
              <a:t>Les changements structurels</a:t>
            </a:r>
          </a:p>
          <a:p>
            <a:pPr eaLnBrk="1" hangingPunct="1">
              <a:lnSpc>
                <a:spcPct val="110000"/>
              </a:lnSpc>
              <a:spcBef>
                <a:spcPct val="75000"/>
              </a:spcBef>
              <a:buClr>
                <a:schemeClr val="tx1"/>
              </a:buClr>
            </a:pPr>
            <a:r>
              <a:rPr lang="fr-FR" altLang="fr-FR" sz="2400"/>
              <a:t>Le développement de nou</a:t>
            </a:r>
            <a:r>
              <a:rPr lang="fr-FR" altLang="fr-FR" sz="2400">
                <a:sym typeface="Symbol" panose="05050102010706020507" pitchFamily="18" charset="2"/>
              </a:rPr>
              <a:t>v</a:t>
            </a:r>
            <a:r>
              <a:rPr lang="fr-FR" altLang="fr-FR" sz="2400"/>
              <a:t>elles solidarités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A66D652A-0128-4F46-AA20-528CB4917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4" name="Espace réservé du numéro de diapositive 2">
            <a:extLst>
              <a:ext uri="{FF2B5EF4-FFF2-40B4-BE49-F238E27FC236}">
                <a16:creationId xmlns:a16="http://schemas.microsoft.com/office/drawing/2014/main" id="{AE7193D9-E589-46CD-9E8E-C371ACA3A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83F7794-01ED-4442-B791-9DAB172FED99}" type="slidenum">
              <a:rPr lang="fr-FR" altLang="fr-FR" sz="1400">
                <a:latin typeface="Verdana" panose="020B0604030504040204" pitchFamily="34" charset="0"/>
              </a:rPr>
              <a:pPr/>
              <a:t>5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graphicFrame>
        <p:nvGraphicFramePr>
          <p:cNvPr id="7172" name="Object 7">
            <a:extLst>
              <a:ext uri="{FF2B5EF4-FFF2-40B4-BE49-F238E27FC236}">
                <a16:creationId xmlns:a16="http://schemas.microsoft.com/office/drawing/2014/main" id="{8F65F009-61C8-4293-A730-30180651BC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04800"/>
          <a:ext cx="7510463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cument" r:id="rId3" imgW="6181344" imgH="5379720" progId="Word.Document.8">
                  <p:embed/>
                </p:oleObj>
              </mc:Choice>
              <mc:Fallback>
                <p:oleObj name="Document" r:id="rId3" imgW="6181344" imgH="537972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"/>
                        <a:ext cx="7510463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14E1A362-C359-4B53-83C0-665B429AAB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4" name="Espace réservé du numéro de diapositive 2">
            <a:extLst>
              <a:ext uri="{FF2B5EF4-FFF2-40B4-BE49-F238E27FC236}">
                <a16:creationId xmlns:a16="http://schemas.microsoft.com/office/drawing/2014/main" id="{AFE395A5-1960-4D70-B854-9D467099F7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AB07D0A-4EF3-4C06-B5DC-30A6359624BE}" type="slidenum">
              <a:rPr lang="fr-FR" altLang="fr-FR" sz="1400">
                <a:latin typeface="Verdana" panose="020B0604030504040204" pitchFamily="34" charset="0"/>
              </a:rPr>
              <a:pPr/>
              <a:t>6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graphicFrame>
        <p:nvGraphicFramePr>
          <p:cNvPr id="8196" name="Object 5">
            <a:extLst>
              <a:ext uri="{FF2B5EF4-FFF2-40B4-BE49-F238E27FC236}">
                <a16:creationId xmlns:a16="http://schemas.microsoft.com/office/drawing/2014/main" id="{FE475E5E-1D53-406B-A3AB-944D35B15010}"/>
              </a:ext>
            </a:extLst>
          </p:cNvPr>
          <p:cNvGraphicFramePr>
            <a:graphicFrameLocks/>
          </p:cNvGraphicFramePr>
          <p:nvPr/>
        </p:nvGraphicFramePr>
        <p:xfrm>
          <a:off x="1214438" y="301625"/>
          <a:ext cx="7513637" cy="606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cument" r:id="rId3" imgW="6181344" imgH="6065520" progId="Word.Document.8">
                  <p:embed/>
                </p:oleObj>
              </mc:Choice>
              <mc:Fallback>
                <p:oleObj name="Document" r:id="rId3" imgW="6181344" imgH="606552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01625"/>
                        <a:ext cx="7513637" cy="606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0DBC095E-E170-4BEC-974C-C0CFDD67C6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4" name="Espace réservé du numéro de diapositive 2">
            <a:extLst>
              <a:ext uri="{FF2B5EF4-FFF2-40B4-BE49-F238E27FC236}">
                <a16:creationId xmlns:a16="http://schemas.microsoft.com/office/drawing/2014/main" id="{75A6A00A-DC9F-4165-BA8A-585F330616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36F32A9-6529-44A3-B6AD-C1A45529960C}" type="slidenum">
              <a:rPr lang="fr-FR" altLang="fr-FR" sz="1400">
                <a:latin typeface="Verdana" panose="020B0604030504040204" pitchFamily="34" charset="0"/>
              </a:rPr>
              <a:pPr/>
              <a:t>7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graphicFrame>
        <p:nvGraphicFramePr>
          <p:cNvPr id="9220" name="Object 2">
            <a:extLst>
              <a:ext uri="{FF2B5EF4-FFF2-40B4-BE49-F238E27FC236}">
                <a16:creationId xmlns:a16="http://schemas.microsoft.com/office/drawing/2014/main" id="{2867DFC5-5C9E-4CE9-9D05-4957E23FE352}"/>
              </a:ext>
            </a:extLst>
          </p:cNvPr>
          <p:cNvGraphicFramePr>
            <a:graphicFrameLocks/>
          </p:cNvGraphicFramePr>
          <p:nvPr/>
        </p:nvGraphicFramePr>
        <p:xfrm>
          <a:off x="1214438" y="301625"/>
          <a:ext cx="7513637" cy="60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3" imgW="6181344" imgH="5952744" progId="Word.Document.8">
                  <p:embed/>
                </p:oleObj>
              </mc:Choice>
              <mc:Fallback>
                <p:oleObj name="Document" r:id="rId3" imgW="6181344" imgH="5952744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01625"/>
                        <a:ext cx="7513637" cy="609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787B6C63-7B1A-461D-B243-9A43AD1305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4" name="Espace réservé du numéro de diapositive 2">
            <a:extLst>
              <a:ext uri="{FF2B5EF4-FFF2-40B4-BE49-F238E27FC236}">
                <a16:creationId xmlns:a16="http://schemas.microsoft.com/office/drawing/2014/main" id="{F7291466-4AB0-483F-BBDD-731BF69C6F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53FBF23-0138-4A1E-8741-C739F6FD65CB}" type="slidenum">
              <a:rPr lang="fr-FR" altLang="fr-FR" sz="1400">
                <a:latin typeface="Verdana" panose="020B0604030504040204" pitchFamily="34" charset="0"/>
              </a:rPr>
              <a:pPr/>
              <a:t>8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graphicFrame>
        <p:nvGraphicFramePr>
          <p:cNvPr id="10244" name="Object 2">
            <a:extLst>
              <a:ext uri="{FF2B5EF4-FFF2-40B4-BE49-F238E27FC236}">
                <a16:creationId xmlns:a16="http://schemas.microsoft.com/office/drawing/2014/main" id="{5107DCFB-6CA3-4086-95C1-6A5D193438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4438" y="301625"/>
          <a:ext cx="7513637" cy="60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3" imgW="6181344" imgH="5294376" progId="Word.Document.8">
                  <p:embed/>
                </p:oleObj>
              </mc:Choice>
              <mc:Fallback>
                <p:oleObj name="Document" r:id="rId3" imgW="6181344" imgH="529437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01625"/>
                        <a:ext cx="7513637" cy="609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F9C0D7D1-05B4-4DD3-83E3-902ECF77A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© Coop La Clé, Victoriaville - 2005</a:t>
            </a:r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4D6823CE-53EC-4EC8-BB69-D6C36F080A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E1BB02B-1146-4916-A230-C246D02FFA3D}" type="slidenum">
              <a:rPr lang="fr-FR" altLang="fr-FR" sz="1400">
                <a:latin typeface="Verdana" panose="020B0604030504040204" pitchFamily="34" charset="0"/>
              </a:rPr>
              <a:pPr/>
              <a:t>9</a:t>
            </a:fld>
            <a:endParaRPr lang="fr-FR" altLang="fr-FR" sz="1400">
              <a:latin typeface="Verdana" panose="020B060403050404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DB15745-03A0-4EB2-8E26-C6D0933EF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3" y="457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fr-FR" altLang="fr-FR" sz="3200" b="1">
                <a:solidFill>
                  <a:schemeClr val="tx2"/>
                </a:solidFill>
                <a:latin typeface="Verdana" panose="020B0604030504040204" pitchFamily="34" charset="0"/>
              </a:rPr>
              <a:t>Quelques références</a:t>
            </a:r>
            <a:endParaRPr lang="fr-FR" altLang="fr-FR" sz="32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77DD1557-D439-492D-BD8E-BB3795856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88" y="1371600"/>
            <a:ext cx="7313612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fr-CA" altLang="fr-FR" sz="1400">
                <a:latin typeface="Times New Roman" panose="02020603050405020304" pitchFamily="18" charset="0"/>
              </a:rPr>
              <a:t>Leroux, R. et Ninacs, W. A. (2002).  </a:t>
            </a:r>
            <a:r>
              <a:rPr lang="fr-CA" altLang="fr-FR" sz="1400" i="1">
                <a:latin typeface="Times New Roman" panose="02020603050405020304" pitchFamily="18" charset="0"/>
              </a:rPr>
              <a:t>La santé des communautés : perspectives pour la contribution de la santé publique au développement social et au développement des communautés</a:t>
            </a:r>
            <a:r>
              <a:rPr lang="fr-CA" altLang="fr-FR" sz="1400">
                <a:latin typeface="Times New Roman" panose="02020603050405020304" pitchFamily="18" charset="0"/>
              </a:rPr>
              <a:t>, Montréal, Institut national de santé publique du Québec, 54 pages [http://www.inspq.qc.ca/pdf/publications/082_SanteCommunautes.pdf]</a:t>
            </a:r>
          </a:p>
          <a:p>
            <a:pPr eaLnBrk="1" hangingPunct="1">
              <a:spcBef>
                <a:spcPts val="1200"/>
              </a:spcBef>
            </a:pPr>
            <a:r>
              <a:rPr lang="fr-CA" altLang="fr-FR" sz="1400">
                <a:latin typeface="Times New Roman" panose="02020603050405020304" pitchFamily="18" charset="0"/>
              </a:rPr>
              <a:t>Ninacs, W. A. (2002).  </a:t>
            </a:r>
            <a:r>
              <a:rPr lang="fr-CA" altLang="fr-FR" sz="1400" i="1">
                <a:latin typeface="Times New Roman" panose="02020603050405020304" pitchFamily="18" charset="0"/>
              </a:rPr>
              <a:t>Types et processus d’</a:t>
            </a:r>
            <a:r>
              <a:rPr lang="fr-CA" altLang="fr-FR" sz="1400">
                <a:latin typeface="Times New Roman" panose="02020603050405020304" pitchFamily="18" charset="0"/>
              </a:rPr>
              <a:t>empowerment</a:t>
            </a:r>
            <a:r>
              <a:rPr lang="fr-CA" altLang="fr-FR" sz="1400" i="1">
                <a:latin typeface="Times New Roman" panose="02020603050405020304" pitchFamily="18" charset="0"/>
              </a:rPr>
              <a:t> dans les initiatives de développement économique communautaire au Québec</a:t>
            </a:r>
            <a:r>
              <a:rPr lang="fr-CA" altLang="fr-FR" sz="1400">
                <a:latin typeface="Times New Roman" panose="02020603050405020304" pitchFamily="18" charset="0"/>
              </a:rPr>
              <a:t>, thèse de doctorat, Sainte-Foy (Québec), École de service social, Université Laval, 332 pages</a:t>
            </a:r>
          </a:p>
          <a:p>
            <a:pPr eaLnBrk="1" hangingPunct="1">
              <a:spcBef>
                <a:spcPts val="1200"/>
              </a:spcBef>
            </a:pPr>
            <a:r>
              <a:rPr lang="fr-CA" altLang="fr-FR" sz="1400">
                <a:latin typeface="Times New Roman" panose="02020603050405020304" pitchFamily="18" charset="0"/>
              </a:rPr>
              <a:t>Ninacs, W. A. (2002).  « Le pouvoir dans la participation au développement local dans un contexte de mondialisation » dans Tremblay, M., Tremblay, P.-A. et Tremblay, S., </a:t>
            </a:r>
            <a:r>
              <a:rPr lang="fr-CA" altLang="fr-FR" sz="1400" i="1">
                <a:latin typeface="Times New Roman" panose="02020603050405020304" pitchFamily="18" charset="0"/>
              </a:rPr>
              <a:t>Développement local, économie sociale et démocratie</a:t>
            </a:r>
            <a:r>
              <a:rPr lang="fr-CA" altLang="fr-FR" sz="1400">
                <a:latin typeface="Times New Roman" panose="02020603050405020304" pitchFamily="18" charset="0"/>
              </a:rPr>
              <a:t>, Sainte-Foy, Presses de l’Université du Québec, 15-40</a:t>
            </a:r>
          </a:p>
          <a:p>
            <a:pPr eaLnBrk="1" hangingPunct="1">
              <a:spcBef>
                <a:spcPts val="1200"/>
              </a:spcBef>
            </a:pPr>
            <a:r>
              <a:rPr lang="fr-CA" altLang="fr-FR" sz="1400">
                <a:latin typeface="Times New Roman" panose="02020603050405020304" pitchFamily="18" charset="0"/>
              </a:rPr>
              <a:t>Ninacs, W. A. (2000).  « Le développement local : l’axe des valeurs communautaires » dans Tardif, F., </a:t>
            </a:r>
            <a:r>
              <a:rPr lang="fr-CA" altLang="fr-FR" sz="1400" i="1">
                <a:latin typeface="Times New Roman" panose="02020603050405020304" pitchFamily="18" charset="0"/>
              </a:rPr>
              <a:t>Développement local : partenaires avec les femmes</a:t>
            </a:r>
            <a:r>
              <a:rPr lang="fr-CA" altLang="fr-FR" sz="1400">
                <a:latin typeface="Times New Roman" panose="02020603050405020304" pitchFamily="18" charset="0"/>
              </a:rPr>
              <a:t>, actes des forums publics, Montréal, L’R des centres de femmes du Québec, 45-69</a:t>
            </a:r>
          </a:p>
          <a:p>
            <a:pPr eaLnBrk="1" hangingPunct="1">
              <a:spcBef>
                <a:spcPts val="1200"/>
              </a:spcBef>
            </a:pPr>
            <a:r>
              <a:rPr lang="fr-CA" altLang="fr-FR" sz="1400">
                <a:latin typeface="Times" panose="02020603050405020304" pitchFamily="18" charset="0"/>
              </a:rPr>
              <a:t>Ninacs, W. A. (1997).  « Le service social et l’appauvrissement : vers une action renouvelée par le contrôle des ressources », </a:t>
            </a:r>
            <a:r>
              <a:rPr lang="fr-CA" altLang="fr-FR" sz="1400" i="1">
                <a:latin typeface="Times" panose="02020603050405020304" pitchFamily="18" charset="0"/>
              </a:rPr>
              <a:t>Cahiers de recherche sociologique</a:t>
            </a:r>
            <a:r>
              <a:rPr lang="fr-CA" altLang="fr-FR" sz="1400">
                <a:latin typeface="Times" panose="02020603050405020304" pitchFamily="18" charset="0"/>
              </a:rPr>
              <a:t>, n° 29, 59-77</a:t>
            </a:r>
            <a:endParaRPr lang="fr-CA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nde verticale">
  <a:themeElements>
    <a:clrScheme name="Bande vertical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Bande vertica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 Anne-Marie:Applications (Mac OS 9):Microsoft Office 2001:Modèles:Présentations:Modèles:Bande verticale</Template>
  <TotalTime>1445</TotalTime>
  <Words>486</Words>
  <Application>Microsoft Office PowerPoint</Application>
  <PresentationFormat>Affichage à l'écran (4:3)</PresentationFormat>
  <Paragraphs>47</Paragraphs>
  <Slides>10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Times</vt:lpstr>
      <vt:lpstr>Arial</vt:lpstr>
      <vt:lpstr>Verdana</vt:lpstr>
      <vt:lpstr>Wingdings</vt:lpstr>
      <vt:lpstr>Symbol</vt:lpstr>
      <vt:lpstr>Times New Roman</vt:lpstr>
      <vt:lpstr>Bande verticale</vt:lpstr>
      <vt:lpstr>Document Microsoft Word 97 - 2003</vt:lpstr>
      <vt:lpstr>APPROCHES STRATÉGIQUES EN DÉVELOPPEMENT ÉCONOMIQUE COMMUNAUTAIRE</vt:lpstr>
      <vt:lpstr>Pourquoi développer l’économie?</vt:lpstr>
      <vt:lpstr>Le développement</vt:lpstr>
      <vt:lpstr>Les approches stratégiques de développement économique communautaire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 Clé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développement</dc:title>
  <dc:creator>Anne-Marie Béliveau</dc:creator>
  <cp:lastModifiedBy>Joël Nadeau</cp:lastModifiedBy>
  <cp:revision>70</cp:revision>
  <dcterms:created xsi:type="dcterms:W3CDTF">2004-09-08T14:32:21Z</dcterms:created>
  <dcterms:modified xsi:type="dcterms:W3CDTF">2020-08-17T20:28:02Z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