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501" r:id="rId3"/>
    <p:sldId id="502" r:id="rId4"/>
    <p:sldId id="514" r:id="rId5"/>
    <p:sldId id="517" r:id="rId6"/>
    <p:sldId id="518" r:id="rId7"/>
    <p:sldId id="519" r:id="rId8"/>
    <p:sldId id="520" r:id="rId9"/>
    <p:sldId id="521" r:id="rId10"/>
    <p:sldId id="537" r:id="rId11"/>
    <p:sldId id="522" r:id="rId12"/>
    <p:sldId id="523" r:id="rId13"/>
    <p:sldId id="528" r:id="rId14"/>
    <p:sldId id="524" r:id="rId15"/>
    <p:sldId id="529" r:id="rId16"/>
    <p:sldId id="530" r:id="rId17"/>
    <p:sldId id="531" r:id="rId18"/>
    <p:sldId id="504" r:id="rId19"/>
    <p:sldId id="538" r:id="rId20"/>
    <p:sldId id="532" r:id="rId21"/>
    <p:sldId id="426" r:id="rId22"/>
    <p:sldId id="427" r:id="rId23"/>
    <p:sldId id="429" r:id="rId24"/>
    <p:sldId id="335" r:id="rId25"/>
    <p:sldId id="539" r:id="rId26"/>
    <p:sldId id="49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1"/>
    </p:cViewPr>
  </p:sorterViewPr>
  <p:notesViewPr>
    <p:cSldViewPr>
      <p:cViewPr varScale="1">
        <p:scale>
          <a:sx n="47" d="100"/>
          <a:sy n="47" d="100"/>
        </p:scale>
        <p:origin x="-231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3BA6E-F845-4752-B9D3-32E31FAFDF65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CA"/>
        </a:p>
      </dgm:t>
    </dgm:pt>
    <dgm:pt modelId="{652AD011-FD5D-4FD6-A63E-CB81709A60F2}">
      <dgm:prSet phldrT="[Texte]"/>
      <dgm:spPr/>
      <dgm:t>
        <a:bodyPr/>
        <a:lstStyle/>
        <a:p>
          <a:pPr algn="ctr"/>
          <a:r>
            <a:rPr lang="fr-CA" dirty="0"/>
            <a:t>travail du/de la DS</a:t>
          </a:r>
        </a:p>
      </dgm:t>
    </dgm:pt>
    <dgm:pt modelId="{6E5C803F-064D-4CE4-8A8D-0AAA840ECBE6}" type="parTrans" cxnId="{7B69BFDA-2D93-4C74-9916-ECB9D5A5851A}">
      <dgm:prSet/>
      <dgm:spPr/>
      <dgm:t>
        <a:bodyPr/>
        <a:lstStyle/>
        <a:p>
          <a:pPr algn="ctr"/>
          <a:endParaRPr lang="fr-CA"/>
        </a:p>
      </dgm:t>
    </dgm:pt>
    <dgm:pt modelId="{33939591-E29D-4507-BFB0-FBB5082A6090}" type="sibTrans" cxnId="{7B69BFDA-2D93-4C74-9916-ECB9D5A5851A}">
      <dgm:prSet/>
      <dgm:spPr/>
      <dgm:t>
        <a:bodyPr/>
        <a:lstStyle/>
        <a:p>
          <a:pPr algn="ctr"/>
          <a:endParaRPr lang="fr-CA"/>
        </a:p>
      </dgm:t>
    </dgm:pt>
    <dgm:pt modelId="{5E0C8099-3E17-431F-A853-FF8810CAE117}">
      <dgm:prSet phldrT="[Texte]"/>
      <dgm:spPr/>
      <dgm:t>
        <a:bodyPr/>
        <a:lstStyle/>
        <a:p>
          <a:pPr algn="ctr"/>
          <a:r>
            <a:rPr lang="fr-CA" dirty="0"/>
            <a:t>DS</a:t>
          </a:r>
        </a:p>
      </dgm:t>
    </dgm:pt>
    <dgm:pt modelId="{BC6B24FC-5278-4437-B0D2-763897F01759}" type="parTrans" cxnId="{ECDAAD3B-E313-4F11-98BE-A21B2984F7BF}">
      <dgm:prSet/>
      <dgm:spPr/>
      <dgm:t>
        <a:bodyPr/>
        <a:lstStyle/>
        <a:p>
          <a:pPr algn="ctr"/>
          <a:endParaRPr lang="fr-CA"/>
        </a:p>
      </dgm:t>
    </dgm:pt>
    <dgm:pt modelId="{BD1D1551-F9A0-48E2-A47E-BB861E07C10C}" type="sibTrans" cxnId="{ECDAAD3B-E313-4F11-98BE-A21B2984F7BF}">
      <dgm:prSet/>
      <dgm:spPr/>
      <dgm:t>
        <a:bodyPr/>
        <a:lstStyle/>
        <a:p>
          <a:pPr algn="ctr"/>
          <a:endParaRPr lang="fr-CA" dirty="0"/>
        </a:p>
      </dgm:t>
    </dgm:pt>
    <dgm:pt modelId="{3E4F572A-BE8C-4B5F-9E34-8D4FDA9B0D4E}">
      <dgm:prSet phldrT="[Texte]"/>
      <dgm:spPr/>
      <dgm:t>
        <a:bodyPr/>
        <a:lstStyle/>
        <a:p>
          <a:pPr algn="ctr"/>
          <a:r>
            <a:rPr lang="fr-CA" dirty="0"/>
            <a:t>DS</a:t>
          </a:r>
        </a:p>
      </dgm:t>
    </dgm:pt>
    <dgm:pt modelId="{3DDAD5A5-D1B8-492B-A5C0-8E77D556D4F2}" type="parTrans" cxnId="{A56B815A-89A7-44C3-87F7-899CC51AC488}">
      <dgm:prSet/>
      <dgm:spPr/>
      <dgm:t>
        <a:bodyPr/>
        <a:lstStyle/>
        <a:p>
          <a:pPr algn="ctr"/>
          <a:endParaRPr lang="fr-CA"/>
        </a:p>
      </dgm:t>
    </dgm:pt>
    <dgm:pt modelId="{8BEC3949-5B28-4C3B-84AA-2781DE0C7F59}" type="sibTrans" cxnId="{A56B815A-89A7-44C3-87F7-899CC51AC488}">
      <dgm:prSet/>
      <dgm:spPr/>
      <dgm:t>
        <a:bodyPr/>
        <a:lstStyle/>
        <a:p>
          <a:pPr algn="ctr"/>
          <a:endParaRPr lang="fr-CA" dirty="0"/>
        </a:p>
      </dgm:t>
    </dgm:pt>
    <dgm:pt modelId="{C68741EE-0410-46BA-B69F-BD43DEC76C07}">
      <dgm:prSet phldrT="[Texte]"/>
      <dgm:spPr/>
      <dgm:t>
        <a:bodyPr/>
        <a:lstStyle/>
        <a:p>
          <a:pPr algn="ctr"/>
          <a:r>
            <a:rPr lang="fr-CA" dirty="0"/>
            <a:t>DS</a:t>
          </a:r>
        </a:p>
      </dgm:t>
    </dgm:pt>
    <dgm:pt modelId="{954DC20D-8D72-413F-8D7A-5819D16CAB1C}" type="parTrans" cxnId="{ADDC3E51-F3E4-45FC-876E-3304A14656A0}">
      <dgm:prSet/>
      <dgm:spPr/>
      <dgm:t>
        <a:bodyPr/>
        <a:lstStyle/>
        <a:p>
          <a:pPr algn="ctr"/>
          <a:endParaRPr lang="fr-CA"/>
        </a:p>
      </dgm:t>
    </dgm:pt>
    <dgm:pt modelId="{6273D9F5-B634-4B5C-8B6F-C9619F2700B0}" type="sibTrans" cxnId="{ADDC3E51-F3E4-45FC-876E-3304A14656A0}">
      <dgm:prSet/>
      <dgm:spPr/>
      <dgm:t>
        <a:bodyPr/>
        <a:lstStyle/>
        <a:p>
          <a:pPr algn="ctr"/>
          <a:endParaRPr lang="fr-CA" dirty="0"/>
        </a:p>
      </dgm:t>
    </dgm:pt>
    <dgm:pt modelId="{F9AD4045-CE54-4F4D-8EC3-1C8C5140560B}">
      <dgm:prSet phldrT="[Texte]"/>
      <dgm:spPr/>
      <dgm:t>
        <a:bodyPr/>
        <a:lstStyle/>
        <a:p>
          <a:pPr algn="ctr"/>
          <a:r>
            <a:rPr lang="fr-CA" dirty="0"/>
            <a:t>DS</a:t>
          </a:r>
        </a:p>
      </dgm:t>
    </dgm:pt>
    <dgm:pt modelId="{2FC93CE2-DED5-4C4A-9CFB-C9847AC4C383}" type="parTrans" cxnId="{0CBEAA95-90E4-4AC2-B3D5-5C43D960392C}">
      <dgm:prSet/>
      <dgm:spPr/>
      <dgm:t>
        <a:bodyPr/>
        <a:lstStyle/>
        <a:p>
          <a:pPr algn="ctr"/>
          <a:endParaRPr lang="fr-CA"/>
        </a:p>
      </dgm:t>
    </dgm:pt>
    <dgm:pt modelId="{B9456CAD-D5C5-4263-B32C-DC0DB38C24FE}" type="sibTrans" cxnId="{0CBEAA95-90E4-4AC2-B3D5-5C43D960392C}">
      <dgm:prSet/>
      <dgm:spPr/>
      <dgm:t>
        <a:bodyPr/>
        <a:lstStyle/>
        <a:p>
          <a:pPr algn="ctr"/>
          <a:endParaRPr lang="fr-CA" dirty="0"/>
        </a:p>
      </dgm:t>
    </dgm:pt>
    <dgm:pt modelId="{792D1187-3AC7-4F23-80E2-CE37FAC1186A}">
      <dgm:prSet phldrT="[Texte]"/>
      <dgm:spPr/>
      <dgm:t>
        <a:bodyPr/>
        <a:lstStyle/>
        <a:p>
          <a:pPr algn="ctr"/>
          <a:r>
            <a:rPr lang="fr-CA" dirty="0"/>
            <a:t>DS</a:t>
          </a:r>
        </a:p>
      </dgm:t>
    </dgm:pt>
    <dgm:pt modelId="{B2BF78D0-7D11-4483-85E0-653379206447}" type="parTrans" cxnId="{9A7803B8-842B-4983-9551-E7B42444C0D2}">
      <dgm:prSet/>
      <dgm:spPr/>
      <dgm:t>
        <a:bodyPr/>
        <a:lstStyle/>
        <a:p>
          <a:pPr algn="ctr"/>
          <a:endParaRPr lang="fr-CA"/>
        </a:p>
      </dgm:t>
    </dgm:pt>
    <dgm:pt modelId="{98BCBAAA-E382-4771-9B28-0F162CAF06FF}" type="sibTrans" cxnId="{9A7803B8-842B-4983-9551-E7B42444C0D2}">
      <dgm:prSet/>
      <dgm:spPr/>
      <dgm:t>
        <a:bodyPr/>
        <a:lstStyle/>
        <a:p>
          <a:pPr algn="ctr"/>
          <a:endParaRPr lang="fr-CA" dirty="0"/>
        </a:p>
      </dgm:t>
    </dgm:pt>
    <dgm:pt modelId="{0B666892-132C-48D8-AA21-723399C5F8A0}" type="pres">
      <dgm:prSet presAssocID="{2683BA6E-F845-4752-B9D3-32E31FAFDF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65BF28-8A42-4D4C-894F-189B8D4BCD23}" type="pres">
      <dgm:prSet presAssocID="{652AD011-FD5D-4FD6-A63E-CB81709A60F2}" presName="centerShape" presStyleLbl="node0" presStyleIdx="0" presStyleCnt="1"/>
      <dgm:spPr/>
    </dgm:pt>
    <dgm:pt modelId="{8DF758E1-E4FD-467F-8DBD-A5369AABACF6}" type="pres">
      <dgm:prSet presAssocID="{5E0C8099-3E17-431F-A853-FF8810CAE117}" presName="node" presStyleLbl="node1" presStyleIdx="0" presStyleCnt="5">
        <dgm:presLayoutVars>
          <dgm:bulletEnabled val="1"/>
        </dgm:presLayoutVars>
      </dgm:prSet>
      <dgm:spPr/>
    </dgm:pt>
    <dgm:pt modelId="{1F584725-5FCF-440E-81CD-34274AEBB570}" type="pres">
      <dgm:prSet presAssocID="{5E0C8099-3E17-431F-A853-FF8810CAE117}" presName="dummy" presStyleCnt="0"/>
      <dgm:spPr/>
    </dgm:pt>
    <dgm:pt modelId="{19CBE02C-9AB8-4DFF-B55D-47DF24F6325F}" type="pres">
      <dgm:prSet presAssocID="{BD1D1551-F9A0-48E2-A47E-BB861E07C10C}" presName="sibTrans" presStyleLbl="sibTrans2D1" presStyleIdx="0" presStyleCnt="5"/>
      <dgm:spPr/>
    </dgm:pt>
    <dgm:pt modelId="{B44E10BD-8A83-443A-A112-9C832FC408D7}" type="pres">
      <dgm:prSet presAssocID="{3E4F572A-BE8C-4B5F-9E34-8D4FDA9B0D4E}" presName="node" presStyleLbl="node1" presStyleIdx="1" presStyleCnt="5">
        <dgm:presLayoutVars>
          <dgm:bulletEnabled val="1"/>
        </dgm:presLayoutVars>
      </dgm:prSet>
      <dgm:spPr/>
    </dgm:pt>
    <dgm:pt modelId="{6282B41D-1E59-4DC2-9064-B97D63C67EEE}" type="pres">
      <dgm:prSet presAssocID="{3E4F572A-BE8C-4B5F-9E34-8D4FDA9B0D4E}" presName="dummy" presStyleCnt="0"/>
      <dgm:spPr/>
    </dgm:pt>
    <dgm:pt modelId="{65EE7D66-04EC-4724-BBB4-04F1484A0C74}" type="pres">
      <dgm:prSet presAssocID="{8BEC3949-5B28-4C3B-84AA-2781DE0C7F59}" presName="sibTrans" presStyleLbl="sibTrans2D1" presStyleIdx="1" presStyleCnt="5"/>
      <dgm:spPr/>
    </dgm:pt>
    <dgm:pt modelId="{A32140A4-4620-4679-A68B-8750C9EADEC5}" type="pres">
      <dgm:prSet presAssocID="{C68741EE-0410-46BA-B69F-BD43DEC76C07}" presName="node" presStyleLbl="node1" presStyleIdx="2" presStyleCnt="5">
        <dgm:presLayoutVars>
          <dgm:bulletEnabled val="1"/>
        </dgm:presLayoutVars>
      </dgm:prSet>
      <dgm:spPr/>
    </dgm:pt>
    <dgm:pt modelId="{8C916C49-0E4E-4E34-A647-328DE4CF0712}" type="pres">
      <dgm:prSet presAssocID="{C68741EE-0410-46BA-B69F-BD43DEC76C07}" presName="dummy" presStyleCnt="0"/>
      <dgm:spPr/>
    </dgm:pt>
    <dgm:pt modelId="{11CCA0F3-1E50-4F16-AA22-4CF7BFEB0AED}" type="pres">
      <dgm:prSet presAssocID="{6273D9F5-B634-4B5C-8B6F-C9619F2700B0}" presName="sibTrans" presStyleLbl="sibTrans2D1" presStyleIdx="2" presStyleCnt="5"/>
      <dgm:spPr/>
    </dgm:pt>
    <dgm:pt modelId="{384237BE-5F69-41B5-8DD1-24C0B9194D6E}" type="pres">
      <dgm:prSet presAssocID="{F9AD4045-CE54-4F4D-8EC3-1C8C5140560B}" presName="node" presStyleLbl="node1" presStyleIdx="3" presStyleCnt="5">
        <dgm:presLayoutVars>
          <dgm:bulletEnabled val="1"/>
        </dgm:presLayoutVars>
      </dgm:prSet>
      <dgm:spPr/>
    </dgm:pt>
    <dgm:pt modelId="{9F7DC8F3-5AB0-4141-9A0C-ED3724264C6F}" type="pres">
      <dgm:prSet presAssocID="{F9AD4045-CE54-4F4D-8EC3-1C8C5140560B}" presName="dummy" presStyleCnt="0"/>
      <dgm:spPr/>
    </dgm:pt>
    <dgm:pt modelId="{69C6A2D3-1206-49B3-B83F-A19360779404}" type="pres">
      <dgm:prSet presAssocID="{B9456CAD-D5C5-4263-B32C-DC0DB38C24FE}" presName="sibTrans" presStyleLbl="sibTrans2D1" presStyleIdx="3" presStyleCnt="5"/>
      <dgm:spPr/>
    </dgm:pt>
    <dgm:pt modelId="{396DFDB5-26F4-40AF-851B-D0271512596C}" type="pres">
      <dgm:prSet presAssocID="{792D1187-3AC7-4F23-80E2-CE37FAC1186A}" presName="node" presStyleLbl="node1" presStyleIdx="4" presStyleCnt="5">
        <dgm:presLayoutVars>
          <dgm:bulletEnabled val="1"/>
        </dgm:presLayoutVars>
      </dgm:prSet>
      <dgm:spPr/>
    </dgm:pt>
    <dgm:pt modelId="{6513C1E7-58C0-423C-8369-7577F7224CC6}" type="pres">
      <dgm:prSet presAssocID="{792D1187-3AC7-4F23-80E2-CE37FAC1186A}" presName="dummy" presStyleCnt="0"/>
      <dgm:spPr/>
    </dgm:pt>
    <dgm:pt modelId="{8D15C3B4-DC4D-41B8-8108-8A261FE86B03}" type="pres">
      <dgm:prSet presAssocID="{98BCBAAA-E382-4771-9B28-0F162CAF06FF}" presName="sibTrans" presStyleLbl="sibTrans2D1" presStyleIdx="4" presStyleCnt="5"/>
      <dgm:spPr/>
    </dgm:pt>
  </dgm:ptLst>
  <dgm:cxnLst>
    <dgm:cxn modelId="{25F04B13-8478-479A-B386-CEC6C5301DB8}" type="presOf" srcId="{792D1187-3AC7-4F23-80E2-CE37FAC1186A}" destId="{396DFDB5-26F4-40AF-851B-D0271512596C}" srcOrd="0" destOrd="0" presId="urn:microsoft.com/office/officeart/2005/8/layout/radial6"/>
    <dgm:cxn modelId="{D3B54931-8485-40AE-B0ED-EB4CC6210B9B}" type="presOf" srcId="{F9AD4045-CE54-4F4D-8EC3-1C8C5140560B}" destId="{384237BE-5F69-41B5-8DD1-24C0B9194D6E}" srcOrd="0" destOrd="0" presId="urn:microsoft.com/office/officeart/2005/8/layout/radial6"/>
    <dgm:cxn modelId="{ECDAAD3B-E313-4F11-98BE-A21B2984F7BF}" srcId="{652AD011-FD5D-4FD6-A63E-CB81709A60F2}" destId="{5E0C8099-3E17-431F-A853-FF8810CAE117}" srcOrd="0" destOrd="0" parTransId="{BC6B24FC-5278-4437-B0D2-763897F01759}" sibTransId="{BD1D1551-F9A0-48E2-A47E-BB861E07C10C}"/>
    <dgm:cxn modelId="{330D375F-8D94-41B9-BE09-A3AB8159ADC8}" type="presOf" srcId="{5E0C8099-3E17-431F-A853-FF8810CAE117}" destId="{8DF758E1-E4FD-467F-8DBD-A5369AABACF6}" srcOrd="0" destOrd="0" presId="urn:microsoft.com/office/officeart/2005/8/layout/radial6"/>
    <dgm:cxn modelId="{C84E5E6A-AC3C-4ED0-B5B2-5FCCB6A16CD2}" type="presOf" srcId="{2683BA6E-F845-4752-B9D3-32E31FAFDF65}" destId="{0B666892-132C-48D8-AA21-723399C5F8A0}" srcOrd="0" destOrd="0" presId="urn:microsoft.com/office/officeart/2005/8/layout/radial6"/>
    <dgm:cxn modelId="{ADDC3E51-F3E4-45FC-876E-3304A14656A0}" srcId="{652AD011-FD5D-4FD6-A63E-CB81709A60F2}" destId="{C68741EE-0410-46BA-B69F-BD43DEC76C07}" srcOrd="2" destOrd="0" parTransId="{954DC20D-8D72-413F-8D7A-5819D16CAB1C}" sibTransId="{6273D9F5-B634-4B5C-8B6F-C9619F2700B0}"/>
    <dgm:cxn modelId="{A56B815A-89A7-44C3-87F7-899CC51AC488}" srcId="{652AD011-FD5D-4FD6-A63E-CB81709A60F2}" destId="{3E4F572A-BE8C-4B5F-9E34-8D4FDA9B0D4E}" srcOrd="1" destOrd="0" parTransId="{3DDAD5A5-D1B8-492B-A5C0-8E77D556D4F2}" sibTransId="{8BEC3949-5B28-4C3B-84AA-2781DE0C7F59}"/>
    <dgm:cxn modelId="{4F764C7B-7D72-4C2F-A0F5-22D42153709A}" type="presOf" srcId="{BD1D1551-F9A0-48E2-A47E-BB861E07C10C}" destId="{19CBE02C-9AB8-4DFF-B55D-47DF24F6325F}" srcOrd="0" destOrd="0" presId="urn:microsoft.com/office/officeart/2005/8/layout/radial6"/>
    <dgm:cxn modelId="{0CBEAA95-90E4-4AC2-B3D5-5C43D960392C}" srcId="{652AD011-FD5D-4FD6-A63E-CB81709A60F2}" destId="{F9AD4045-CE54-4F4D-8EC3-1C8C5140560B}" srcOrd="3" destOrd="0" parTransId="{2FC93CE2-DED5-4C4A-9CFB-C9847AC4C383}" sibTransId="{B9456CAD-D5C5-4263-B32C-DC0DB38C24FE}"/>
    <dgm:cxn modelId="{9A7803B8-842B-4983-9551-E7B42444C0D2}" srcId="{652AD011-FD5D-4FD6-A63E-CB81709A60F2}" destId="{792D1187-3AC7-4F23-80E2-CE37FAC1186A}" srcOrd="4" destOrd="0" parTransId="{B2BF78D0-7D11-4483-85E0-653379206447}" sibTransId="{98BCBAAA-E382-4771-9B28-0F162CAF06FF}"/>
    <dgm:cxn modelId="{380CABB8-B8FD-492B-AA2E-AF88DEBCD2EB}" type="presOf" srcId="{3E4F572A-BE8C-4B5F-9E34-8D4FDA9B0D4E}" destId="{B44E10BD-8A83-443A-A112-9C832FC408D7}" srcOrd="0" destOrd="0" presId="urn:microsoft.com/office/officeart/2005/8/layout/radial6"/>
    <dgm:cxn modelId="{82AF6ACD-2BF4-4B19-8838-5DEBB3EA96B2}" type="presOf" srcId="{98BCBAAA-E382-4771-9B28-0F162CAF06FF}" destId="{8D15C3B4-DC4D-41B8-8108-8A261FE86B03}" srcOrd="0" destOrd="0" presId="urn:microsoft.com/office/officeart/2005/8/layout/radial6"/>
    <dgm:cxn modelId="{EF6DD5CE-2787-4269-B325-098CE9EC85FA}" type="presOf" srcId="{8BEC3949-5B28-4C3B-84AA-2781DE0C7F59}" destId="{65EE7D66-04EC-4724-BBB4-04F1484A0C74}" srcOrd="0" destOrd="0" presId="urn:microsoft.com/office/officeart/2005/8/layout/radial6"/>
    <dgm:cxn modelId="{7B69BFDA-2D93-4C74-9916-ECB9D5A5851A}" srcId="{2683BA6E-F845-4752-B9D3-32E31FAFDF65}" destId="{652AD011-FD5D-4FD6-A63E-CB81709A60F2}" srcOrd="0" destOrd="0" parTransId="{6E5C803F-064D-4CE4-8A8D-0AAA840ECBE6}" sibTransId="{33939591-E29D-4507-BFB0-FBB5082A6090}"/>
    <dgm:cxn modelId="{5C828EE3-95C5-4B37-9F30-033FCAC2393E}" type="presOf" srcId="{6273D9F5-B634-4B5C-8B6F-C9619F2700B0}" destId="{11CCA0F3-1E50-4F16-AA22-4CF7BFEB0AED}" srcOrd="0" destOrd="0" presId="urn:microsoft.com/office/officeart/2005/8/layout/radial6"/>
    <dgm:cxn modelId="{F0C90BE8-F366-4F14-8989-51F7052A14E2}" type="presOf" srcId="{C68741EE-0410-46BA-B69F-BD43DEC76C07}" destId="{A32140A4-4620-4679-A68B-8750C9EADEC5}" srcOrd="0" destOrd="0" presId="urn:microsoft.com/office/officeart/2005/8/layout/radial6"/>
    <dgm:cxn modelId="{43EC24F1-CCD0-40B7-8551-C58F3C4F26F4}" type="presOf" srcId="{B9456CAD-D5C5-4263-B32C-DC0DB38C24FE}" destId="{69C6A2D3-1206-49B3-B83F-A19360779404}" srcOrd="0" destOrd="0" presId="urn:microsoft.com/office/officeart/2005/8/layout/radial6"/>
    <dgm:cxn modelId="{90C44EF7-B010-4FBA-A081-284E297D5F96}" type="presOf" srcId="{652AD011-FD5D-4FD6-A63E-CB81709A60F2}" destId="{CC65BF28-8A42-4D4C-894F-189B8D4BCD23}" srcOrd="0" destOrd="0" presId="urn:microsoft.com/office/officeart/2005/8/layout/radial6"/>
    <dgm:cxn modelId="{06A0F4C5-E1A9-4520-9502-EC10E2768543}" type="presParOf" srcId="{0B666892-132C-48D8-AA21-723399C5F8A0}" destId="{CC65BF28-8A42-4D4C-894F-189B8D4BCD23}" srcOrd="0" destOrd="0" presId="urn:microsoft.com/office/officeart/2005/8/layout/radial6"/>
    <dgm:cxn modelId="{02161B12-6A1D-4DA3-BD42-13F91F30B9E0}" type="presParOf" srcId="{0B666892-132C-48D8-AA21-723399C5F8A0}" destId="{8DF758E1-E4FD-467F-8DBD-A5369AABACF6}" srcOrd="1" destOrd="0" presId="urn:microsoft.com/office/officeart/2005/8/layout/radial6"/>
    <dgm:cxn modelId="{AF3950CD-23DA-4C0B-9CA1-CB949B08F673}" type="presParOf" srcId="{0B666892-132C-48D8-AA21-723399C5F8A0}" destId="{1F584725-5FCF-440E-81CD-34274AEBB570}" srcOrd="2" destOrd="0" presId="urn:microsoft.com/office/officeart/2005/8/layout/radial6"/>
    <dgm:cxn modelId="{6F3880EA-56D6-4E4C-B517-826E754A0EE0}" type="presParOf" srcId="{0B666892-132C-48D8-AA21-723399C5F8A0}" destId="{19CBE02C-9AB8-4DFF-B55D-47DF24F6325F}" srcOrd="3" destOrd="0" presId="urn:microsoft.com/office/officeart/2005/8/layout/radial6"/>
    <dgm:cxn modelId="{CE5B26D8-F9BA-47D0-A386-3447263DD0C8}" type="presParOf" srcId="{0B666892-132C-48D8-AA21-723399C5F8A0}" destId="{B44E10BD-8A83-443A-A112-9C832FC408D7}" srcOrd="4" destOrd="0" presId="urn:microsoft.com/office/officeart/2005/8/layout/radial6"/>
    <dgm:cxn modelId="{011096D0-62DA-40A1-8ED8-81431E03C043}" type="presParOf" srcId="{0B666892-132C-48D8-AA21-723399C5F8A0}" destId="{6282B41D-1E59-4DC2-9064-B97D63C67EEE}" srcOrd="5" destOrd="0" presId="urn:microsoft.com/office/officeart/2005/8/layout/radial6"/>
    <dgm:cxn modelId="{CB84B43F-F70B-46AF-85E1-6E1622D81DC9}" type="presParOf" srcId="{0B666892-132C-48D8-AA21-723399C5F8A0}" destId="{65EE7D66-04EC-4724-BBB4-04F1484A0C74}" srcOrd="6" destOrd="0" presId="urn:microsoft.com/office/officeart/2005/8/layout/radial6"/>
    <dgm:cxn modelId="{476AC2DB-271B-4D32-82DF-837605890C96}" type="presParOf" srcId="{0B666892-132C-48D8-AA21-723399C5F8A0}" destId="{A32140A4-4620-4679-A68B-8750C9EADEC5}" srcOrd="7" destOrd="0" presId="urn:microsoft.com/office/officeart/2005/8/layout/radial6"/>
    <dgm:cxn modelId="{1B0A95DD-C6F8-443F-B4A2-B3E76C6C96A1}" type="presParOf" srcId="{0B666892-132C-48D8-AA21-723399C5F8A0}" destId="{8C916C49-0E4E-4E34-A647-328DE4CF0712}" srcOrd="8" destOrd="0" presId="urn:microsoft.com/office/officeart/2005/8/layout/radial6"/>
    <dgm:cxn modelId="{70F51519-23A8-411B-989B-9DC97FD952D1}" type="presParOf" srcId="{0B666892-132C-48D8-AA21-723399C5F8A0}" destId="{11CCA0F3-1E50-4F16-AA22-4CF7BFEB0AED}" srcOrd="9" destOrd="0" presId="urn:microsoft.com/office/officeart/2005/8/layout/radial6"/>
    <dgm:cxn modelId="{B70C8D70-3780-4C5D-8E9D-29DEA9244BBE}" type="presParOf" srcId="{0B666892-132C-48D8-AA21-723399C5F8A0}" destId="{384237BE-5F69-41B5-8DD1-24C0B9194D6E}" srcOrd="10" destOrd="0" presId="urn:microsoft.com/office/officeart/2005/8/layout/radial6"/>
    <dgm:cxn modelId="{6BB104DA-952B-4B58-9B41-D39DF58DC8CE}" type="presParOf" srcId="{0B666892-132C-48D8-AA21-723399C5F8A0}" destId="{9F7DC8F3-5AB0-4141-9A0C-ED3724264C6F}" srcOrd="11" destOrd="0" presId="urn:microsoft.com/office/officeart/2005/8/layout/radial6"/>
    <dgm:cxn modelId="{9BF1B495-7C08-4137-BADF-793EA431EB4C}" type="presParOf" srcId="{0B666892-132C-48D8-AA21-723399C5F8A0}" destId="{69C6A2D3-1206-49B3-B83F-A19360779404}" srcOrd="12" destOrd="0" presId="urn:microsoft.com/office/officeart/2005/8/layout/radial6"/>
    <dgm:cxn modelId="{D888BDAB-AA79-4A22-BD51-86B42AB0EC9F}" type="presParOf" srcId="{0B666892-132C-48D8-AA21-723399C5F8A0}" destId="{396DFDB5-26F4-40AF-851B-D0271512596C}" srcOrd="13" destOrd="0" presId="urn:microsoft.com/office/officeart/2005/8/layout/radial6"/>
    <dgm:cxn modelId="{3EB7F3BE-F652-441E-A432-78095507882C}" type="presParOf" srcId="{0B666892-132C-48D8-AA21-723399C5F8A0}" destId="{6513C1E7-58C0-423C-8369-7577F7224CC6}" srcOrd="14" destOrd="0" presId="urn:microsoft.com/office/officeart/2005/8/layout/radial6"/>
    <dgm:cxn modelId="{29C1ECCE-71C2-4170-A96A-B44A855EFC30}" type="presParOf" srcId="{0B666892-132C-48D8-AA21-723399C5F8A0}" destId="{8D15C3B4-DC4D-41B8-8108-8A261FE86B0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5C3B4-DC4D-41B8-8108-8A261FE86B03}">
      <dsp:nvSpPr>
        <dsp:cNvPr id="0" name=""/>
        <dsp:cNvSpPr/>
      </dsp:nvSpPr>
      <dsp:spPr>
        <a:xfrm>
          <a:off x="756277" y="571858"/>
          <a:ext cx="3805773" cy="3805773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6A2D3-1206-49B3-B83F-A19360779404}">
      <dsp:nvSpPr>
        <dsp:cNvPr id="0" name=""/>
        <dsp:cNvSpPr/>
      </dsp:nvSpPr>
      <dsp:spPr>
        <a:xfrm>
          <a:off x="756277" y="571858"/>
          <a:ext cx="3805773" cy="3805773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CA0F3-1E50-4F16-AA22-4CF7BFEB0AED}">
      <dsp:nvSpPr>
        <dsp:cNvPr id="0" name=""/>
        <dsp:cNvSpPr/>
      </dsp:nvSpPr>
      <dsp:spPr>
        <a:xfrm>
          <a:off x="756277" y="571858"/>
          <a:ext cx="3805773" cy="3805773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E7D66-04EC-4724-BBB4-04F1484A0C74}">
      <dsp:nvSpPr>
        <dsp:cNvPr id="0" name=""/>
        <dsp:cNvSpPr/>
      </dsp:nvSpPr>
      <dsp:spPr>
        <a:xfrm>
          <a:off x="756277" y="571858"/>
          <a:ext cx="3805773" cy="3805773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BE02C-9AB8-4DFF-B55D-47DF24F6325F}">
      <dsp:nvSpPr>
        <dsp:cNvPr id="0" name=""/>
        <dsp:cNvSpPr/>
      </dsp:nvSpPr>
      <dsp:spPr>
        <a:xfrm>
          <a:off x="756277" y="571858"/>
          <a:ext cx="3805773" cy="3805773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5BF28-8A42-4D4C-894F-189B8D4BCD23}">
      <dsp:nvSpPr>
        <dsp:cNvPr id="0" name=""/>
        <dsp:cNvSpPr/>
      </dsp:nvSpPr>
      <dsp:spPr>
        <a:xfrm>
          <a:off x="1782730" y="1598311"/>
          <a:ext cx="1752866" cy="17528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travail du/de la DS</a:t>
          </a:r>
        </a:p>
      </dsp:txBody>
      <dsp:txXfrm>
        <a:off x="1782730" y="1598311"/>
        <a:ext cx="1752866" cy="1752866"/>
      </dsp:txXfrm>
    </dsp:sp>
    <dsp:sp modelId="{8DF758E1-E4FD-467F-8DBD-A5369AABACF6}">
      <dsp:nvSpPr>
        <dsp:cNvPr id="0" name=""/>
        <dsp:cNvSpPr/>
      </dsp:nvSpPr>
      <dsp:spPr>
        <a:xfrm>
          <a:off x="2045660" y="2527"/>
          <a:ext cx="1227006" cy="12270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dirty="0"/>
            <a:t>DS</a:t>
          </a:r>
        </a:p>
      </dsp:txBody>
      <dsp:txXfrm>
        <a:off x="2045660" y="2527"/>
        <a:ext cx="1227006" cy="1227006"/>
      </dsp:txXfrm>
    </dsp:sp>
    <dsp:sp modelId="{B44E10BD-8A83-443A-A112-9C832FC408D7}">
      <dsp:nvSpPr>
        <dsp:cNvPr id="0" name=""/>
        <dsp:cNvSpPr/>
      </dsp:nvSpPr>
      <dsp:spPr>
        <a:xfrm>
          <a:off x="3813403" y="1286867"/>
          <a:ext cx="1227006" cy="1227006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dirty="0"/>
            <a:t>DS</a:t>
          </a:r>
        </a:p>
      </dsp:txBody>
      <dsp:txXfrm>
        <a:off x="3813403" y="1286867"/>
        <a:ext cx="1227006" cy="1227006"/>
      </dsp:txXfrm>
    </dsp:sp>
    <dsp:sp modelId="{A32140A4-4620-4679-A68B-8750C9EADEC5}">
      <dsp:nvSpPr>
        <dsp:cNvPr id="0" name=""/>
        <dsp:cNvSpPr/>
      </dsp:nvSpPr>
      <dsp:spPr>
        <a:xfrm>
          <a:off x="3138185" y="3364973"/>
          <a:ext cx="1227006" cy="122700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dirty="0"/>
            <a:t>DS</a:t>
          </a:r>
        </a:p>
      </dsp:txBody>
      <dsp:txXfrm>
        <a:off x="3138185" y="3364973"/>
        <a:ext cx="1227006" cy="1227006"/>
      </dsp:txXfrm>
    </dsp:sp>
    <dsp:sp modelId="{384237BE-5F69-41B5-8DD1-24C0B9194D6E}">
      <dsp:nvSpPr>
        <dsp:cNvPr id="0" name=""/>
        <dsp:cNvSpPr/>
      </dsp:nvSpPr>
      <dsp:spPr>
        <a:xfrm>
          <a:off x="953135" y="3364973"/>
          <a:ext cx="1227006" cy="1227006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dirty="0"/>
            <a:t>DS</a:t>
          </a:r>
        </a:p>
      </dsp:txBody>
      <dsp:txXfrm>
        <a:off x="953135" y="3364973"/>
        <a:ext cx="1227006" cy="1227006"/>
      </dsp:txXfrm>
    </dsp:sp>
    <dsp:sp modelId="{396DFDB5-26F4-40AF-851B-D0271512596C}">
      <dsp:nvSpPr>
        <dsp:cNvPr id="0" name=""/>
        <dsp:cNvSpPr/>
      </dsp:nvSpPr>
      <dsp:spPr>
        <a:xfrm>
          <a:off x="277917" y="1286867"/>
          <a:ext cx="1227006" cy="122700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500" kern="1200" dirty="0"/>
            <a:t>DS</a:t>
          </a:r>
        </a:p>
      </dsp:txBody>
      <dsp:txXfrm>
        <a:off x="277917" y="1286867"/>
        <a:ext cx="1227006" cy="1227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4</a:t>
            </a:fld>
            <a:endParaRPr lang="fr-FR" dirty="0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5</a:t>
            </a:fld>
            <a:endParaRPr lang="fr-FR" dirty="0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92696"/>
            <a:ext cx="8226425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4000" b="1" dirty="0"/>
              <a:t>LE RÉSEAU DES DS VU À TRAVERS LA LUNETTE DE L’</a:t>
            </a:r>
            <a:r>
              <a:rPr lang="fr-CA" sz="4000" b="1" i="1" dirty="0"/>
              <a:t>EMPOWERMENT</a:t>
            </a:r>
            <a:endParaRPr lang="fr-FR" sz="4000" b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13176"/>
            <a:ext cx="1481146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089697"/>
            <a:ext cx="7164000" cy="2880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sz="3600" b="1" dirty="0"/>
              <a:t>William A. « Bill » Ninacs</a:t>
            </a:r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2800" dirty="0"/>
              <a:t>Conférence nationale des DS de la FTQ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fr-CA" sz="2800" dirty="0"/>
              <a:t>Laval  (Québec) — décembre 2012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FC6E006-2D12-404B-AA48-B33B7AF52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48" y="5509648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43986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organismes n’ayant pas </a:t>
            </a:r>
            <a:b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d’objectif d’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737344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adopter une approche axée sur l’</a:t>
            </a:r>
            <a:r>
              <a:rPr lang="fr-CA" sz="2800" i="1" dirty="0"/>
              <a:t>empowerment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inclut :</a:t>
            </a:r>
            <a:br>
              <a:rPr lang="fr-CA" sz="2800" dirty="0"/>
            </a:br>
            <a:r>
              <a:rPr lang="fr-CA" sz="2800" dirty="0"/>
              <a:t>- collaboration partenariale (sujets actifs)</a:t>
            </a:r>
            <a:br>
              <a:rPr lang="fr-CA" sz="2800" dirty="0"/>
            </a:br>
            <a:r>
              <a:rPr lang="fr-CA" sz="2800" dirty="0"/>
              <a:t>- action misant sur les capacités</a:t>
            </a:r>
            <a:br>
              <a:rPr lang="fr-CA" sz="2800" dirty="0"/>
            </a:br>
            <a:r>
              <a:rPr lang="fr-CA" sz="2800" dirty="0"/>
              <a:t>- personnes aidées = ayants droit (</a:t>
            </a:r>
            <a:r>
              <a:rPr lang="fr-CA" sz="2800" dirty="0">
                <a:cs typeface="Arial" charset="0"/>
              </a:rPr>
              <a:t>≠ </a:t>
            </a:r>
            <a:r>
              <a:rPr lang="fr-CA" sz="2800" dirty="0"/>
              <a:t>bénéficiaires)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implique :</a:t>
            </a:r>
            <a:br>
              <a:rPr lang="fr-CA" sz="2800" dirty="0"/>
            </a:br>
            <a:r>
              <a:rPr lang="fr-CA" sz="2800" dirty="0"/>
              <a:t>- moins de certitude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persuasion</a:t>
            </a:r>
            <a:br>
              <a:rPr lang="fr-CA" sz="2800" dirty="0"/>
            </a:br>
            <a:r>
              <a:rPr lang="fr-CA" sz="2800" dirty="0"/>
              <a:t>- partage de l’information et du pouvoir :</a:t>
            </a:r>
            <a:br>
              <a:rPr lang="fr-CA" sz="2800" dirty="0"/>
            </a:br>
            <a:r>
              <a:rPr lang="fr-CA" sz="2800" dirty="0"/>
              <a:t>  participation aux décision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032" y="1556792"/>
            <a:ext cx="7772400" cy="2808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Richard et moi</a:t>
            </a:r>
            <a:br>
              <a:rPr lang="fr-CA" dirty="0"/>
            </a:br>
            <a:br>
              <a:rPr lang="fr-CA" dirty="0"/>
            </a:br>
            <a:r>
              <a:rPr lang="fr-CA" dirty="0"/>
              <a:t> mon organisation, mon syndicat et ma coopérative : </a:t>
            </a:r>
            <a:br>
              <a:rPr lang="fr-CA" dirty="0"/>
            </a:br>
            <a:r>
              <a:rPr lang="fr-CA" dirty="0"/>
              <a:t>mes communautés fonctionnelles</a:t>
            </a:r>
            <a:endParaRPr lang="fr-CA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11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Une communauté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92000" y="1700808"/>
            <a:ext cx="7560000" cy="3132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groupe de personnes ayant quelque chose en commun </a:t>
            </a:r>
            <a:r>
              <a:rPr lang="fr-FR" sz="2800" dirty="0"/>
              <a:t>: proximité géographique (territoire), valeurs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intérêts, culture…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différentes sortes : géographie, identité, intérêts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communauté peut exister à l’intérieur d’une plus grande (appartenir à plusieurs à la fois)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28424" y="4869160"/>
            <a:ext cx="7560000" cy="1152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organisation, une entreprise,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syndicat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charset="2"/>
              </a:rPr>
              <a:t>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charset="2"/>
              </a:rPr>
              <a:t>communauté fonctionnelle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14</a:t>
            </a:fld>
            <a:endParaRPr lang="fr-CA" dirty="0"/>
          </a:p>
        </p:txBody>
      </p:sp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76672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683568" y="1772816"/>
          <a:ext cx="7772400" cy="2423160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INSTRUMENTALE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EXISTENTIELLE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gestion et production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biens et de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services (ressources)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sentiment d’appartenance,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confiance, solidarité et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estime de soi</a:t>
                      </a:r>
                      <a:endParaRPr kumimoji="0" lang="fr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AutoShape 16"/>
          <p:cNvSpPr>
            <a:spLocks/>
          </p:cNvSpPr>
          <p:nvPr/>
        </p:nvSpPr>
        <p:spPr bwMode="auto">
          <a:xfrm rot="5400000">
            <a:off x="4322118" y="2559570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947965" y="5199583"/>
            <a:ext cx="3449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2400" b="1" dirty="0">
                <a:latin typeface="Arial" charset="0"/>
              </a:rPr>
              <a:t>SANTÉ ET BIEN-ÊTRE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961728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230613" y="1961728"/>
            <a:ext cx="381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4" name="Group 29"/>
          <p:cNvGraphicFramePr>
            <a:graphicFrameLocks noGrp="1"/>
          </p:cNvGraphicFramePr>
          <p:nvPr/>
        </p:nvGraphicFramePr>
        <p:xfrm>
          <a:off x="944488" y="1829966"/>
          <a:ext cx="7313613" cy="41132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de gestion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services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formelle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mécanique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normatifs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d’entraide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solidarité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affectif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organique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libres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7D0FA-4FFA-469D-8BD3-9EC754A7FA36}" type="slidenum">
              <a:rPr lang="fr-FR"/>
              <a:pPr/>
              <a:t>17</a:t>
            </a:fld>
            <a:endParaRPr lang="fr-FR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4450"/>
            <a:ext cx="7127875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cap="all" dirty="0">
                <a:latin typeface="Calibri" pitchFamily="34" charset="0"/>
              </a:rPr>
              <a:t>ASPECTS DES RÉSEAUX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969840" y="1124744"/>
          <a:ext cx="5562600" cy="505714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pour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avec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(tâches)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planification et coordination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soutien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l’entraide et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coopération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hiérarchique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(faible autonomie organisationnelle)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consensuelle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(forte autonomie organisationnelle)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complémentarité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(système de rôles institutionnels)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(système de valeurs partagées)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1369640" y="1547019"/>
          <a:ext cx="1600200" cy="46370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activités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axe du travail en réseau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al 35"/>
          <p:cNvSpPr>
            <a:spLocks noChangeArrowheads="1"/>
          </p:cNvSpPr>
          <p:nvPr/>
        </p:nvSpPr>
        <p:spPr bwMode="auto">
          <a:xfrm>
            <a:off x="5364488" y="1340768"/>
            <a:ext cx="3600000" cy="500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032" y="1556792"/>
            <a:ext cx="7772400" cy="2808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Sonia, Rafik, Richard (encore) parmi d’autres et moi</a:t>
            </a:r>
            <a:br>
              <a:rPr lang="fr-CA" dirty="0"/>
            </a:br>
            <a:br>
              <a:rPr lang="fr-CA" dirty="0"/>
            </a:br>
            <a:r>
              <a:rPr lang="fr-CA" dirty="0"/>
              <a:t>le réseau de mes pairs : </a:t>
            </a:r>
            <a:br>
              <a:rPr lang="fr-CA" dirty="0"/>
            </a:br>
            <a:r>
              <a:rPr lang="fr-CA" dirty="0"/>
              <a:t>ma communauté de pratique</a:t>
            </a:r>
            <a:endParaRPr lang="fr-CA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Une communauté de pratique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92000" y="1628800"/>
            <a:ext cx="7560000" cy="190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rassemble des praticiens et des praticiennes</a:t>
            </a:r>
          </a:p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de façon virtuelle ou physique</a:t>
            </a:r>
          </a:p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autour de thématiques particulières</a:t>
            </a:r>
            <a:endParaRPr kumimoji="0" lang="fr-CA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10000" y="3572968"/>
            <a:ext cx="7740000" cy="1440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pour mieux cerner des problèmes, </a:t>
            </a:r>
            <a:r>
              <a:rPr lang="fr-CA" sz="2800" b="1" dirty="0"/>
              <a:t>échanger</a:t>
            </a:r>
            <a:r>
              <a:rPr lang="fr-CA" sz="2800" dirty="0"/>
              <a:t> des solutions ainsi que des modèles de références, des outils et des pratiques innovatrices</a:t>
            </a:r>
            <a:endParaRPr kumimoji="0" lang="fr-CA" sz="28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10000" y="5085296"/>
            <a:ext cx="7740000" cy="100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par le partage des réflexions et l’échange des conseils</a:t>
            </a:r>
            <a:endParaRPr kumimoji="0" lang="fr-CA" sz="280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484784"/>
            <a:ext cx="7519988" cy="14398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300"/>
              </a:spcBef>
              <a:defRPr/>
            </a:pPr>
            <a:r>
              <a:rPr lang="fr-CA" sz="2800" b="1" dirty="0"/>
              <a:t>Esther et moi</a:t>
            </a:r>
            <a:r>
              <a:rPr kumimoji="0" lang="fr-CA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</a:t>
            </a:r>
          </a:p>
          <a:p>
            <a:pPr marL="342900" lvl="0" indent="-342900">
              <a:spcBef>
                <a:spcPts val="300"/>
              </a:spcBef>
              <a:buSzPct val="85000"/>
              <a:buFont typeface="Wingdings" pitchFamily="2" charset="2"/>
              <a:buChar char="Ø"/>
              <a:defRPr/>
            </a:pPr>
            <a:r>
              <a:rPr lang="fr-CA" sz="2800" dirty="0"/>
              <a:t>le développement du pouvoir d'agir des consommateurs et des consommatrices</a:t>
            </a:r>
            <a:endParaRPr kumimoji="0" lang="fr-CA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260648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Plan de la présentation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3568" y="3069257"/>
            <a:ext cx="7519988" cy="14398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300"/>
              </a:spcBef>
              <a:defRPr/>
            </a:pPr>
            <a:r>
              <a:rPr lang="fr-CA" sz="2800" b="1" dirty="0"/>
              <a:t>Richard et moi</a:t>
            </a:r>
            <a:r>
              <a:rPr kumimoji="0" lang="fr-CA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</a:t>
            </a:r>
          </a:p>
          <a:p>
            <a:pPr marL="342900" lvl="0" indent="-342900">
              <a:spcBef>
                <a:spcPts val="300"/>
              </a:spcBef>
              <a:buSzPct val="85000"/>
              <a:buFont typeface="Wingdings" pitchFamily="2" charset="2"/>
              <a:buChar char="Ø"/>
              <a:defRPr/>
            </a:pPr>
            <a:r>
              <a:rPr lang="fr-CA" sz="2800" dirty="0"/>
              <a:t>mon organisation, mon syndicat et ma coopérative : mes communautés fonctionnelles</a:t>
            </a:r>
            <a:endParaRPr kumimoji="0" lang="fr-CA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3568" y="4653433"/>
            <a:ext cx="7519988" cy="14398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300"/>
              </a:spcBef>
              <a:defRPr/>
            </a:pPr>
            <a:r>
              <a:rPr lang="fr-CA" sz="2800" b="1" dirty="0"/>
              <a:t>Sonia, Rafik, Richard (encore) et d’autres et moi</a:t>
            </a:r>
            <a:r>
              <a:rPr kumimoji="0" lang="fr-CA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</a:t>
            </a:r>
          </a:p>
          <a:p>
            <a:pPr marL="342900" lvl="0" indent="-342900">
              <a:spcBef>
                <a:spcPts val="300"/>
              </a:spcBef>
              <a:buSzPct val="85000"/>
              <a:buFont typeface="Wingdings" pitchFamily="2" charset="2"/>
              <a:buChar char="Ø"/>
              <a:defRPr/>
            </a:pPr>
            <a:r>
              <a:rPr lang="fr-CA" sz="2800" dirty="0"/>
              <a:t>le réseau de mes pairs : ma communauté de pratique</a:t>
            </a:r>
            <a:endParaRPr kumimoji="0" lang="fr-CA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Une communauté de pratique</a:t>
            </a:r>
          </a:p>
        </p:txBody>
      </p:sp>
      <p:graphicFrame>
        <p:nvGraphicFramePr>
          <p:cNvPr id="5" name="Diagramme 4"/>
          <p:cNvGraphicFramePr/>
          <p:nvPr/>
        </p:nvGraphicFramePr>
        <p:xfrm>
          <a:off x="1907704" y="1556792"/>
          <a:ext cx="5318328" cy="46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76A-A29E-4418-8AB5-8F07E7A92405}" type="slidenum">
              <a:rPr lang="fr-FR"/>
              <a:pPr/>
              <a:t>21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L’</a:t>
            </a:r>
            <a:r>
              <a:rPr lang="fr-CA" sz="3600" i="1" dirty="0"/>
              <a:t>empowerment</a:t>
            </a:r>
            <a:r>
              <a:rPr lang="fr-CA" sz="3600" dirty="0"/>
              <a:t> n’est pas mécanique…</a:t>
            </a:r>
            <a:endParaRPr lang="fr-FR" sz="3600" dirty="0"/>
          </a:p>
        </p:txBody>
      </p:sp>
      <p:pic>
        <p:nvPicPr>
          <p:cNvPr id="386054" name="Picture 6" descr="Photograph:Charlie Chaplin in Modern Times (1936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23925"/>
            <a:ext cx="5757862" cy="42973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BE4-26FB-4FBE-947D-31DF43258720}" type="slidenum">
              <a:rPr lang="fr-FR"/>
              <a:pPr/>
              <a:t>22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417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…mais davantage organique</a:t>
            </a:r>
            <a:endParaRPr lang="fr-FR" sz="3600" dirty="0"/>
          </a:p>
        </p:txBody>
      </p:sp>
      <p:pic>
        <p:nvPicPr>
          <p:cNvPr id="387077" name="Picture 5" descr="potag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81163"/>
            <a:ext cx="6478588" cy="4340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858D-E39A-4CD1-8C4D-0232C71EA0EC}" type="slidenum">
              <a:rPr lang="fr-FR"/>
              <a:pPr/>
              <a:t>23</a:t>
            </a:fld>
            <a:endParaRPr lang="fr-FR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br>
              <a:rPr lang="fr-CA" sz="3400" dirty="0"/>
            </a:br>
            <a:endParaRPr lang="fr-FR" sz="3400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2131492"/>
            <a:ext cx="7272337" cy="3348000"/>
          </a:xfrm>
        </p:spPr>
        <p:txBody>
          <a:bodyPr/>
          <a:lstStyle/>
          <a:p>
            <a:pPr marL="0" indent="15875">
              <a:buFont typeface="Wingdings" pitchFamily="2" charset="2"/>
              <a:buNone/>
            </a:pPr>
            <a:r>
              <a:rPr lang="fr-CA" dirty="0"/>
              <a:t>Il ne suffit pas d’être acteur de son développement, encore faut-il en être véritablement l’</a:t>
            </a:r>
            <a:r>
              <a:rPr lang="fr-CA" u="sng" dirty="0"/>
              <a:t>auteur</a:t>
            </a:r>
            <a:r>
              <a:rPr lang="fr-CA" dirty="0"/>
              <a:t>. </a:t>
            </a:r>
          </a:p>
          <a:p>
            <a:pPr marL="0" indent="15875" algn="r">
              <a:buFont typeface="Wingdings" pitchFamily="2" charset="2"/>
              <a:buNone/>
            </a:pPr>
            <a:br>
              <a:rPr lang="fr-CA" dirty="0"/>
            </a:br>
            <a:r>
              <a:rPr lang="fr-CA" dirty="0"/>
              <a:t>	(Michel Dinet, 1997)</a:t>
            </a:r>
            <a:r>
              <a:rPr lang="fr-FR" dirty="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</a:rPr>
              <a:t>LE </a:t>
            </a:r>
            <a:r>
              <a:rPr kumimoji="0" lang="en-CA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MOT DE LA FIN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24</a:t>
            </a:fld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657272"/>
            <a:ext cx="7558087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3600" b="1" cap="all" dirty="0">
                <a:latin typeface="Calibri" pitchFamily="34" charset="0"/>
              </a:rPr>
              <a:t>Référence : </a:t>
            </a:r>
            <a:r>
              <a:rPr lang="fr-CA" sz="3600" b="1" i="1" cap="all" dirty="0">
                <a:latin typeface="Calibri" pitchFamily="34" charset="0"/>
              </a:rPr>
              <a:t>empowerment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</a:rPr>
              <a:t>Empowerment </a:t>
            </a:r>
            <a:r>
              <a:rPr lang="fr-CA" sz="2800" i="1" dirty="0">
                <a:latin typeface="Calibri" pitchFamily="34" charset="0"/>
              </a:rPr>
              <a:t>et intervention : développement de la capacité d’agir et de la solidarité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25</a:t>
            </a:fld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3568" y="513256"/>
            <a:ext cx="7740000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3600" b="1" cap="all" dirty="0">
                <a:latin typeface="Calibri" pitchFamily="34" charset="0"/>
              </a:rPr>
              <a:t>Référence : </a:t>
            </a:r>
            <a:br>
              <a:rPr lang="fr-CA" sz="3600" b="1" cap="all" dirty="0">
                <a:latin typeface="Calibri" pitchFamily="34" charset="0"/>
              </a:rPr>
            </a:br>
            <a:r>
              <a:rPr lang="fr-CA" sz="3600" b="1" cap="all" dirty="0">
                <a:latin typeface="Calibri" pitchFamily="34" charset="0"/>
              </a:rPr>
              <a:t>communautés de pratique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site du </a:t>
            </a:r>
            <a:r>
              <a:rPr lang="fr-CA" sz="2800" dirty="0"/>
              <a:t>ministère du Travail du Québec</a:t>
            </a:r>
            <a:br>
              <a:rPr lang="fr-CA" sz="2800" dirty="0"/>
            </a:br>
            <a:r>
              <a:rPr lang="fr-CA" sz="2800" dirty="0"/>
              <a:t>visité le 24 novembre 2012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http://www.travail.gouv.qc.ca/publications/organisation_du_travail/le_partage_des_savoirs_des_mesures_qui_facilitent_la_maitrise_des_innovations/avantages_des_communautes_de_pratique_ladaptation_a_un_contexte_organisationnel_innovateur.html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26</a:t>
            </a:fld>
            <a:endParaRPr lang="fr-C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pic>
        <p:nvPicPr>
          <p:cNvPr id="12" name="Image 11" descr="DSC_0088.JPG"/>
          <p:cNvPicPr>
            <a:picLocks noChangeAspect="1"/>
          </p:cNvPicPr>
          <p:nvPr/>
        </p:nvPicPr>
        <p:blipFill>
          <a:blip r:embed="rId5" cstate="print"/>
          <a:srcRect t="10191"/>
          <a:stretch>
            <a:fillRect/>
          </a:stretch>
        </p:blipFill>
        <p:spPr>
          <a:xfrm>
            <a:off x="6891428" y="4077243"/>
            <a:ext cx="1064948" cy="14399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032" y="1556792"/>
            <a:ext cx="7772400" cy="2808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Esther et moi</a:t>
            </a:r>
            <a:br>
              <a:rPr lang="fr-CA" dirty="0"/>
            </a:br>
            <a:br>
              <a:rPr lang="fr-CA" dirty="0"/>
            </a:br>
            <a:r>
              <a:rPr lang="fr-CA" dirty="0"/>
              <a:t>le développement du pouvoir d'agir des consommateurs </a:t>
            </a:r>
            <a:br>
              <a:rPr lang="fr-CA" dirty="0"/>
            </a:br>
            <a:r>
              <a:rPr lang="fr-CA" dirty="0"/>
              <a:t>et des consommatrices</a:t>
            </a:r>
            <a:endParaRPr lang="fr-CA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L’</a:t>
            </a:r>
            <a:r>
              <a:rPr lang="fr-CA" sz="3600" b="1" i="1" dirty="0">
                <a:latin typeface="+mn-lt"/>
              </a:rPr>
              <a:t>EMPOWERMENT</a:t>
            </a:r>
            <a:r>
              <a:rPr lang="fr-CA" sz="3600" b="1" dirty="0">
                <a:latin typeface="+mn-lt"/>
              </a:rPr>
              <a:t>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000" y="1628800"/>
            <a:ext cx="8280000" cy="1152000"/>
          </a:xfrm>
          <a:noFill/>
        </p:spPr>
        <p:txBody>
          <a:bodyPr anchor="ctr">
            <a:noAutofit/>
          </a:bodyPr>
          <a:lstStyle/>
          <a:p>
            <a:pPr marL="0" indent="0" algn="ctr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fr-CA" sz="2800" dirty="0"/>
              <a:t>un </a:t>
            </a:r>
            <a:r>
              <a:rPr lang="fr-CA" sz="2800" b="1" dirty="0"/>
              <a:t>processus</a:t>
            </a:r>
            <a:r>
              <a:rPr lang="fr-CA" sz="2800" dirty="0"/>
              <a:t> par lequel les individus et les collectivités acquièrent la capacité d’</a:t>
            </a:r>
            <a:r>
              <a:rPr lang="fr-CA" sz="2800" b="1" dirty="0"/>
              <a:t>exercer un pouvoir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4</a:t>
            </a:fld>
            <a:endParaRPr lang="fr-FR" dirty="0">
              <a:latin typeface="+mj-lt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8402" y="2924944"/>
            <a:ext cx="7415212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fr-CA" sz="2800" kern="0" dirty="0">
                <a:latin typeface="+mn-lt"/>
              </a:rPr>
              <a:t>C’est être capable de 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27608" y="4075137"/>
            <a:ext cx="7416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kern="0" dirty="0">
                <a:latin typeface="+mn-lt"/>
              </a:rPr>
              <a:t>transformer son choix en une </a:t>
            </a:r>
            <a:r>
              <a:rPr lang="fr-CA" sz="2800" b="1" kern="0" dirty="0">
                <a:latin typeface="+mn-lt"/>
              </a:rPr>
              <a:t>décision</a:t>
            </a:r>
            <a:r>
              <a:rPr lang="fr-CA" sz="2800" kern="0" dirty="0">
                <a:latin typeface="+mn-lt"/>
              </a:rPr>
              <a:t> (capacité d’analyser et de s’engager) et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27608" y="5156224"/>
            <a:ext cx="7416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b="1" kern="0" dirty="0">
                <a:latin typeface="+mn-lt"/>
              </a:rPr>
              <a:t>agir</a:t>
            </a:r>
            <a:r>
              <a:rPr lang="fr-CA" sz="2800" kern="0" dirty="0">
                <a:latin typeface="+mn-lt"/>
              </a:rPr>
              <a:t> en fonction de sa décision </a:t>
            </a:r>
            <a:br>
              <a:rPr lang="fr-CA" sz="2800" kern="0" dirty="0">
                <a:latin typeface="+mn-lt"/>
              </a:rPr>
            </a:br>
            <a:r>
              <a:rPr lang="fr-CA" sz="2800" kern="0" dirty="0">
                <a:latin typeface="+mn-lt"/>
              </a:rPr>
              <a:t>(ressources + assumer les conséquences)</a:t>
            </a:r>
            <a:endParaRPr lang="fr-FR" sz="2800" kern="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28402" y="3501008"/>
            <a:ext cx="7415212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lvl="1" indent="-285750" eaLnBrk="1" hangingPunct="1">
              <a:lnSpc>
                <a:spcPct val="110000"/>
              </a:lnSpc>
              <a:spcBef>
                <a:spcPct val="30000"/>
              </a:spcBef>
              <a:spcAft>
                <a:spcPts val="300"/>
              </a:spcAft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fr-CA" sz="2800" b="1" kern="0" dirty="0">
                <a:latin typeface="+mn-lt"/>
              </a:rPr>
              <a:t>choisir</a:t>
            </a:r>
            <a:r>
              <a:rPr lang="fr-CA" sz="2800" kern="0" dirty="0">
                <a:latin typeface="+mn-lt"/>
              </a:rPr>
              <a:t> librement (présence d’une alternative),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L’</a:t>
            </a:r>
            <a:r>
              <a:rPr lang="fr-CA" sz="3600" b="1" i="1" dirty="0">
                <a:latin typeface="+mn-lt"/>
              </a:rPr>
              <a:t>EMPOWERMENT</a:t>
            </a:r>
            <a:r>
              <a:rPr lang="fr-CA" sz="3600" b="1" dirty="0">
                <a:latin typeface="+mn-lt"/>
              </a:rPr>
              <a:t>, C’EST AUSSI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377112" cy="16920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état</a:t>
            </a:r>
            <a:r>
              <a:rPr lang="fr-CA" sz="2800" dirty="0"/>
              <a:t> : 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d’exercer un pouvoir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d’agir de façon autonome</a:t>
            </a:r>
            <a:endParaRPr lang="fr-CA" b="1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5</a:t>
            </a:fld>
            <a:endParaRPr lang="fr-FR" dirty="0">
              <a:latin typeface="+mj-lt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55328" y="4293304"/>
            <a:ext cx="7377112" cy="1872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742950" lvl="1" indent="-285750">
              <a:spcBef>
                <a:spcPts val="900"/>
              </a:spcBef>
              <a:buSzPct val="70000"/>
              <a:buFont typeface="Wingdings" pitchFamily="2" charset="2"/>
              <a:buChar char="Ø"/>
            </a:pPr>
            <a:r>
              <a:rPr lang="fr-CA" sz="2800" dirty="0"/>
              <a:t>un savoir-faire complexe qui exige la mobilisation et la coordination de plusieurs connaissances, habiletés et attitudes pour accomplir une tâche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9592" y="3213104"/>
            <a:ext cx="7377112" cy="1152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avoir la capacité d’agir de prendre un risque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être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compétente/compétent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7</a:t>
            </a:fld>
            <a:endParaRPr lang="fr-FR" dirty="0"/>
          </a:p>
        </p:txBody>
      </p:sp>
      <p:graphicFrame>
        <p:nvGraphicFramePr>
          <p:cNvPr id="84050" name="Group 82"/>
          <p:cNvGraphicFramePr>
            <a:graphicFrameLocks noGrp="1"/>
          </p:cNvGraphicFramePr>
          <p:nvPr>
            <p:ph type="tbl" idx="1"/>
          </p:nvPr>
        </p:nvGraphicFramePr>
        <p:xfrm>
          <a:off x="760040" y="1676400"/>
          <a:ext cx="7772400" cy="458400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96877" y="2667000"/>
            <a:ext cx="2459038" cy="2279650"/>
            <a:chOff x="2650" y="1920"/>
            <a:chExt cx="1035" cy="960"/>
          </a:xfrm>
        </p:grpSpPr>
        <p:sp>
          <p:nvSpPr>
            <p:cNvPr id="12309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2312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12313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1231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</p:grpSp>
        <p:sp>
          <p:nvSpPr>
            <p:cNvPr id="12311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4" name="Group 2"/>
          <p:cNvGraphicFramePr>
            <a:graphicFrameLocks/>
          </p:cNvGraphicFramePr>
          <p:nvPr/>
        </p:nvGraphicFramePr>
        <p:xfrm>
          <a:off x="755576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e 12"/>
          <p:cNvGrpSpPr>
            <a:grpSpLocks/>
          </p:cNvGrpSpPr>
          <p:nvPr/>
        </p:nvGrpSpPr>
        <p:grpSpPr bwMode="auto">
          <a:xfrm>
            <a:off x="3789288" y="3048000"/>
            <a:ext cx="1643063" cy="1524000"/>
            <a:chOff x="4206875" y="3048000"/>
            <a:chExt cx="1643063" cy="1524000"/>
          </a:xfrm>
        </p:grpSpPr>
        <p:sp>
          <p:nvSpPr>
            <p:cNvPr id="17" name="AutoShape 18"/>
            <p:cNvSpPr>
              <a:spLocks noChangeAspect="1" noChangeArrowheads="1"/>
            </p:cNvSpPr>
            <p:nvPr/>
          </p:nvSpPr>
          <p:spPr bwMode="auto">
            <a:xfrm rot="2700000">
              <a:off x="4572000" y="3352800"/>
              <a:ext cx="914400" cy="914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770438" y="42672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70438" y="30480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41140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5400000">
              <a:off x="54094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481264" y="3717272"/>
            <a:ext cx="4267200" cy="2376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844824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47664" y="3716685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1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6685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1235</Words>
  <Application>Microsoft Office PowerPoint</Application>
  <PresentationFormat>Affichage à l'écran (4:3)</PresentationFormat>
  <Paragraphs>214</Paragraphs>
  <Slides>26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Times</vt:lpstr>
      <vt:lpstr>Verdana</vt:lpstr>
      <vt:lpstr>Wingdings</vt:lpstr>
      <vt:lpstr>Thème Office</vt:lpstr>
      <vt:lpstr>Document</vt:lpstr>
      <vt:lpstr>LE RÉSEAU DES DS VU À TRAVERS LA LUNETTE DE L’EMPOWERMENT</vt:lpstr>
      <vt:lpstr>Présentation PowerPoint</vt:lpstr>
      <vt:lpstr>Esther et moi  le développement du pouvoir d'agir des consommateurs  et des consommatrices</vt:lpstr>
      <vt:lpstr>L’EMPOWERMENT, C’EST :</vt:lpstr>
      <vt:lpstr>L’EMPOWERMENT, C’EST AUSSI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Richard et moi   mon organisation, mon syndicat et ma coopérative :  mes communautés fonctionnelles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ASPECTS DES RÉSEAUX</vt:lpstr>
      <vt:lpstr>Sonia, Rafik, Richard (encore) parmi d’autres et moi  le réseau de mes pairs :  ma communauté de pratique</vt:lpstr>
      <vt:lpstr>Présentation PowerPoint</vt:lpstr>
      <vt:lpstr>Présentation PowerPoint</vt:lpstr>
      <vt:lpstr>L’empowerment n’est pas mécanique…</vt:lpstr>
      <vt:lpstr>…mais davantage organique</vt:lpstr>
      <vt:lpstr>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177</cp:revision>
  <dcterms:created xsi:type="dcterms:W3CDTF">2010-07-07T11:44:47Z</dcterms:created>
  <dcterms:modified xsi:type="dcterms:W3CDTF">2020-08-17T20:30:09Z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