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36" r:id="rId3"/>
    <p:sldId id="446" r:id="rId4"/>
    <p:sldId id="499" r:id="rId5"/>
    <p:sldId id="461" r:id="rId6"/>
    <p:sldId id="466" r:id="rId7"/>
    <p:sldId id="464" r:id="rId8"/>
    <p:sldId id="465" r:id="rId9"/>
    <p:sldId id="462" r:id="rId10"/>
    <p:sldId id="467" r:id="rId11"/>
    <p:sldId id="523" r:id="rId12"/>
    <p:sldId id="526" r:id="rId13"/>
    <p:sldId id="528" r:id="rId14"/>
    <p:sldId id="502" r:id="rId15"/>
    <p:sldId id="504" r:id="rId16"/>
    <p:sldId id="505" r:id="rId17"/>
    <p:sldId id="500" r:id="rId18"/>
    <p:sldId id="332" r:id="rId19"/>
    <p:sldId id="415" r:id="rId20"/>
    <p:sldId id="495" r:id="rId21"/>
    <p:sldId id="413" r:id="rId22"/>
    <p:sldId id="416" r:id="rId23"/>
    <p:sldId id="333" r:id="rId24"/>
    <p:sldId id="511" r:id="rId25"/>
    <p:sldId id="512" r:id="rId26"/>
    <p:sldId id="510" r:id="rId27"/>
    <p:sldId id="513" r:id="rId28"/>
    <p:sldId id="514" r:id="rId29"/>
    <p:sldId id="421" r:id="rId30"/>
    <p:sldId id="430" r:id="rId31"/>
    <p:sldId id="497" r:id="rId32"/>
    <p:sldId id="429" r:id="rId33"/>
    <p:sldId id="335" r:id="rId34"/>
    <p:sldId id="496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74" autoAdjust="0"/>
  </p:normalViewPr>
  <p:slideViewPr>
    <p:cSldViewPr>
      <p:cViewPr varScale="1">
        <p:scale>
          <a:sx n="73" d="100"/>
          <a:sy n="73" d="100"/>
        </p:scale>
        <p:origin x="7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491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C3939-7F74-42C4-9DD0-B6485081FB6E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1F1DB-BE82-45CA-94D6-7BBA113E1D80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E11C-BC1F-4D8D-840C-CE33D43EF952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3C1C-AE1D-49B6-B74C-2D22D082F69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B1C29-4CBB-4D22-8A7B-498BE25B9831}" type="slidenum">
              <a:rPr lang="fr-FR" smtClean="0">
                <a:latin typeface="Times" charset="0"/>
              </a:rPr>
              <a:pPr/>
              <a:t>2</a:t>
            </a:fld>
            <a:endParaRPr lang="fr-FR" dirty="0">
              <a:latin typeface="Times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1400" dirty="0"/>
              <a:t>Il manque : les loisirs, les commerces, la sécurité personnelle</a:t>
            </a:r>
          </a:p>
          <a:p>
            <a:endParaRPr lang="fr-CA" sz="1400" dirty="0"/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1400" dirty="0"/>
              <a:t>Les acteurs locaux interviennent à chacune des étapes décrites :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maisons d’enseignement et autres organismes s’occupent de </a:t>
            </a:r>
            <a:r>
              <a:rPr lang="fr-CA" sz="1400" b="1" dirty="0"/>
              <a:t>qualification professionnelle</a:t>
            </a:r>
            <a:r>
              <a:rPr lang="fr-CA" sz="1400" dirty="0"/>
              <a:t>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groupes d’entraide tentent de briser l’isolement et d’offrir des occasions de </a:t>
            </a:r>
            <a:r>
              <a:rPr lang="fr-CA" sz="1400" b="1" dirty="0"/>
              <a:t>qualification personnelle</a:t>
            </a:r>
            <a:endParaRPr lang="fr-CA" sz="1400" dirty="0"/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groupes communautaires agissent pour </a:t>
            </a:r>
            <a:r>
              <a:rPr lang="fr-CA" sz="1400" b="1" dirty="0"/>
              <a:t>réduire les multiples obstacles</a:t>
            </a:r>
            <a:r>
              <a:rPr lang="fr-CA" sz="1400" dirty="0"/>
              <a:t> (voir diapositive suivante)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certains organismes offrent un </a:t>
            </a:r>
            <a:r>
              <a:rPr lang="fr-CA" sz="1400" b="1" dirty="0"/>
              <a:t>accompagnement particulier</a:t>
            </a:r>
            <a:r>
              <a:rPr lang="fr-CA" sz="1400" dirty="0"/>
              <a:t> pour catégories précises de personnes (femmes, jeunes, </a:t>
            </a:r>
            <a:r>
              <a:rPr lang="fr-CA" sz="1400" dirty="0" err="1"/>
              <a:t>immigrantEs</a:t>
            </a:r>
            <a:r>
              <a:rPr lang="fr-CA" sz="1400" dirty="0"/>
              <a:t>...)</a:t>
            </a:r>
          </a:p>
          <a:p>
            <a:endParaRPr lang="fr-CA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11</a:t>
            </a:fld>
            <a:endParaRPr lang="fr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12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1400" dirty="0"/>
              <a:t>Il manque : les loisirs, les commerces, la sécurité personnelle</a:t>
            </a:r>
          </a:p>
          <a:p>
            <a:endParaRPr lang="fr-CA" sz="1400" dirty="0"/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1400" dirty="0"/>
              <a:t>Les acteurs locaux interviennent à chacune des étapes décrites :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maisons d’enseignement et autres organismes s’occupent de </a:t>
            </a:r>
            <a:r>
              <a:rPr lang="fr-CA" sz="1400" b="1" dirty="0"/>
              <a:t>qualification professionnelle</a:t>
            </a:r>
            <a:r>
              <a:rPr lang="fr-CA" sz="1400" dirty="0"/>
              <a:t>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groupes d’entraide tentent de briser l’isolement et d’offrir des occasions de </a:t>
            </a:r>
            <a:r>
              <a:rPr lang="fr-CA" sz="1400" b="1" dirty="0"/>
              <a:t>qualification personnelle</a:t>
            </a:r>
            <a:endParaRPr lang="fr-CA" sz="1400" dirty="0"/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groupes communautaires agissent pour </a:t>
            </a:r>
            <a:r>
              <a:rPr lang="fr-CA" sz="1400" b="1" dirty="0"/>
              <a:t>réduire les multiples obstacles</a:t>
            </a:r>
            <a:r>
              <a:rPr lang="fr-CA" sz="1400" dirty="0"/>
              <a:t> (voir diapositive suivante)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certains organismes offrent un </a:t>
            </a:r>
            <a:r>
              <a:rPr lang="fr-CA" sz="1400" b="1" dirty="0"/>
              <a:t>accompagnement particulier</a:t>
            </a:r>
            <a:r>
              <a:rPr lang="fr-CA" sz="1400" dirty="0"/>
              <a:t> pour catégories précises de personnes (femmes, jeunes, </a:t>
            </a:r>
            <a:r>
              <a:rPr lang="fr-CA" sz="1400" dirty="0" err="1"/>
              <a:t>immigrantEs</a:t>
            </a:r>
            <a:r>
              <a:rPr lang="fr-CA" sz="1400" dirty="0"/>
              <a:t>...)</a:t>
            </a:r>
          </a:p>
          <a:p>
            <a:endParaRPr lang="fr-CA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13</a:t>
            </a:fld>
            <a:endParaRPr lang="fr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14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25</a:t>
            </a:fld>
            <a:endParaRPr lang="fr-FR" dirty="0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Victoriaville - 2015</a:t>
            </a:r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© Coopérative La Clé, Victoriaville - 2015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E2273F2D-BAF0-4955-B33D-FFBFE5CAE90A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endParaRPr lang="fr-CA" noProof="0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© Coopérative La Clé, Victoriaville - 2015</a:t>
            </a:r>
            <a:endParaRPr lang="fr-FR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E180D-A8BC-426F-AA61-1EA5029E081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Victoriaville - 2015</a:t>
            </a:r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Victoriaville - 2015</a:t>
            </a:r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692696"/>
            <a:ext cx="8226425" cy="2057400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r>
              <a:rPr lang="fr-CA" sz="3600" b="1" dirty="0"/>
              <a:t>ACTION SECTORIELLE INTÉGRÉE ET DÉVELOPPEMENT DU POUVOIR D'AGIR :</a:t>
            </a:r>
            <a:r>
              <a:rPr lang="fr-CA" sz="3600" dirty="0"/>
              <a:t> </a:t>
            </a:r>
            <a:r>
              <a:rPr lang="fr-CA" sz="3600" b="1" dirty="0"/>
              <a:t>RÉFLEXION SUR L'ACCESSIBILITÉ UNIVERSELLE</a:t>
            </a:r>
            <a:endParaRPr lang="fr-FR" sz="3400" b="1" dirty="0"/>
          </a:p>
        </p:txBody>
      </p:sp>
      <p:pic>
        <p:nvPicPr>
          <p:cNvPr id="5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6941" y="5661368"/>
            <a:ext cx="126955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1008400" y="3089697"/>
            <a:ext cx="7164000" cy="2880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fr-CA" b="1" dirty="0"/>
              <a:t>William A. « Bill » Ninacs</a:t>
            </a:r>
            <a:endParaRPr lang="fr-CA" sz="3800" b="1" dirty="0"/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fr-CA" sz="2800" dirty="0"/>
              <a:t>7</a:t>
            </a:r>
            <a:r>
              <a:rPr lang="fr-CA" sz="2800" baseline="30000" dirty="0"/>
              <a:t>e</a:t>
            </a:r>
            <a:r>
              <a:rPr lang="fr-CA" sz="2800" dirty="0"/>
              <a:t> rencontre provinciale du</a:t>
            </a:r>
            <a:br>
              <a:rPr lang="fr-CA" sz="2800" dirty="0"/>
            </a:br>
            <a:r>
              <a:rPr lang="fr-CA" sz="2800" dirty="0"/>
              <a:t>Réseau Municipalités accessibles</a:t>
            </a:r>
            <a:endParaRPr lang="fr-CA" sz="3000" dirty="0"/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fr-CA" sz="2800" dirty="0"/>
              <a:t> Trois-Rivières (Québec) — 29 octobre 2015</a:t>
            </a:r>
          </a:p>
        </p:txBody>
      </p:sp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4129926-B55F-433F-8B12-5F10C1179C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085712"/>
            <a:ext cx="1618904" cy="655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6306" t="16894" r="16306" b="29565"/>
          <a:stretch>
            <a:fillRect/>
          </a:stretch>
        </p:blipFill>
        <p:spPr bwMode="auto">
          <a:xfrm>
            <a:off x="5017144" y="1700808"/>
            <a:ext cx="4091360" cy="25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/>
          <a:srcRect l="13045" t="16894" r="13045" b="29565"/>
          <a:stretch>
            <a:fillRect/>
          </a:stretch>
        </p:blipFill>
        <p:spPr bwMode="auto">
          <a:xfrm>
            <a:off x="251920" y="1700808"/>
            <a:ext cx="3600000" cy="25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4448" y="260648"/>
            <a:ext cx="79200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 DÉFI DE LA MOBILISATION LOCALE</a:t>
            </a:r>
            <a:endParaRPr kumimoji="0" lang="fr-FR" sz="3600" b="0" i="1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11960" y="2132856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8000" b="1" dirty="0"/>
              <a:t>+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3707904" y="4509120"/>
            <a:ext cx="1800000" cy="360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1560" y="5166320"/>
            <a:ext cx="79200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>
                <a:latin typeface="Calibri" pitchFamily="34" charset="0"/>
                <a:ea typeface="+mj-ea"/>
                <a:cs typeface="+mj-cs"/>
              </a:rPr>
              <a:t>UN</a:t>
            </a: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ACTEUR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COLL</a:t>
            </a: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ECTIF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10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grpSp>
        <p:nvGrpSpPr>
          <p:cNvPr id="2" name="Groupe 21"/>
          <p:cNvGrpSpPr/>
          <p:nvPr/>
        </p:nvGrpSpPr>
        <p:grpSpPr>
          <a:xfrm>
            <a:off x="1763816" y="1700808"/>
            <a:ext cx="5616368" cy="4249940"/>
            <a:chOff x="2339752" y="1916832"/>
            <a:chExt cx="5616368" cy="4249940"/>
          </a:xfrm>
        </p:grpSpPr>
        <p:sp>
          <p:nvSpPr>
            <p:cNvPr id="4" name="ZoneTexte 3"/>
            <p:cNvSpPr txBox="1"/>
            <p:nvPr/>
          </p:nvSpPr>
          <p:spPr>
            <a:xfrm>
              <a:off x="2339752" y="1916832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Services SSS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339752" y="2692660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Hébergement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339752" y="3468488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Déplacements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339752" y="4244316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Formation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339752" y="5020144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Emploi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339752" y="5795972"/>
              <a:ext cx="1728000" cy="370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Entraide</a:t>
              </a:r>
            </a:p>
          </p:txBody>
        </p:sp>
        <p:grpSp>
          <p:nvGrpSpPr>
            <p:cNvPr id="10" name="Groupe 11"/>
            <p:cNvGrpSpPr/>
            <p:nvPr/>
          </p:nvGrpSpPr>
          <p:grpSpPr>
            <a:xfrm>
              <a:off x="5652120" y="3573016"/>
              <a:ext cx="2304000" cy="1068217"/>
              <a:chOff x="3779912" y="3140968"/>
              <a:chExt cx="2304000" cy="1068217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779912" y="3140968"/>
                <a:ext cx="2304000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4031940" y="3378188"/>
                <a:ext cx="1836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2400" b="1" dirty="0">
                    <a:solidFill>
                      <a:schemeClr val="bg1"/>
                    </a:solidFill>
                  </a:rPr>
                  <a:t>AUTONOMIE</a:t>
                </a:r>
                <a:endParaRPr lang="fr-CA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3" name="Connecteur droit avec flèche 12"/>
            <p:cNvCxnSpPr>
              <a:stCxn id="4" idx="3"/>
            </p:cNvCxnSpPr>
            <p:nvPr/>
          </p:nvCxnSpPr>
          <p:spPr>
            <a:xfrm>
              <a:off x="4067944" y="2101498"/>
              <a:ext cx="1656184" cy="16155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5" idx="3"/>
            </p:cNvCxnSpPr>
            <p:nvPr/>
          </p:nvCxnSpPr>
          <p:spPr>
            <a:xfrm>
              <a:off x="4067944" y="2877326"/>
              <a:ext cx="1512168" cy="98372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6" idx="3"/>
            </p:cNvCxnSpPr>
            <p:nvPr/>
          </p:nvCxnSpPr>
          <p:spPr>
            <a:xfrm>
              <a:off x="4067944" y="3653154"/>
              <a:ext cx="1440160" cy="35191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7" idx="3"/>
            </p:cNvCxnSpPr>
            <p:nvPr/>
          </p:nvCxnSpPr>
          <p:spPr>
            <a:xfrm flipV="1">
              <a:off x="4067944" y="4149080"/>
              <a:ext cx="1440160" cy="27990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9" idx="3"/>
            </p:cNvCxnSpPr>
            <p:nvPr/>
          </p:nvCxnSpPr>
          <p:spPr>
            <a:xfrm flipV="1">
              <a:off x="4067752" y="4365104"/>
              <a:ext cx="1656376" cy="161626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8" idx="3"/>
            </p:cNvCxnSpPr>
            <p:nvPr/>
          </p:nvCxnSpPr>
          <p:spPr>
            <a:xfrm flipV="1">
              <a:off x="4067944" y="4293096"/>
              <a:ext cx="1512168" cy="91171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32000" y="332656"/>
            <a:ext cx="8280000" cy="1080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RESPONSABILITÉ PARTAGÉE</a:t>
            </a:r>
            <a:endParaRPr kumimoji="0" lang="fr-FR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11</a:t>
            </a:fld>
            <a:endParaRPr lang="fr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12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F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064" y="260648"/>
            <a:ext cx="82804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MANQUE DE COHÉSION DANS L’ACTION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2000" y="1196752"/>
            <a:ext cx="8460000" cy="40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Chaque acteur travaille de façon complètement indépendante. 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Les liens de collaboration sont peu fréquents.</a:t>
            </a:r>
          </a:p>
          <a:p>
            <a:pPr marL="34290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Lorsque des liens de collaboration existent, ils concernent plutôt les acteurs d’un même secteur.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Mise en route non coordonnée des programmes publics et privés → agissements « en silos ».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Risque de dédoublement, d’occasions manquées…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58000" y="5301208"/>
            <a:ext cx="6228000" cy="93600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Wingdings" pitchFamily="2" charset="2"/>
              <a:buChar char="Ø"/>
              <a:defRPr/>
            </a:pPr>
            <a:r>
              <a:rPr lang="fr-CA" sz="2800" dirty="0"/>
              <a:t>Résultat : 	réduction de l’autonomie et </a:t>
            </a:r>
            <a:br>
              <a:rPr lang="fr-CA" sz="2800" dirty="0"/>
            </a:br>
            <a:r>
              <a:rPr lang="fr-CA" sz="2800" dirty="0"/>
              <a:t>		de la participation citoyenne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grpSp>
        <p:nvGrpSpPr>
          <p:cNvPr id="2" name="Groupe 21"/>
          <p:cNvGrpSpPr/>
          <p:nvPr/>
        </p:nvGrpSpPr>
        <p:grpSpPr>
          <a:xfrm>
            <a:off x="1763816" y="1700808"/>
            <a:ext cx="5616368" cy="4249940"/>
            <a:chOff x="2339752" y="1916832"/>
            <a:chExt cx="5616368" cy="4249940"/>
          </a:xfrm>
        </p:grpSpPr>
        <p:sp>
          <p:nvSpPr>
            <p:cNvPr id="4" name="ZoneTexte 3"/>
            <p:cNvSpPr txBox="1"/>
            <p:nvPr/>
          </p:nvSpPr>
          <p:spPr>
            <a:xfrm>
              <a:off x="2339752" y="1916832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Services SSS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339752" y="2692660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Hébergement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339752" y="3468488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Déplacements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339752" y="4244316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Formation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339752" y="5020144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Emploi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339752" y="5795972"/>
              <a:ext cx="1728000" cy="370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Entraide</a:t>
              </a:r>
            </a:p>
          </p:txBody>
        </p:sp>
        <p:grpSp>
          <p:nvGrpSpPr>
            <p:cNvPr id="10" name="Groupe 11"/>
            <p:cNvGrpSpPr/>
            <p:nvPr/>
          </p:nvGrpSpPr>
          <p:grpSpPr>
            <a:xfrm>
              <a:off x="5652120" y="3573016"/>
              <a:ext cx="2304000" cy="1068217"/>
              <a:chOff x="3779912" y="3140968"/>
              <a:chExt cx="2304000" cy="1068217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779912" y="3140968"/>
                <a:ext cx="2304000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4031940" y="3378188"/>
                <a:ext cx="1836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2400" b="1" dirty="0">
                    <a:solidFill>
                      <a:schemeClr val="bg1"/>
                    </a:solidFill>
                  </a:rPr>
                  <a:t>AUTONOMIE</a:t>
                </a:r>
                <a:endParaRPr lang="fr-CA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3" name="Connecteur droit avec flèche 12"/>
            <p:cNvCxnSpPr>
              <a:stCxn id="4" idx="3"/>
            </p:cNvCxnSpPr>
            <p:nvPr/>
          </p:nvCxnSpPr>
          <p:spPr>
            <a:xfrm>
              <a:off x="4067944" y="2101498"/>
              <a:ext cx="1656184" cy="16155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5" idx="3"/>
            </p:cNvCxnSpPr>
            <p:nvPr/>
          </p:nvCxnSpPr>
          <p:spPr>
            <a:xfrm>
              <a:off x="4067944" y="2877326"/>
              <a:ext cx="1512168" cy="98372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6" idx="3"/>
            </p:cNvCxnSpPr>
            <p:nvPr/>
          </p:nvCxnSpPr>
          <p:spPr>
            <a:xfrm>
              <a:off x="4067944" y="3653154"/>
              <a:ext cx="1440160" cy="35191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7" idx="3"/>
            </p:cNvCxnSpPr>
            <p:nvPr/>
          </p:nvCxnSpPr>
          <p:spPr>
            <a:xfrm flipV="1">
              <a:off x="4067944" y="4149080"/>
              <a:ext cx="1440160" cy="27990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9" idx="3"/>
            </p:cNvCxnSpPr>
            <p:nvPr/>
          </p:nvCxnSpPr>
          <p:spPr>
            <a:xfrm flipV="1">
              <a:off x="4067752" y="4365104"/>
              <a:ext cx="1656376" cy="161626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8" idx="3"/>
            </p:cNvCxnSpPr>
            <p:nvPr/>
          </p:nvCxnSpPr>
          <p:spPr>
            <a:xfrm flipV="1">
              <a:off x="4067944" y="4293096"/>
              <a:ext cx="1512168" cy="91171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32000" y="260648"/>
            <a:ext cx="8280000" cy="1080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RESPONSABILITÉ </a:t>
            </a:r>
            <a:r>
              <a:rPr kumimoji="0" lang="fr-FR" sz="3600" b="1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COMMUNE</a:t>
            </a:r>
            <a:endParaRPr kumimoji="0" lang="fr-FR" sz="3600" b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13</a:t>
            </a:fld>
            <a:endParaRPr lang="fr-CA" dirty="0"/>
          </a:p>
        </p:txBody>
      </p:sp>
      <p:grpSp>
        <p:nvGrpSpPr>
          <p:cNvPr id="22" name="Groupe 27"/>
          <p:cNvGrpSpPr/>
          <p:nvPr/>
        </p:nvGrpSpPr>
        <p:grpSpPr>
          <a:xfrm>
            <a:off x="540056" y="1449312"/>
            <a:ext cx="4536000" cy="4788000"/>
            <a:chOff x="1187624" y="1628800"/>
            <a:chExt cx="4428448" cy="4788000"/>
          </a:xfrm>
        </p:grpSpPr>
        <p:sp>
          <p:nvSpPr>
            <p:cNvPr id="23" name="Ellipse 22"/>
            <p:cNvSpPr/>
            <p:nvPr/>
          </p:nvSpPr>
          <p:spPr>
            <a:xfrm>
              <a:off x="1187624" y="1628800"/>
              <a:ext cx="3996000" cy="47880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&gt;</a:t>
              </a:r>
            </a:p>
          </p:txBody>
        </p:sp>
        <p:sp>
          <p:nvSpPr>
            <p:cNvPr id="24" name="Flèche droite 23"/>
            <p:cNvSpPr/>
            <p:nvPr/>
          </p:nvSpPr>
          <p:spPr>
            <a:xfrm>
              <a:off x="5220072" y="3789040"/>
              <a:ext cx="396000" cy="504056"/>
            </a:xfrm>
            <a:prstGeom prst="rightArrow">
              <a:avLst/>
            </a:prstGeom>
            <a:ln w="571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cxnSp>
        <p:nvCxnSpPr>
          <p:cNvPr id="25" name="Connecteur droit avec flèche 24"/>
          <p:cNvCxnSpPr/>
          <p:nvPr/>
        </p:nvCxnSpPr>
        <p:spPr>
          <a:xfrm>
            <a:off x="2591361" y="2070140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2591361" y="2852936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2591361" y="3598568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2591361" y="4390656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2591361" y="5182744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967311" y="4667652"/>
            <a:ext cx="2349105" cy="15696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CA" sz="2400" b="1" dirty="0"/>
              <a:t>action intégrée :</a:t>
            </a:r>
            <a:br>
              <a:rPr lang="fr-CA" sz="2400" b="1" dirty="0"/>
            </a:br>
            <a:r>
              <a:rPr lang="fr-CA" sz="2400" dirty="0"/>
              <a:t>l’ajustement et </a:t>
            </a:r>
            <a:br>
              <a:rPr lang="fr-CA" sz="2400" dirty="0"/>
            </a:br>
            <a:r>
              <a:rPr lang="fr-CA" sz="2400" dirty="0"/>
              <a:t>le réajustement </a:t>
            </a:r>
            <a:br>
              <a:rPr lang="fr-CA" sz="2400" dirty="0"/>
            </a:br>
            <a:r>
              <a:rPr lang="fr-CA" sz="2400" dirty="0"/>
              <a:t>des interventions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- 2015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332655"/>
            <a:ext cx="7772400" cy="1152000"/>
          </a:xfrm>
          <a:noFill/>
        </p:spPr>
        <p:txBody>
          <a:bodyPr>
            <a:noAutofit/>
          </a:bodyPr>
          <a:lstStyle/>
          <a:p>
            <a:r>
              <a:rPr lang="en-CA" sz="3600" b="1" dirty="0">
                <a:latin typeface="Calibri" pitchFamily="34" charset="0"/>
              </a:rPr>
              <a:t>FACTEURS STRUCTURANTS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5576" y="1628800"/>
            <a:ext cx="7772400" cy="461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fr-FR" sz="2800" dirty="0"/>
              <a:t>Les </a:t>
            </a:r>
            <a:r>
              <a:rPr lang="fr-FR" sz="2800" b="1" dirty="0"/>
              <a:t>intérêts</a:t>
            </a:r>
            <a:r>
              <a:rPr lang="fr-FR" sz="2800" dirty="0"/>
              <a:t> : pour amener les gens à la table </a:t>
            </a:r>
            <a:br>
              <a:rPr lang="fr-FR" sz="2800" dirty="0"/>
            </a:br>
            <a:r>
              <a:rPr lang="fr-FR" sz="2800" dirty="0"/>
              <a:t>+ </a:t>
            </a:r>
            <a:r>
              <a:rPr lang="fr-CA" sz="2800" dirty="0"/>
              <a:t>acuité du problème et « timing »</a:t>
            </a:r>
            <a:endParaRPr lang="fr-FR" sz="2800" dirty="0"/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fr-FR" sz="2800" dirty="0"/>
              <a:t>Les </a:t>
            </a:r>
            <a:r>
              <a:rPr lang="fr-FR" sz="2800" b="1" dirty="0"/>
              <a:t>idéaux</a:t>
            </a:r>
            <a:r>
              <a:rPr lang="fr-FR" sz="2800" dirty="0"/>
              <a:t> : pour mener à l’action durable</a:t>
            </a:r>
            <a:br>
              <a:rPr lang="fr-FR" sz="2800" dirty="0"/>
            </a:br>
            <a:r>
              <a:rPr lang="fr-FR" sz="2800" dirty="0"/>
              <a:t>+ </a:t>
            </a:r>
            <a:r>
              <a:rPr lang="fr-CA" sz="2800" dirty="0"/>
              <a:t>possibilité réelle de pouvoir agir sur la situation</a:t>
            </a:r>
            <a:endParaRPr lang="fr-FR" sz="2800" dirty="0"/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fr-FR" sz="2800" dirty="0"/>
              <a:t>Les </a:t>
            </a:r>
            <a:r>
              <a:rPr lang="fr-FR" sz="2800" b="1" dirty="0"/>
              <a:t>valeurs</a:t>
            </a:r>
            <a:r>
              <a:rPr lang="fr-FR" sz="2800" dirty="0"/>
              <a:t> partagées : pour construire un NOUS et une appartenance</a:t>
            </a:r>
            <a:br>
              <a:rPr lang="fr-FR" sz="2800" dirty="0"/>
            </a:br>
            <a:r>
              <a:rPr lang="fr-FR" sz="2800" dirty="0"/>
              <a:t>+ expérience de la communauté avec une ou des mobilisations similaires</a:t>
            </a:r>
            <a:endParaRPr lang="fr-CA" sz="2800" dirty="0"/>
          </a:p>
          <a:p>
            <a:pPr>
              <a:spcBef>
                <a:spcPts val="1200"/>
              </a:spcBef>
            </a:pPr>
            <a:endParaRPr lang="fr-FR" sz="2800" dirty="0"/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endParaRPr lang="fr-CA" sz="2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14</a:t>
            </a:fld>
            <a:endParaRPr lang="fr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2400" y="1772816"/>
            <a:ext cx="7200000" cy="4176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kumimoji="0" lang="fr-FR" sz="28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processus volontaire ± formel</a:t>
            </a:r>
            <a:r>
              <a:rPr kumimoji="0" lang="fr-FR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fr-FR" sz="2800" noProof="0" dirty="0">
                <a:latin typeface="Calibri" pitchFamily="34" charset="0"/>
              </a:rPr>
              <a:t>de</a:t>
            </a:r>
            <a:r>
              <a:rPr lang="fr-FR" sz="2800" dirty="0">
                <a:latin typeface="Calibri" pitchFamily="34" charset="0"/>
              </a:rPr>
              <a:t> </a:t>
            </a:r>
            <a:r>
              <a:rPr kumimoji="0" lang="fr-FR" sz="28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recherche de consensus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kumimoji="0" lang="fr-FR" sz="28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problématique commune et reconnue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mise en commun : analyses et solutions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Symbol"/>
              </a:rPr>
              <a:t>	  </a:t>
            </a:r>
            <a:r>
              <a:rPr kumimoji="0" lang="fr-FR" sz="28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dynamique coopérative et conflictuelle</a:t>
            </a:r>
          </a:p>
          <a:p>
            <a:pPr marL="342900" lvl="0" indent="-342900">
              <a:spcBef>
                <a:spcPct val="35000"/>
              </a:spcBef>
              <a:defRPr/>
            </a:pPr>
            <a:r>
              <a:rPr lang="fr-FR" sz="2800" dirty="0">
                <a:latin typeface="Calibri" pitchFamily="34" charset="0"/>
                <a:sym typeface="Symbol"/>
              </a:rPr>
              <a:t>		</a:t>
            </a:r>
            <a:r>
              <a:rPr lang="fr-FR" sz="2800" dirty="0">
                <a:latin typeface="Calibri" pitchFamily="34" charset="0"/>
                <a:sym typeface="Monotype Sorts" charset="2"/>
              </a:rPr>
              <a:t>compromis inévitables</a:t>
            </a:r>
            <a:endParaRPr lang="fr-FR" sz="2800" dirty="0">
              <a:latin typeface="Calibri" pitchFamily="34" charset="0"/>
            </a:endParaRP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kern="0" dirty="0">
                <a:latin typeface="Calibri" pitchFamily="34" charset="0"/>
              </a:rPr>
              <a:t>contribue à la construction du « NOUS »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1560" y="332656"/>
            <a:ext cx="79200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LA concertation</a:t>
            </a:r>
            <a:endParaRPr kumimoji="0" lang="fr-FR" sz="36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15</a:t>
            </a:fld>
            <a:endParaRPr lang="fr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92440" y="1844824"/>
            <a:ext cx="7740000" cy="3276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projet avec engagement contraignant (contractuel ou moral) entre acteurs (partenaires)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mission, objectifs, responsabilités, durée sont précis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chaque partenaire a ses propres intérêts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rapports de pouvoir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560" y="332656"/>
            <a:ext cx="79200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 partenariat</a:t>
            </a:r>
            <a:endParaRPr kumimoji="0" lang="fr-FR" sz="36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16</a:t>
            </a:fld>
            <a:endParaRPr lang="fr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348880"/>
            <a:ext cx="7772400" cy="1692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LE DÉVELOPPEMENT DU POUVOIR D'AGIR des individus et des ORGANISATIONS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17</a:t>
            </a:fld>
            <a:endParaRPr lang="fr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950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1163587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4743400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06587" y="685800"/>
            <a:ext cx="4572000" cy="5486400"/>
            <a:chOff x="1728" y="672"/>
            <a:chExt cx="2304" cy="3120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755576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18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Coopérative La Clé, Victoriaville - 2015</a:t>
            </a:r>
            <a:endParaRPr lang="fr-FR"/>
          </a:p>
        </p:txBody>
      </p:sp>
      <p:graphicFrame>
        <p:nvGraphicFramePr>
          <p:cNvPr id="84050" name="Group 82"/>
          <p:cNvGraphicFramePr>
            <a:graphicFrameLocks noGrp="1"/>
          </p:cNvGraphicFramePr>
          <p:nvPr>
            <p:ph type="tbl" idx="1"/>
          </p:nvPr>
        </p:nvGraphicFramePr>
        <p:xfrm>
          <a:off x="760040" y="1676400"/>
          <a:ext cx="7772400" cy="4584002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  <a:endParaRPr kumimoji="0" 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84"/>
          <p:cNvGrpSpPr>
            <a:grpSpLocks noChangeAspect="1"/>
          </p:cNvGrpSpPr>
          <p:nvPr/>
        </p:nvGrpSpPr>
        <p:grpSpPr bwMode="auto">
          <a:xfrm>
            <a:off x="3396877" y="2667000"/>
            <a:ext cx="2459038" cy="2279650"/>
            <a:chOff x="2650" y="1920"/>
            <a:chExt cx="1035" cy="960"/>
          </a:xfrm>
        </p:grpSpPr>
        <p:sp>
          <p:nvSpPr>
            <p:cNvPr id="12309" name="AutoShape 72"/>
            <p:cNvSpPr>
              <a:spLocks noChangeAspect="1" noChangeArrowheads="1"/>
            </p:cNvSpPr>
            <p:nvPr/>
          </p:nvSpPr>
          <p:spPr bwMode="auto">
            <a:xfrm>
              <a:off x="3005" y="2688"/>
              <a:ext cx="336" cy="192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3" name="Group 83"/>
            <p:cNvGrpSpPr>
              <a:grpSpLocks noChangeAspect="1"/>
            </p:cNvGrpSpPr>
            <p:nvPr/>
          </p:nvGrpSpPr>
          <p:grpSpPr bwMode="auto">
            <a:xfrm>
              <a:off x="2650" y="1920"/>
              <a:ext cx="806" cy="768"/>
              <a:chOff x="2650" y="1920"/>
              <a:chExt cx="806" cy="768"/>
            </a:xfrm>
          </p:grpSpPr>
          <p:sp>
            <p:nvSpPr>
              <p:cNvPr id="12312" name="AutoShape 71"/>
              <p:cNvSpPr>
                <a:spLocks noChangeAspect="1" noChangeArrowheads="1"/>
              </p:cNvSpPr>
              <p:nvPr/>
            </p:nvSpPr>
            <p:spPr bwMode="auto">
              <a:xfrm rot="2700000">
                <a:off x="2880" y="2112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75 w 21600"/>
                  <a:gd name="T13" fmla="*/ 8625 h 21600"/>
                  <a:gd name="T14" fmla="*/ 19425 w 21600"/>
                  <a:gd name="T15" fmla="*/ 1297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2313" name="AutoShape 73"/>
              <p:cNvSpPr>
                <a:spLocks noChangeAspect="1" noChangeArrowheads="1"/>
              </p:cNvSpPr>
              <p:nvPr/>
            </p:nvSpPr>
            <p:spPr bwMode="auto">
              <a:xfrm>
                <a:off x="3005" y="1920"/>
                <a:ext cx="336" cy="192"/>
              </a:xfrm>
              <a:prstGeom prst="leftRightArrow">
                <a:avLst>
                  <a:gd name="adj1" fmla="val 50000"/>
                  <a:gd name="adj2" fmla="val 3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2314" name="AutoShape 76"/>
              <p:cNvSpPr>
                <a:spLocks noChangeAspect="1" noChangeArrowheads="1"/>
              </p:cNvSpPr>
              <p:nvPr/>
            </p:nvSpPr>
            <p:spPr bwMode="auto">
              <a:xfrm rot="5400000">
                <a:off x="2592" y="2280"/>
                <a:ext cx="336" cy="219"/>
              </a:xfrm>
              <a:prstGeom prst="leftRightArrow">
                <a:avLst>
                  <a:gd name="adj1" fmla="val 50000"/>
                  <a:gd name="adj2" fmla="val 3068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12311" name="AutoShape 77"/>
            <p:cNvSpPr>
              <a:spLocks noChangeAspect="1" noChangeArrowheads="1"/>
            </p:cNvSpPr>
            <p:nvPr/>
          </p:nvSpPr>
          <p:spPr bwMode="auto">
            <a:xfrm rot="5400000">
              <a:off x="3408" y="2280"/>
              <a:ext cx="336" cy="219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8032" y="332656"/>
            <a:ext cx="77724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E180D-A8BC-426F-AA61-1EA5029E081E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fr-CA" sz="3600" b="1" dirty="0">
                <a:latin typeface="+mn-lt"/>
              </a:rPr>
              <a:t>UNE COMMUNAUTÉ LOCALE, C’EST :</a:t>
            </a:r>
            <a:endParaRPr lang="fr-FR" sz="3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000" y="1700808"/>
            <a:ext cx="8064000" cy="4284000"/>
          </a:xfrm>
          <a:noFill/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fr-CA" sz="2800" dirty="0"/>
              <a:t>une ville, un village, un arrondissement, un quartier</a:t>
            </a:r>
            <a:endParaRPr lang="fr-FR" sz="2800" dirty="0"/>
          </a:p>
          <a:p>
            <a:pPr>
              <a:spcBef>
                <a:spcPts val="1800"/>
              </a:spcBef>
            </a:pPr>
            <a:r>
              <a:rPr lang="fr-FR" sz="2800" dirty="0"/>
              <a:t>un système </a:t>
            </a:r>
            <a:r>
              <a:rPr lang="fr-FR" sz="2800" b="1" dirty="0"/>
              <a:t>territorial</a:t>
            </a:r>
            <a:r>
              <a:rPr lang="fr-FR" sz="2800" dirty="0"/>
              <a:t> en soi :</a:t>
            </a:r>
            <a:br>
              <a:rPr lang="fr-FR" sz="2800" dirty="0"/>
            </a:br>
            <a:r>
              <a:rPr lang="fr-FR" sz="2800" dirty="0"/>
              <a:t>sentiment d’appartenance + (certaine) gouvernance</a:t>
            </a:r>
          </a:p>
          <a:p>
            <a:pPr>
              <a:spcBef>
                <a:spcPts val="1800"/>
              </a:spcBef>
            </a:pPr>
            <a:r>
              <a:rPr lang="fr-FR" sz="2800" dirty="0"/>
              <a:t>individus, groupes, organisations et institutions </a:t>
            </a:r>
            <a:r>
              <a:rPr lang="fr-FR" sz="2800" b="1" dirty="0"/>
              <a:t>interdépendants</a:t>
            </a:r>
            <a:endParaRPr lang="fr-FR" sz="2800" dirty="0"/>
          </a:p>
          <a:p>
            <a:pPr>
              <a:spcBef>
                <a:spcPts val="1800"/>
              </a:spcBef>
            </a:pPr>
            <a:r>
              <a:rPr lang="fr-FR" sz="2800" dirty="0"/>
              <a:t>interaction et évolution constantes </a:t>
            </a:r>
            <a:br>
              <a:rPr lang="fr-FR" sz="2800" dirty="0"/>
            </a:br>
            <a:r>
              <a:rPr lang="fr-FR" sz="2800" dirty="0"/>
              <a:t>→ </a:t>
            </a:r>
            <a:r>
              <a:rPr lang="fr-FR" sz="2800" b="1" dirty="0"/>
              <a:t>relations dynamiques</a:t>
            </a:r>
            <a:endParaRPr lang="fr-CA" sz="2800" dirty="0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- 2015</a:t>
            </a:r>
            <a:endParaRPr lang="fr-FR" dirty="0">
              <a:latin typeface="+mj-lt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</a:t>
            </a:fld>
            <a:endParaRPr lang="fr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Coopérative La Clé, Victoriaville - 2015</a:t>
            </a:r>
            <a:endParaRPr lang="fr-FR"/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8032" y="332656"/>
            <a:ext cx="77724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4" name="Group 2"/>
          <p:cNvGraphicFramePr>
            <a:graphicFrameLocks/>
          </p:cNvGraphicFramePr>
          <p:nvPr/>
        </p:nvGraphicFramePr>
        <p:xfrm>
          <a:off x="755576" y="16764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assistance muette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de parole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d’être entendu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prendre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 aux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connaissances et habilités pratiques et techniques requises par l’action et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 participation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amour de soi (légitimité)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vision de soi (compétences)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confiance en soi (reconnaissance)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individuelle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collective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sociale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politique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" name="Groupe 12"/>
          <p:cNvGrpSpPr>
            <a:grpSpLocks/>
          </p:cNvGrpSpPr>
          <p:nvPr/>
        </p:nvGrpSpPr>
        <p:grpSpPr bwMode="auto">
          <a:xfrm>
            <a:off x="3789288" y="3048000"/>
            <a:ext cx="1643063" cy="1524000"/>
            <a:chOff x="4206875" y="3048000"/>
            <a:chExt cx="1643063" cy="1524000"/>
          </a:xfrm>
        </p:grpSpPr>
        <p:sp>
          <p:nvSpPr>
            <p:cNvPr id="17" name="AutoShape 18"/>
            <p:cNvSpPr>
              <a:spLocks noChangeAspect="1" noChangeArrowheads="1"/>
            </p:cNvSpPr>
            <p:nvPr/>
          </p:nvSpPr>
          <p:spPr bwMode="auto">
            <a:xfrm rot="2700000">
              <a:off x="4572000" y="3352800"/>
              <a:ext cx="914400" cy="9144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60 w 21600"/>
                <a:gd name="T13" fmla="*/ 8640 h 21600"/>
                <a:gd name="T14" fmla="*/ 19440 w 21600"/>
                <a:gd name="T15" fmla="*/ 129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4770438" y="4267200"/>
              <a:ext cx="533400" cy="304800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4770438" y="3048000"/>
              <a:ext cx="533400" cy="304800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 rot="5400000">
              <a:off x="4114007" y="3620293"/>
              <a:ext cx="533400" cy="347663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 rot="5400000">
              <a:off x="5409407" y="3620293"/>
              <a:ext cx="533400" cy="347663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481264" y="3717272"/>
            <a:ext cx="4267200" cy="2376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E180D-A8BC-426F-AA61-1EA5029E081E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933228"/>
            <a:ext cx="8172000" cy="365601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C’est la présence et surtout l’</a:t>
            </a:r>
            <a:r>
              <a:rPr kumimoji="0" lang="fr-CA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interaction dynamique</a:t>
            </a: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de toutes les composantes dans le processus qui compte pour que se développe le pouvoir d’agir.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83568" y="637084"/>
            <a:ext cx="7772400" cy="114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40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4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47664" y="3716685"/>
          <a:ext cx="6154737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99" name="Document" r:id="rId4" imgW="5702808" imgH="1938528" progId="Word.Document.8">
                  <p:embed/>
                </p:oleObj>
              </mc:Choice>
              <mc:Fallback>
                <p:oleObj name="Document" r:id="rId4" imgW="5702808" imgH="19385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16685"/>
                        <a:ext cx="6154737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21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950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1163587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4743400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06587" y="685800"/>
            <a:ext cx="4572000" cy="5486400"/>
            <a:chOff x="1728" y="672"/>
            <a:chExt cx="2304" cy="3120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4337248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22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"/>
          <p:cNvGraphicFramePr>
            <a:graphicFrameLocks/>
          </p:cNvGraphicFramePr>
          <p:nvPr/>
        </p:nvGraphicFramePr>
        <p:xfrm>
          <a:off x="683568" y="16288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 significatives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pouvoir partagé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ouverture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vision commune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processus et résultats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apprendre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contribuer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forces du milieu · maillages · capital social · résilience · réseaux de soutien · reddition de comptes · résolution de conflits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interaction positive  · divergence d’opinions · information générale et spécifique · transparence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sentiment d’appartenance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 sens de la citoyenneté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332784"/>
            <a:ext cx="8640000" cy="1152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COMMUNAUTAIRE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23</a:t>
            </a:fld>
            <a:endParaRPr lang="fr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332784"/>
            <a:ext cx="8640000" cy="1152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ÉCHELLE DE LA PARTICIPATION</a:t>
            </a:r>
            <a:endParaRPr kumimoji="0" lang="fr-FR" sz="3600" b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1619672" y="1447800"/>
          <a:ext cx="2057400" cy="4648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Pouvoir </a:t>
                      </a:r>
                      <a:b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réel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Pouvoir </a:t>
                      </a:r>
                      <a:b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factice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Non-participation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Group 76"/>
          <p:cNvGraphicFramePr>
            <a:graphicFrameLocks noGrp="1"/>
          </p:cNvGraphicFramePr>
          <p:nvPr/>
        </p:nvGraphicFramePr>
        <p:xfrm>
          <a:off x="3677072" y="1447800"/>
          <a:ext cx="3810000" cy="4648200"/>
        </p:xfrm>
        <a:graphic>
          <a:graphicData uri="http://schemas.openxmlformats.org/drawingml/2006/table">
            <a:tbl>
              <a:tblPr/>
              <a:tblGrid>
                <a:gridCol w="263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autorité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délégation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partenariat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apaisement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consultation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thérapie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manipulation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tutelle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24</a:t>
            </a:fld>
            <a:endParaRPr lang="fr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- 2015</a:t>
            </a:r>
            <a:endParaRPr lang="fr-FR" dirty="0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332656"/>
            <a:ext cx="7772400" cy="1152000"/>
          </a:xfrm>
          <a:noFill/>
        </p:spPr>
        <p:txBody>
          <a:bodyPr>
            <a:noAutofit/>
          </a:bodyPr>
          <a:lstStyle/>
          <a:p>
            <a:r>
              <a:rPr lang="en-CA" sz="3600" b="1" cap="all" dirty="0">
                <a:latin typeface="Calibri" pitchFamily="34" charset="0"/>
              </a:rPr>
              <a:t>CAPITAL COMMUNAUTAIRE (CIVIQUE)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43608" y="1779687"/>
            <a:ext cx="7313612" cy="4248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sentiment d’appartenance à la fois</a:t>
            </a:r>
            <a:b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à la communauté et à l’environnement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conscience de la citoyenneté : </a:t>
            </a:r>
            <a:b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droits et responsabilités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 pitchFamily="18" charset="2"/>
              </a:rPr>
              <a:t>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assure l’entraide sur le </a:t>
            </a:r>
            <a:r>
              <a:rPr kumimoji="0" lang="fr-CA" sz="32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plan</a:t>
            </a: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individuel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permet l’action sur des questions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sociétales plus larges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/>
        </p:nvSpPr>
        <p:spPr bwMode="auto">
          <a:xfrm>
            <a:off x="3707904" y="2801535"/>
            <a:ext cx="2160000" cy="483524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fr-FR" sz="2800" dirty="0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187624" y="1808880"/>
            <a:ext cx="4248000" cy="5400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CA" sz="280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25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67334" y="692696"/>
            <a:ext cx="6399212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FR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endParaRPr kumimoji="0" lang="fr-FR" sz="36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7584" y="3394075"/>
          <a:ext cx="76247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1" name="Document" r:id="rId3" imgW="6123867" imgH="837552" progId="Word.Document.8">
                  <p:embed/>
                </p:oleObj>
              </mc:Choice>
              <mc:Fallback>
                <p:oleObj name="Document" r:id="rId3" imgW="6123867" imgH="83755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394075"/>
                        <a:ext cx="7624762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4685209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6" name="AutoShape 5"/>
          <p:cNvSpPr>
            <a:spLocks noChangeAspect="1" noChangeArrowheads="1"/>
          </p:cNvSpPr>
          <p:nvPr/>
        </p:nvSpPr>
        <p:spPr bwMode="auto">
          <a:xfrm>
            <a:off x="1465759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7" name="AutoShape 6"/>
          <p:cNvSpPr>
            <a:spLocks noChangeAspect="1" noChangeArrowheads="1"/>
          </p:cNvSpPr>
          <p:nvPr/>
        </p:nvSpPr>
        <p:spPr bwMode="auto">
          <a:xfrm rot="10800000">
            <a:off x="1232396" y="4195763"/>
            <a:ext cx="2798763" cy="714375"/>
          </a:xfrm>
          <a:prstGeom prst="curvedDownArrow">
            <a:avLst>
              <a:gd name="adj1" fmla="val 78356"/>
              <a:gd name="adj2" fmla="val 156711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8" name="AutoShape 7"/>
          <p:cNvSpPr>
            <a:spLocks noChangeAspect="1" noChangeArrowheads="1"/>
          </p:cNvSpPr>
          <p:nvPr/>
        </p:nvSpPr>
        <p:spPr bwMode="auto">
          <a:xfrm rot="10800000">
            <a:off x="4569321" y="4195763"/>
            <a:ext cx="2798763" cy="742950"/>
          </a:xfrm>
          <a:prstGeom prst="curvedDownArrow">
            <a:avLst>
              <a:gd name="adj1" fmla="val 75342"/>
              <a:gd name="adj2" fmla="val 15068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557636" y="3141588"/>
            <a:ext cx="3238500" cy="10795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26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88950" y="1230288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1163587" y="1535088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ORGANISATION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reconnaissance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11"/>
          <p:cNvGraphicFramePr>
            <a:graphicFrameLocks noGrp="1"/>
          </p:cNvGraphicFramePr>
          <p:nvPr/>
        </p:nvGraphicFramePr>
        <p:xfrm>
          <a:off x="4743400" y="1533501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306587" y="620688"/>
            <a:ext cx="4572000" cy="5486400"/>
            <a:chOff x="1728" y="672"/>
            <a:chExt cx="2304" cy="3120"/>
          </a:xfrm>
        </p:grpSpPr>
        <p:sp>
          <p:nvSpPr>
            <p:cNvPr id="8" name="AutoShape 20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9" name="AutoShape 21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10" name="Oval 23"/>
          <p:cNvSpPr>
            <a:spLocks noChangeArrowheads="1"/>
          </p:cNvSpPr>
          <p:nvPr/>
        </p:nvSpPr>
        <p:spPr bwMode="auto">
          <a:xfrm>
            <a:off x="706387" y="696888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27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332784"/>
            <a:ext cx="8640000" cy="1152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ORGANISATIONNEL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7584" y="1628800"/>
            <a:ext cx="7812000" cy="504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40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participation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: même processus que l’individuel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27584" y="2205024"/>
            <a:ext cx="7812000" cy="1440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compétences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: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connaissances et habiletés mises à contribution par les membres + transfert de savoirs entre ces personnes et à la communauté</a:t>
            </a:r>
          </a:p>
          <a:p>
            <a:pPr marL="342900" marR="0" lvl="0" indent="-34290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27584" y="3645184"/>
            <a:ext cx="7812000" cy="1440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fr-CA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reconnaissance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perception de la part des membres 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Symbol" pitchFamily="18" charset="2"/>
              </a:rPr>
              <a:t> soutien 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 la part </a:t>
            </a:r>
            <a:r>
              <a:rPr lang="fr-CA" sz="2800" dirty="0">
                <a:latin typeface="Calibri" pitchFamily="34" charset="0"/>
              </a:rPr>
              <a:t>du milieu </a:t>
            </a:r>
            <a:r>
              <a:rPr lang="fr-CA" sz="2800" dirty="0">
                <a:latin typeface="Calibri" pitchFamily="34" charset="0"/>
                <a:sym typeface="Symbol" pitchFamily="18" charset="2"/>
              </a:rPr>
              <a:t> financement</a:t>
            </a:r>
            <a:r>
              <a:rPr lang="fr-CA" sz="2800" dirty="0">
                <a:latin typeface="Calibri" pitchFamily="34" charset="0"/>
              </a:rPr>
              <a:t> </a:t>
            </a:r>
            <a:r>
              <a:rPr lang="fr-CA" sz="2800" dirty="0">
                <a:latin typeface="Calibri" pitchFamily="34" charset="0"/>
                <a:sym typeface="Symbol" pitchFamily="18" charset="2"/>
              </a:rPr>
              <a:t> participation aux décisions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27584" y="5049280"/>
            <a:ext cx="7812000" cy="900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conscience critique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capacité d’analyse et de clarification des enjeux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28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440736"/>
            <a:ext cx="8640000" cy="612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fr-FR" sz="3600" b="1" cap="all" dirty="0">
                <a:latin typeface="Calibri" pitchFamily="34" charset="0"/>
              </a:rPr>
              <a:t>Vue d’ensemble de l’</a:t>
            </a:r>
            <a:r>
              <a:rPr lang="fr-FR" sz="3600" b="1" i="1" cap="all" dirty="0">
                <a:latin typeface="Calibri" pitchFamily="34" charset="0"/>
              </a:rPr>
              <a:t>empowerment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7241" y="1717576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482278" y="2174776"/>
          <a:ext cx="1752600" cy="3429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16"/>
          <p:cNvGraphicFramePr>
            <a:graphicFrameLocks noGrp="1"/>
          </p:cNvGraphicFramePr>
          <p:nvPr/>
        </p:nvGraphicFramePr>
        <p:xfrm>
          <a:off x="6349678" y="2204864"/>
          <a:ext cx="2286000" cy="3400425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COMMUNAUTÉ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oup 28"/>
          <p:cNvGraphicFramePr>
            <a:graphicFrameLocks noGrp="1"/>
          </p:cNvGraphicFramePr>
          <p:nvPr/>
        </p:nvGraphicFramePr>
        <p:xfrm>
          <a:off x="2463478" y="2631976"/>
          <a:ext cx="3657600" cy="29700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83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16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reconnaissance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Group 64"/>
          <p:cNvGraphicFramePr>
            <a:graphicFrameLocks noGrp="1"/>
          </p:cNvGraphicFramePr>
          <p:nvPr/>
        </p:nvGraphicFramePr>
        <p:xfrm>
          <a:off x="2463478" y="2214637"/>
          <a:ext cx="3657600" cy="422275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6121078" y="3698776"/>
            <a:ext cx="228600" cy="1524000"/>
            <a:chOff x="4128" y="2400"/>
            <a:chExt cx="144" cy="960"/>
          </a:xfrm>
        </p:grpSpPr>
        <p:sp>
          <p:nvSpPr>
            <p:cNvPr id="12" name="Line 46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3" name="Line 47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4" name="Line 48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5" name="Line 49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6" name="Line 50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7" name="Line 51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</p:grpSp>
      <p:grpSp>
        <p:nvGrpSpPr>
          <p:cNvPr id="18" name="Group 52"/>
          <p:cNvGrpSpPr>
            <a:grpSpLocks/>
          </p:cNvGrpSpPr>
          <p:nvPr/>
        </p:nvGrpSpPr>
        <p:grpSpPr bwMode="auto">
          <a:xfrm>
            <a:off x="2234878" y="3698776"/>
            <a:ext cx="228600" cy="1524000"/>
            <a:chOff x="4128" y="2400"/>
            <a:chExt cx="144" cy="960"/>
          </a:xfrm>
        </p:grpSpPr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0" name="Line 54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1" name="Line 55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2" name="Line 56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4" name="Line 58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</p:grpSp>
      <p:sp>
        <p:nvSpPr>
          <p:cNvPr id="25" name="AutoShape 59"/>
          <p:cNvSpPr>
            <a:spLocks noChangeAspect="1" noChangeArrowheads="1"/>
          </p:cNvSpPr>
          <p:nvPr/>
        </p:nvSpPr>
        <p:spPr bwMode="auto">
          <a:xfrm>
            <a:off x="1091878" y="1412776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26" name="AutoShape 60"/>
          <p:cNvSpPr>
            <a:spLocks noChangeAspect="1" noChangeArrowheads="1"/>
          </p:cNvSpPr>
          <p:nvPr/>
        </p:nvSpPr>
        <p:spPr bwMode="auto">
          <a:xfrm>
            <a:off x="4998716" y="1412776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27" name="AutoShape 61"/>
          <p:cNvSpPr>
            <a:spLocks noChangeAspect="1" noChangeArrowheads="1"/>
          </p:cNvSpPr>
          <p:nvPr/>
        </p:nvSpPr>
        <p:spPr bwMode="auto">
          <a:xfrm rot="10800000">
            <a:off x="1015678" y="5603776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28" name="AutoShape 62"/>
          <p:cNvSpPr>
            <a:spLocks noChangeAspect="1" noChangeArrowheads="1"/>
          </p:cNvSpPr>
          <p:nvPr/>
        </p:nvSpPr>
        <p:spPr bwMode="auto">
          <a:xfrm rot="10800000">
            <a:off x="4846316" y="5603776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29" name="Oval 63"/>
          <p:cNvSpPr>
            <a:spLocks noChangeArrowheads="1"/>
          </p:cNvSpPr>
          <p:nvPr/>
        </p:nvSpPr>
        <p:spPr bwMode="auto">
          <a:xfrm>
            <a:off x="323528" y="1662014"/>
            <a:ext cx="4343400" cy="4419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30" name="Oval 65"/>
          <p:cNvSpPr>
            <a:spLocks noChangeArrowheads="1"/>
          </p:cNvSpPr>
          <p:nvPr/>
        </p:nvSpPr>
        <p:spPr bwMode="auto">
          <a:xfrm>
            <a:off x="4216078" y="1641376"/>
            <a:ext cx="4495800" cy="4419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29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</a:t>
            </a:r>
            <a:r>
              <a:rPr kumimoji="0" lang="fr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COMMUNAUTÉ </a:t>
            </a:r>
            <a:r>
              <a:rPr kumimoji="0" lang="fr-C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COMPÉTENTE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7584" y="1412776"/>
            <a:ext cx="7558087" cy="1836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  <a:defRPr/>
            </a:pP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où les différents systèmes arrivent à répondre aux besoins des individus et des organismes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CA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97200" y="2833772"/>
            <a:ext cx="5351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latin typeface="Calibri" pitchFamily="34" charset="0"/>
                <a:sym typeface="Symbol"/>
              </a:rPr>
              <a:t> l’action intersectorielle intégrée</a:t>
            </a:r>
            <a:endParaRPr lang="fr-CA" sz="2800" dirty="0"/>
          </a:p>
        </p:txBody>
      </p:sp>
      <p:sp>
        <p:nvSpPr>
          <p:cNvPr id="11" name="Rectangle 10"/>
          <p:cNvSpPr/>
          <p:nvPr/>
        </p:nvSpPr>
        <p:spPr>
          <a:xfrm>
            <a:off x="1586240" y="4995173"/>
            <a:ext cx="594694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Symbol"/>
              <a:buChar char="®"/>
            </a:pPr>
            <a:r>
              <a:rPr lang="fr-CA" sz="2800" b="1" dirty="0"/>
              <a:t>le développement du pouvoir d'agir</a:t>
            </a:r>
            <a:r>
              <a:rPr lang="fr-CA" sz="2800" dirty="0"/>
              <a:t> </a:t>
            </a:r>
          </a:p>
          <a:p>
            <a:pPr algn="ctr"/>
            <a:r>
              <a:rPr lang="fr-FR" sz="2800" b="1" dirty="0">
                <a:latin typeface="Calibri" pitchFamily="34" charset="0"/>
                <a:sym typeface="Symbol"/>
              </a:rPr>
              <a:t>des individus et des organisations</a:t>
            </a:r>
            <a:endParaRPr lang="fr-CA" sz="2800" dirty="0"/>
          </a:p>
        </p:txBody>
      </p:sp>
      <p:sp>
        <p:nvSpPr>
          <p:cNvPr id="9" name="Flèche courbée vers la gauche 8"/>
          <p:cNvSpPr/>
          <p:nvPr/>
        </p:nvSpPr>
        <p:spPr>
          <a:xfrm>
            <a:off x="7668344" y="3105264"/>
            <a:ext cx="1260000" cy="270000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2" name="Flèche courbée vers la gauche 11"/>
          <p:cNvSpPr/>
          <p:nvPr/>
        </p:nvSpPr>
        <p:spPr>
          <a:xfrm flipH="1" flipV="1">
            <a:off x="179512" y="3033256"/>
            <a:ext cx="1332000" cy="270000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827584" y="1412776"/>
            <a:ext cx="7558087" cy="360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ts val="6000"/>
              </a:spcBef>
              <a:defRPr/>
            </a:pP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où les différents systèmes arrivent à répondre aux besoins des individus et des organismes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lvl="0" algn="ctr">
              <a:spcBef>
                <a:spcPts val="1800"/>
              </a:spcBef>
              <a:spcAft>
                <a:spcPct val="50000"/>
              </a:spcAft>
              <a:defRPr/>
            </a:pPr>
            <a:r>
              <a:rPr lang="fr-FR" sz="2800" u="sng" dirty="0">
                <a:latin typeface="Calibri" pitchFamily="34" charset="0"/>
              </a:rPr>
              <a:t>et</a:t>
            </a:r>
            <a:endParaRPr lang="fr-FR" sz="2800" u="sng" dirty="0">
              <a:latin typeface="Calibri" pitchFamily="34" charset="0"/>
              <a:ea typeface="+mj-ea"/>
              <a:cs typeface="+mj-cs"/>
            </a:endParaRPr>
          </a:p>
          <a:p>
            <a:pPr lvl="0" algn="ctr">
              <a:spcAft>
                <a:spcPct val="50000"/>
              </a:spcAft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où les individus et les organismes arrivent à utiliser les systèmes de façon efficace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CA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 animBg="1"/>
      <p:bldP spid="12" grpId="0" animBg="1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260648"/>
            <a:ext cx="7772400" cy="1116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Organisation intermédiaire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0472" y="1412776"/>
            <a:ext cx="8280000" cy="4788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lieu de concertation au cœur des relations entre différents systèmes 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fonctions :</a:t>
            </a:r>
          </a:p>
          <a:p>
            <a:pPr marL="800100" lvl="1" indent="-342900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être un lieu de participation aux décisions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fr-CA" sz="2800" dirty="0"/>
              <a:t>permettre le développement d'expertises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fr-CA" sz="2800" dirty="0"/>
              <a:t>clarifier les enjeux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fr-CA" sz="2800" dirty="0"/>
              <a:t>s'avérer une référence identitaire pour les organisations membres ou apparentées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sz="2800" dirty="0"/>
              <a:t>peut représenter un nouveau lieu de pouvoir pour  les populations touchées par un problème</a:t>
            </a:r>
            <a:endParaRPr lang="fr-CA" sz="2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30</a:t>
            </a:fld>
            <a:endParaRPr lang="fr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9652" y="332656"/>
            <a:ext cx="8278812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DÉFIS DES ACTEURS LOCAUX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593296"/>
            <a:ext cx="8064000" cy="45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 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changement de perspective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</a:p>
          <a:p>
            <a:pPr marL="684000" lvl="0" indent="-3429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approche multisectorielle et citoyenne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malgré </a:t>
            </a:r>
            <a:r>
              <a:rPr kumimoji="0" lang="fr-CA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une responsabilité </a:t>
            </a:r>
            <a:r>
              <a:rPr lang="fr-CA" sz="2800" dirty="0">
                <a:latin typeface="Calibri" pitchFamily="34" charset="0"/>
              </a:rPr>
              <a:t>sectorielle 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 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cohérence dans le déploiement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</a:p>
          <a:p>
            <a:pPr marL="684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action intégrée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malgré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fr-CA" sz="2800" dirty="0">
                <a:latin typeface="Calibri" pitchFamily="34" charset="0"/>
              </a:rPr>
              <a:t>une reconnaissance et une évaluation liées à un champ spécifique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 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soutien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</a:p>
          <a:p>
            <a:pPr marL="684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accès équitable aux ressources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malgré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diversités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31</a:t>
            </a:fld>
            <a:endParaRPr lang="fr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/>
              <a:t>© Coopérative La Clé, Victoriaville - 2015</a:t>
            </a:r>
            <a:endParaRPr lang="fr-FR" dirty="0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br>
              <a:rPr lang="fr-CA" sz="3400" dirty="0"/>
            </a:br>
            <a:endParaRPr lang="fr-FR" sz="3400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2131492"/>
            <a:ext cx="7272337" cy="3348000"/>
          </a:xfrm>
        </p:spPr>
        <p:txBody>
          <a:bodyPr/>
          <a:lstStyle/>
          <a:p>
            <a:pPr marL="0" indent="15875">
              <a:buFont typeface="Wingdings" pitchFamily="2" charset="2"/>
              <a:buNone/>
            </a:pPr>
            <a:r>
              <a:rPr lang="fr-CA" dirty="0"/>
              <a:t>Il ne suffit pas d’être acteur de son développement, encore faut-il en être véritablement l’</a:t>
            </a:r>
            <a:r>
              <a:rPr lang="fr-CA" u="sng" dirty="0"/>
              <a:t>auteur</a:t>
            </a:r>
            <a:r>
              <a:rPr lang="fr-CA" dirty="0"/>
              <a:t>. </a:t>
            </a:r>
          </a:p>
          <a:p>
            <a:pPr marL="0" indent="15875" algn="r">
              <a:buFont typeface="Wingdings" pitchFamily="2" charset="2"/>
              <a:buNone/>
            </a:pPr>
            <a:br>
              <a:rPr lang="fr-CA" dirty="0"/>
            </a:br>
            <a:r>
              <a:rPr lang="fr-CA" dirty="0"/>
              <a:t>	(Michel Dinet, 1997)</a:t>
            </a:r>
            <a:r>
              <a:rPr lang="fr-FR" dirty="0"/>
              <a:t>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3568" y="692845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600" b="1" dirty="0">
                <a:latin typeface="Calibri" pitchFamily="34" charset="0"/>
                <a:ea typeface="+mj-ea"/>
                <a:cs typeface="+mj-cs"/>
              </a:rPr>
              <a:t>LE </a:t>
            </a:r>
            <a:r>
              <a:rPr kumimoji="0" lang="en-CA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MOT DE LA FIN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32</a:t>
            </a:fld>
            <a:endParaRPr lang="fr-CA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27584" y="657272"/>
            <a:ext cx="7558087" cy="522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</a:pPr>
            <a:r>
              <a:rPr lang="fr-CA" sz="3600" b="1" cap="all" dirty="0">
                <a:latin typeface="Calibri" pitchFamily="34" charset="0"/>
              </a:rPr>
              <a:t>référence</a:t>
            </a:r>
            <a:br>
              <a:rPr kumimoji="0" lang="fr-CA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</a:rPr>
              <a:t>Empowerment </a:t>
            </a:r>
            <a:r>
              <a:rPr lang="fr-CA" sz="2800" i="1" dirty="0">
                <a:latin typeface="Calibri" pitchFamily="34" charset="0"/>
              </a:rPr>
              <a:t>et intervention : développement de la capacité d’agir et de la solidarité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par William A. Ninacs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http://www.pulaval.com/catalogue/empowerment-intervention-developpement-capacite-agir-solidarite-9200.html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endParaRPr lang="fr-CA" sz="2800" i="1" dirty="0">
              <a:latin typeface="Calibri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33</a:t>
            </a:fld>
            <a:endParaRPr lang="fr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8031" y="649288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 dirty="0">
                <a:solidFill>
                  <a:schemeClr val="tx2"/>
                </a:solidFill>
                <a:latin typeface="Verdana" pitchFamily="34" charset="0"/>
              </a:rPr>
              <a:t>Coopérative de  consultation en développement La Clé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2708275"/>
            <a:ext cx="774065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Richard Leroux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William A. « Bill » Ninacs</a:t>
            </a:r>
          </a:p>
          <a:p>
            <a:pPr algn="ctr">
              <a:spcBef>
                <a:spcPts val="30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(819) 758-7797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info@lacle.coop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http://www.lacle.coop/</a:t>
            </a:r>
          </a:p>
        </p:txBody>
      </p:sp>
      <p:pic>
        <p:nvPicPr>
          <p:cNvPr id="8" name="Picture 4" descr="Logo%20La%20Clé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7481" y="454025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Richard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831" y="4076700"/>
            <a:ext cx="108108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pic>
        <p:nvPicPr>
          <p:cNvPr id="12" name="Image 11" descr="DSC_0088.JPG"/>
          <p:cNvPicPr>
            <a:picLocks noChangeAspect="1"/>
          </p:cNvPicPr>
          <p:nvPr/>
        </p:nvPicPr>
        <p:blipFill>
          <a:blip r:embed="rId5" cstate="print"/>
          <a:srcRect t="10191"/>
          <a:stretch>
            <a:fillRect/>
          </a:stretch>
        </p:blipFill>
        <p:spPr>
          <a:xfrm>
            <a:off x="6891428" y="4077243"/>
            <a:ext cx="1064948" cy="1439989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34</a:t>
            </a:fld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20888"/>
            <a:ext cx="7772400" cy="1362075"/>
          </a:xfrm>
        </p:spPr>
        <p:txBody>
          <a:bodyPr/>
          <a:lstStyle/>
          <a:p>
            <a:pPr algn="ctr"/>
            <a:r>
              <a:rPr lang="fr-CA" dirty="0"/>
              <a:t>L’action intersectorielle intégrée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</a:t>
            </a:fld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7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15055-94EF-4DDD-8DB2-06DD37CFD80E}" type="slidenum">
              <a:rPr kumimoji="0" lang="fr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DIMENSIONS  D’UNE COMMUNAUTÉ</a:t>
            </a:r>
          </a:p>
        </p:txBody>
      </p:sp>
      <p:graphicFrame>
        <p:nvGraphicFramePr>
          <p:cNvPr id="9" name="Group 3"/>
          <p:cNvGraphicFramePr>
            <a:graphicFrameLocks/>
          </p:cNvGraphicFramePr>
          <p:nvPr/>
        </p:nvGraphicFramePr>
        <p:xfrm>
          <a:off x="683568" y="1772816"/>
          <a:ext cx="7772400" cy="2423160"/>
        </p:xfrm>
        <a:graphic>
          <a:graphicData uri="http://schemas.openxmlformats.org/drawingml/2006/table">
            <a:tbl>
              <a:tblPr/>
              <a:tblGrid>
                <a:gridCol w="388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INSTRUMENTALE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EXISTENTIELLE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gestion, production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et livraison de biens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et de services (ressources)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sentiment d’appartenance,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confiance, solidarité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et estime de soi</a:t>
                      </a:r>
                      <a:endParaRPr kumimoji="0" lang="fr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sym typeface="Wingdings" pitchFamily="2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AutoShape 16"/>
          <p:cNvSpPr>
            <a:spLocks/>
          </p:cNvSpPr>
          <p:nvPr/>
        </p:nvSpPr>
        <p:spPr bwMode="auto">
          <a:xfrm rot="5400000">
            <a:off x="4322118" y="2703586"/>
            <a:ext cx="690562" cy="4033838"/>
          </a:xfrm>
          <a:prstGeom prst="rightBrace">
            <a:avLst>
              <a:gd name="adj1" fmla="val 486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828269" y="5343599"/>
            <a:ext cx="56893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A" sz="2400" b="1" dirty="0">
                <a:latin typeface="Arial" charset="0"/>
              </a:rPr>
              <a:t>SANTÉ ET BIEN-ÊTRE ‒ MIEUX-ÊTRE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5</a:t>
            </a:fld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sp>
        <p:nvSpPr>
          <p:cNvPr id="7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15055-94EF-4DDD-8DB2-06DD37CFD80E}" type="slidenum">
              <a:rPr kumimoji="0" lang="fr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lvl="0" algn="ctr">
              <a:lnSpc>
                <a:spcPct val="125000"/>
              </a:lnSpc>
              <a:spcBef>
                <a:spcPct val="100000"/>
              </a:spcBef>
              <a:defRPr/>
            </a:pPr>
            <a:r>
              <a:rPr lang="en-CA" sz="3600" b="1" dirty="0">
                <a:latin typeface="Calibri" pitchFamily="34" charset="0"/>
                <a:ea typeface="+mj-ea"/>
                <a:cs typeface="+mj-cs"/>
                <a:sym typeface="Symbol" pitchFamily="18" charset="2"/>
              </a:rPr>
              <a:t>OPÉRATIONS LIÉES AUX DIMENSIONS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961728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/>
              <a:t> 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4230613" y="1961728"/>
            <a:ext cx="38100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14" name="Group 29"/>
          <p:cNvGraphicFramePr>
            <a:graphicFrameLocks noGrp="1"/>
          </p:cNvGraphicFramePr>
          <p:nvPr/>
        </p:nvGraphicFramePr>
        <p:xfrm>
          <a:off x="944488" y="1829966"/>
          <a:ext cx="7313613" cy="4113213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INSTRUMENTALE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EXISTENTIELLE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espace de gestion</a:t>
                      </a:r>
                      <a:b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de répartition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règle formelle prédomine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solidarité mécanique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réseaux normatifs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espace d’entraide</a:t>
                      </a:r>
                      <a:b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de solidarité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affectif prédomine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solidarité organique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réseaux libres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Ellipse 8"/>
          <p:cNvSpPr/>
          <p:nvPr/>
        </p:nvSpPr>
        <p:spPr bwMode="auto">
          <a:xfrm>
            <a:off x="899592" y="4977272"/>
            <a:ext cx="7416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6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13045" t="16894" r="13045" b="29565"/>
          <a:stretch>
            <a:fillRect/>
          </a:stretch>
        </p:blipFill>
        <p:spPr bwMode="auto">
          <a:xfrm>
            <a:off x="1513193" y="2095300"/>
            <a:ext cx="6117673" cy="342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LE RÉSEAU NORMATIF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7</a:t>
            </a:fld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C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6306" t="16894" r="16306" b="29565"/>
          <a:stretch>
            <a:fillRect/>
          </a:stretch>
        </p:blipFill>
        <p:spPr bwMode="auto">
          <a:xfrm>
            <a:off x="1802461" y="2132856"/>
            <a:ext cx="5577851" cy="342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LE RÉSEAU LIBRE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8</a:t>
            </a:fld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Coopérative La Clé, Victoriaville - 2015</a:t>
            </a:r>
            <a:endParaRPr lang="fr-FR" dirty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4450"/>
            <a:ext cx="7127875" cy="1143000"/>
          </a:xfrm>
        </p:spPr>
        <p:txBody>
          <a:bodyPr>
            <a:normAutofit/>
          </a:bodyPr>
          <a:lstStyle/>
          <a:p>
            <a:pPr algn="ctr"/>
            <a:r>
              <a:rPr lang="fr-FR" sz="3600" b="1" cap="all" dirty="0">
                <a:latin typeface="Calibri" pitchFamily="34" charset="0"/>
              </a:rPr>
              <a:t>ASPECTS DES RÉSEAUX</a:t>
            </a:r>
          </a:p>
        </p:txBody>
      </p:sp>
      <p:graphicFrame>
        <p:nvGraphicFramePr>
          <p:cNvPr id="148534" name="Group 54"/>
          <p:cNvGraphicFramePr>
            <a:graphicFrameLocks noGrp="1"/>
          </p:cNvGraphicFramePr>
          <p:nvPr>
            <p:ph type="tbl" idx="1"/>
          </p:nvPr>
        </p:nvGraphicFramePr>
        <p:xfrm>
          <a:off x="2571800" y="1124744"/>
          <a:ext cx="5562600" cy="5057141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NORMATIFS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faire pour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faire avec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résultats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(tâches)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planification et coordination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soutien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l’entraide et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la coopération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hiérarchique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(faible autonomie organisationnelle)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consensuelle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(forte autonomie organisationnelle)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0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complémentarité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(système de rôles institutionnels)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collaboration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(système de valeurs partagées)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8509" name="Group 29"/>
          <p:cNvGraphicFramePr>
            <a:graphicFrameLocks noGrp="1"/>
          </p:cNvGraphicFramePr>
          <p:nvPr/>
        </p:nvGraphicFramePr>
        <p:xfrm>
          <a:off x="971600" y="1547019"/>
          <a:ext cx="1600200" cy="4637025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objectifs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activités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liens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axe du travail en réseau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Ellipse 6"/>
          <p:cNvSpPr/>
          <p:nvPr/>
        </p:nvSpPr>
        <p:spPr bwMode="auto">
          <a:xfrm>
            <a:off x="2590400" y="1772816"/>
            <a:ext cx="5544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2590400" y="4833256"/>
            <a:ext cx="5544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 bwMode="auto">
          <a:xfrm rot="5400000">
            <a:off x="4282096" y="3752118"/>
            <a:ext cx="22320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E180D-A8BC-426F-AA61-1EA5029E081E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4287</TotalTime>
  <Words>1624</Words>
  <Application>Microsoft Office PowerPoint</Application>
  <PresentationFormat>Affichage à l'écran (4:3)</PresentationFormat>
  <Paragraphs>353</Paragraphs>
  <Slides>34</Slides>
  <Notes>6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Courier New</vt:lpstr>
      <vt:lpstr>Symbol</vt:lpstr>
      <vt:lpstr>Times</vt:lpstr>
      <vt:lpstr>Verdana</vt:lpstr>
      <vt:lpstr>Wingdings</vt:lpstr>
      <vt:lpstr>Thème Office</vt:lpstr>
      <vt:lpstr>Document</vt:lpstr>
      <vt:lpstr>ACTION SECTORIELLE INTÉGRÉE ET DÉVELOPPEMENT DU POUVOIR D'AGIR : RÉFLEXION SUR L'ACCESSIBILITÉ UNIVERSELLE</vt:lpstr>
      <vt:lpstr>UNE COMMUNAUTÉ LOCALE, C’EST :</vt:lpstr>
      <vt:lpstr>Présentation PowerPoint</vt:lpstr>
      <vt:lpstr>L’action intersectorielle intégrée</vt:lpstr>
      <vt:lpstr>Présentation PowerPoint</vt:lpstr>
      <vt:lpstr>Présentation PowerPoint</vt:lpstr>
      <vt:lpstr>Présentation PowerPoint</vt:lpstr>
      <vt:lpstr>Présentation PowerPoint</vt:lpstr>
      <vt:lpstr>ASPECTS DES RÉSEAUX</vt:lpstr>
      <vt:lpstr>Présentation PowerPoint</vt:lpstr>
      <vt:lpstr>Présentation PowerPoint</vt:lpstr>
      <vt:lpstr>MANQUE DE COHÉSION DANS L’ACTION</vt:lpstr>
      <vt:lpstr>Présentation PowerPoint</vt:lpstr>
      <vt:lpstr>FACTEURS STRUCTURANTS</vt:lpstr>
      <vt:lpstr>Présentation PowerPoint</vt:lpstr>
      <vt:lpstr>Présentation PowerPoint</vt:lpstr>
      <vt:lpstr>LE DÉVELOPPEMENT DU POUVOIR D'AGIR des individus et des ORGANISATIONS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CAPITAL COMMUNAUTAIRE (CIVIQUE)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COMMUNAUTÉ COMPÉTENTE :  RÉSILIENTE ET EMPOWERED</dc:title>
  <dc:creator>Bill</dc:creator>
  <cp:lastModifiedBy>Joël Nadeau</cp:lastModifiedBy>
  <cp:revision>222</cp:revision>
  <dcterms:created xsi:type="dcterms:W3CDTF">2010-07-07T11:44:47Z</dcterms:created>
  <dcterms:modified xsi:type="dcterms:W3CDTF">2020-08-17T20:30:28Z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