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653" r:id="rId3"/>
    <p:sldId id="540" r:id="rId4"/>
    <p:sldId id="631" r:id="rId5"/>
    <p:sldId id="617" r:id="rId6"/>
    <p:sldId id="609" r:id="rId7"/>
    <p:sldId id="616" r:id="rId8"/>
    <p:sldId id="613" r:id="rId9"/>
    <p:sldId id="624" r:id="rId10"/>
    <p:sldId id="625" r:id="rId11"/>
    <p:sldId id="628" r:id="rId12"/>
    <p:sldId id="629" r:id="rId13"/>
    <p:sldId id="654" r:id="rId14"/>
    <p:sldId id="632" r:id="rId15"/>
    <p:sldId id="635" r:id="rId16"/>
    <p:sldId id="636" r:id="rId17"/>
    <p:sldId id="633" r:id="rId18"/>
    <p:sldId id="637" r:id="rId19"/>
    <p:sldId id="638" r:id="rId20"/>
    <p:sldId id="639" r:id="rId21"/>
    <p:sldId id="640" r:id="rId22"/>
    <p:sldId id="655" r:id="rId23"/>
    <p:sldId id="646" r:id="rId24"/>
    <p:sldId id="647" r:id="rId25"/>
    <p:sldId id="651" r:id="rId26"/>
    <p:sldId id="652" r:id="rId27"/>
    <p:sldId id="656" r:id="rId28"/>
    <p:sldId id="650" r:id="rId29"/>
    <p:sldId id="630" r:id="rId30"/>
    <p:sldId id="496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74" autoAdjust="0"/>
  </p:normalViewPr>
  <p:slideViewPr>
    <p:cSldViewPr>
      <p:cViewPr>
        <p:scale>
          <a:sx n="66" d="100"/>
          <a:sy n="66" d="100"/>
        </p:scale>
        <p:origin x="96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491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3B0BA8-76E9-4560-A87C-D32F0F842033}" type="doc">
      <dgm:prSet loTypeId="urn:microsoft.com/office/officeart/2005/8/layout/cycle1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AA5ECE48-0A56-4082-A395-45A741BEE8DD}">
      <dgm:prSet phldrT="[Texte]"/>
      <dgm:spPr/>
      <dgm:t>
        <a:bodyPr/>
        <a:lstStyle/>
        <a:p>
          <a:r>
            <a:rPr lang="fr-CA" b="1" dirty="0"/>
            <a:t>$ $</a:t>
          </a:r>
        </a:p>
      </dgm:t>
    </dgm:pt>
    <dgm:pt modelId="{4F41EB17-0609-4ABA-B87D-BD044BF61FB0}" type="parTrans" cxnId="{063D8761-C4DC-4B58-B378-DBD4B03BD28A}">
      <dgm:prSet/>
      <dgm:spPr/>
      <dgm:t>
        <a:bodyPr/>
        <a:lstStyle/>
        <a:p>
          <a:endParaRPr lang="fr-CA" b="1" dirty="0"/>
        </a:p>
      </dgm:t>
    </dgm:pt>
    <dgm:pt modelId="{859352E8-1809-4C7F-916D-289E41E0F08F}" type="sibTrans" cxnId="{063D8761-C4DC-4B58-B378-DBD4B03BD28A}">
      <dgm:prSet/>
      <dgm:spPr/>
      <dgm:t>
        <a:bodyPr/>
        <a:lstStyle/>
        <a:p>
          <a:endParaRPr lang="fr-CA" sz="2800" b="1" dirty="0"/>
        </a:p>
      </dgm:t>
    </dgm:pt>
    <dgm:pt modelId="{FC13C6F2-A891-4DF3-A402-56CEC8A25401}">
      <dgm:prSet phldrT="[Texte]"/>
      <dgm:spPr/>
      <dgm:t>
        <a:bodyPr/>
        <a:lstStyle/>
        <a:p>
          <a:r>
            <a:rPr lang="fr-CA" b="1" dirty="0"/>
            <a:t>$ $ $</a:t>
          </a:r>
        </a:p>
      </dgm:t>
    </dgm:pt>
    <dgm:pt modelId="{1F0A0598-C6FF-492E-ADF9-9C4383BD11B4}" type="sibTrans" cxnId="{215785BD-29C3-41D8-AE22-6F07FB66E1FD}">
      <dgm:prSet/>
      <dgm:spPr/>
      <dgm:t>
        <a:bodyPr/>
        <a:lstStyle/>
        <a:p>
          <a:endParaRPr lang="fr-CA" b="1" dirty="0"/>
        </a:p>
      </dgm:t>
    </dgm:pt>
    <dgm:pt modelId="{EE7D7689-555D-4613-8388-B47A3A1BE82D}" type="parTrans" cxnId="{215785BD-29C3-41D8-AE22-6F07FB66E1FD}">
      <dgm:prSet/>
      <dgm:spPr/>
      <dgm:t>
        <a:bodyPr/>
        <a:lstStyle/>
        <a:p>
          <a:endParaRPr lang="fr-CA" b="1" dirty="0"/>
        </a:p>
      </dgm:t>
    </dgm:pt>
    <dgm:pt modelId="{100F9B1D-CB6E-4EF8-94B8-E43F4F7D2D59}">
      <dgm:prSet phldrT="[Texte]"/>
      <dgm:spPr/>
      <dgm:t>
        <a:bodyPr/>
        <a:lstStyle/>
        <a:p>
          <a:r>
            <a:rPr lang="fr-CA" b="1" dirty="0"/>
            <a:t>$</a:t>
          </a:r>
        </a:p>
      </dgm:t>
    </dgm:pt>
    <dgm:pt modelId="{B141B80E-B408-47FC-B554-76B3C014BDA4}" type="parTrans" cxnId="{F5C10930-C3CF-4362-9275-06F1924A6DEA}">
      <dgm:prSet/>
      <dgm:spPr/>
      <dgm:t>
        <a:bodyPr/>
        <a:lstStyle/>
        <a:p>
          <a:endParaRPr lang="fr-CA"/>
        </a:p>
      </dgm:t>
    </dgm:pt>
    <dgm:pt modelId="{AABEB0A7-3CCA-40B5-A6F0-61B2E3B93A40}" type="sibTrans" cxnId="{F5C10930-C3CF-4362-9275-06F1924A6DEA}">
      <dgm:prSet/>
      <dgm:spPr/>
      <dgm:t>
        <a:bodyPr/>
        <a:lstStyle/>
        <a:p>
          <a:endParaRPr lang="fr-CA"/>
        </a:p>
      </dgm:t>
    </dgm:pt>
    <dgm:pt modelId="{DB9B1A66-8CAA-4926-91E7-4A286788B1C7}">
      <dgm:prSet phldrT="[Texte]"/>
      <dgm:spPr/>
      <dgm:t>
        <a:bodyPr/>
        <a:lstStyle/>
        <a:p>
          <a:r>
            <a:rPr lang="fr-CA" b="1" dirty="0"/>
            <a:t>$ $</a:t>
          </a:r>
          <a:endParaRPr lang="fr-CA" dirty="0"/>
        </a:p>
      </dgm:t>
    </dgm:pt>
    <dgm:pt modelId="{D440F609-B809-4ACD-8D1A-74C500C255A4}" type="parTrans" cxnId="{404739C4-6EA2-40A3-8BDE-D3B566E0D8C5}">
      <dgm:prSet/>
      <dgm:spPr/>
      <dgm:t>
        <a:bodyPr/>
        <a:lstStyle/>
        <a:p>
          <a:endParaRPr lang="fr-CA"/>
        </a:p>
      </dgm:t>
    </dgm:pt>
    <dgm:pt modelId="{9C60480D-1EF8-4FE1-99F4-370008AACD68}" type="sibTrans" cxnId="{404739C4-6EA2-40A3-8BDE-D3B566E0D8C5}">
      <dgm:prSet/>
      <dgm:spPr/>
      <dgm:t>
        <a:bodyPr/>
        <a:lstStyle/>
        <a:p>
          <a:endParaRPr lang="fr-CA"/>
        </a:p>
      </dgm:t>
    </dgm:pt>
    <dgm:pt modelId="{DF06CA56-10B9-40C7-AB39-BB803870E1C4}">
      <dgm:prSet phldrT="[Texte]"/>
      <dgm:spPr/>
      <dgm:t>
        <a:bodyPr/>
        <a:lstStyle/>
        <a:p>
          <a:r>
            <a:rPr lang="fr-CA" b="1" dirty="0"/>
            <a:t>$</a:t>
          </a:r>
        </a:p>
      </dgm:t>
    </dgm:pt>
    <dgm:pt modelId="{0B27855D-5AA8-460D-A99B-063331D38660}" type="parTrans" cxnId="{A6627CD6-74DB-448C-B949-65076E024CB7}">
      <dgm:prSet/>
      <dgm:spPr/>
      <dgm:t>
        <a:bodyPr/>
        <a:lstStyle/>
        <a:p>
          <a:endParaRPr lang="fr-CA"/>
        </a:p>
      </dgm:t>
    </dgm:pt>
    <dgm:pt modelId="{B8CE07D1-C75F-4343-8A92-3AB27F2BC2A2}" type="sibTrans" cxnId="{A6627CD6-74DB-448C-B949-65076E024CB7}">
      <dgm:prSet/>
      <dgm:spPr/>
      <dgm:t>
        <a:bodyPr/>
        <a:lstStyle/>
        <a:p>
          <a:endParaRPr lang="fr-CA"/>
        </a:p>
      </dgm:t>
    </dgm:pt>
    <dgm:pt modelId="{5B61117D-ADBE-4E11-AB91-A6A767320935}" type="pres">
      <dgm:prSet presAssocID="{823B0BA8-76E9-4560-A87C-D32F0F842033}" presName="cycle" presStyleCnt="0">
        <dgm:presLayoutVars>
          <dgm:dir/>
          <dgm:resizeHandles val="exact"/>
        </dgm:presLayoutVars>
      </dgm:prSet>
      <dgm:spPr/>
    </dgm:pt>
    <dgm:pt modelId="{2DBB806A-718D-4BFB-AB6A-DF13B646F98B}" type="pres">
      <dgm:prSet presAssocID="{FC13C6F2-A891-4DF3-A402-56CEC8A25401}" presName="dummy" presStyleCnt="0"/>
      <dgm:spPr/>
    </dgm:pt>
    <dgm:pt modelId="{959AE37F-5541-4F19-BEA3-89DDAC79FB57}" type="pres">
      <dgm:prSet presAssocID="{FC13C6F2-A891-4DF3-A402-56CEC8A25401}" presName="node" presStyleLbl="revTx" presStyleIdx="0" presStyleCnt="5" custRadScaleRad="91729" custRadScaleInc="11949">
        <dgm:presLayoutVars>
          <dgm:bulletEnabled val="1"/>
        </dgm:presLayoutVars>
      </dgm:prSet>
      <dgm:spPr/>
    </dgm:pt>
    <dgm:pt modelId="{FB2B5BD1-1089-4BC6-A2F7-6C573BAA053A}" type="pres">
      <dgm:prSet presAssocID="{1F0A0598-C6FF-492E-ADF9-9C4383BD11B4}" presName="sibTrans" presStyleLbl="node1" presStyleIdx="0" presStyleCnt="5"/>
      <dgm:spPr/>
    </dgm:pt>
    <dgm:pt modelId="{AC360A2D-0F62-4944-9F94-6DB81A5A94A1}" type="pres">
      <dgm:prSet presAssocID="{AA5ECE48-0A56-4082-A395-45A741BEE8DD}" presName="dummy" presStyleCnt="0"/>
      <dgm:spPr/>
    </dgm:pt>
    <dgm:pt modelId="{A83691C9-A142-4FA5-8822-D22319DE878B}" type="pres">
      <dgm:prSet presAssocID="{AA5ECE48-0A56-4082-A395-45A741BEE8DD}" presName="node" presStyleLbl="revTx" presStyleIdx="1" presStyleCnt="5" custRadScaleRad="102206" custRadScaleInc="21973">
        <dgm:presLayoutVars>
          <dgm:bulletEnabled val="1"/>
        </dgm:presLayoutVars>
      </dgm:prSet>
      <dgm:spPr/>
    </dgm:pt>
    <dgm:pt modelId="{D7C3B251-7E90-4486-88B3-BD9986CB46D6}" type="pres">
      <dgm:prSet presAssocID="{859352E8-1809-4C7F-916D-289E41E0F08F}" presName="sibTrans" presStyleLbl="node1" presStyleIdx="1" presStyleCnt="5" custLinFactNeighborX="-1501" custLinFactNeighborY="2021"/>
      <dgm:spPr/>
    </dgm:pt>
    <dgm:pt modelId="{76B8886F-1BA4-4E3C-A945-871A5DD97096}" type="pres">
      <dgm:prSet presAssocID="{100F9B1D-CB6E-4EF8-94B8-E43F4F7D2D59}" presName="dummy" presStyleCnt="0"/>
      <dgm:spPr/>
    </dgm:pt>
    <dgm:pt modelId="{322B7DA1-2454-4E4C-AAE8-0EFE14AFDE1F}" type="pres">
      <dgm:prSet presAssocID="{100F9B1D-CB6E-4EF8-94B8-E43F4F7D2D59}" presName="node" presStyleLbl="revTx" presStyleIdx="2" presStyleCnt="5" custRadScaleRad="100351" custRadScaleInc="-15274">
        <dgm:presLayoutVars>
          <dgm:bulletEnabled val="1"/>
        </dgm:presLayoutVars>
      </dgm:prSet>
      <dgm:spPr/>
    </dgm:pt>
    <dgm:pt modelId="{93AE59EC-90E9-4728-9265-758D3469B41D}" type="pres">
      <dgm:prSet presAssocID="{AABEB0A7-3CCA-40B5-A6F0-61B2E3B93A40}" presName="sibTrans" presStyleLbl="node1" presStyleIdx="2" presStyleCnt="5" custScaleX="110000" custScaleY="110000"/>
      <dgm:spPr/>
    </dgm:pt>
    <dgm:pt modelId="{91256B0F-4FC0-4FDA-AB29-697D30361815}" type="pres">
      <dgm:prSet presAssocID="{DF06CA56-10B9-40C7-AB39-BB803870E1C4}" presName="dummy" presStyleCnt="0"/>
      <dgm:spPr/>
    </dgm:pt>
    <dgm:pt modelId="{83364EE9-CA62-4953-83D6-56AC1CA048A2}" type="pres">
      <dgm:prSet presAssocID="{DF06CA56-10B9-40C7-AB39-BB803870E1C4}" presName="node" presStyleLbl="revTx" presStyleIdx="3" presStyleCnt="5" custRadScaleRad="102061" custRadScaleInc="-38433">
        <dgm:presLayoutVars>
          <dgm:bulletEnabled val="1"/>
        </dgm:presLayoutVars>
      </dgm:prSet>
      <dgm:spPr/>
    </dgm:pt>
    <dgm:pt modelId="{C8CBF158-D175-4361-9804-15BBD3F91259}" type="pres">
      <dgm:prSet presAssocID="{B8CE07D1-C75F-4343-8A92-3AB27F2BC2A2}" presName="sibTrans" presStyleLbl="node1" presStyleIdx="3" presStyleCnt="5"/>
      <dgm:spPr/>
    </dgm:pt>
    <dgm:pt modelId="{BEDE716F-1D72-4278-ACD9-84AD68A8A6B9}" type="pres">
      <dgm:prSet presAssocID="{DB9B1A66-8CAA-4926-91E7-4A286788B1C7}" presName="dummy" presStyleCnt="0"/>
      <dgm:spPr/>
    </dgm:pt>
    <dgm:pt modelId="{2E302A52-DF17-4678-A870-B2E3F3F19398}" type="pres">
      <dgm:prSet presAssocID="{DB9B1A66-8CAA-4926-91E7-4A286788B1C7}" presName="node" presStyleLbl="revTx" presStyleIdx="4" presStyleCnt="5" custRadScaleRad="93275" custRadScaleInc="-16798">
        <dgm:presLayoutVars>
          <dgm:bulletEnabled val="1"/>
        </dgm:presLayoutVars>
      </dgm:prSet>
      <dgm:spPr/>
    </dgm:pt>
    <dgm:pt modelId="{D4D764E6-357D-499F-973C-7ACDA4AA0F2D}" type="pres">
      <dgm:prSet presAssocID="{9C60480D-1EF8-4FE1-99F4-370008AACD68}" presName="sibTrans" presStyleLbl="node1" presStyleIdx="4" presStyleCnt="5"/>
      <dgm:spPr/>
    </dgm:pt>
  </dgm:ptLst>
  <dgm:cxnLst>
    <dgm:cxn modelId="{202E7C16-2E1C-42F2-A25F-24C30AEB1509}" type="presOf" srcId="{859352E8-1809-4C7F-916D-289E41E0F08F}" destId="{D7C3B251-7E90-4486-88B3-BD9986CB46D6}" srcOrd="0" destOrd="0" presId="urn:microsoft.com/office/officeart/2005/8/layout/cycle1"/>
    <dgm:cxn modelId="{C6A7D122-B9FF-462D-9B94-AC342689F02F}" type="presOf" srcId="{AA5ECE48-0A56-4082-A395-45A741BEE8DD}" destId="{A83691C9-A142-4FA5-8822-D22319DE878B}" srcOrd="0" destOrd="0" presId="urn:microsoft.com/office/officeart/2005/8/layout/cycle1"/>
    <dgm:cxn modelId="{2778602A-66E9-47EC-9A58-F9B56A3DDADD}" type="presOf" srcId="{DF06CA56-10B9-40C7-AB39-BB803870E1C4}" destId="{83364EE9-CA62-4953-83D6-56AC1CA048A2}" srcOrd="0" destOrd="0" presId="urn:microsoft.com/office/officeart/2005/8/layout/cycle1"/>
    <dgm:cxn modelId="{F5C10930-C3CF-4362-9275-06F1924A6DEA}" srcId="{823B0BA8-76E9-4560-A87C-D32F0F842033}" destId="{100F9B1D-CB6E-4EF8-94B8-E43F4F7D2D59}" srcOrd="2" destOrd="0" parTransId="{B141B80E-B408-47FC-B554-76B3C014BDA4}" sibTransId="{AABEB0A7-3CCA-40B5-A6F0-61B2E3B93A40}"/>
    <dgm:cxn modelId="{063D8761-C4DC-4B58-B378-DBD4B03BD28A}" srcId="{823B0BA8-76E9-4560-A87C-D32F0F842033}" destId="{AA5ECE48-0A56-4082-A395-45A741BEE8DD}" srcOrd="1" destOrd="0" parTransId="{4F41EB17-0609-4ABA-B87D-BD044BF61FB0}" sibTransId="{859352E8-1809-4C7F-916D-289E41E0F08F}"/>
    <dgm:cxn modelId="{80080473-797D-43D0-9875-1B137B7C9EBA}" type="presOf" srcId="{FC13C6F2-A891-4DF3-A402-56CEC8A25401}" destId="{959AE37F-5541-4F19-BEA3-89DDAC79FB57}" srcOrd="0" destOrd="0" presId="urn:microsoft.com/office/officeart/2005/8/layout/cycle1"/>
    <dgm:cxn modelId="{346B4D75-794E-403F-B52D-D6E36D2DAEFC}" type="presOf" srcId="{100F9B1D-CB6E-4EF8-94B8-E43F4F7D2D59}" destId="{322B7DA1-2454-4E4C-AAE8-0EFE14AFDE1F}" srcOrd="0" destOrd="0" presId="urn:microsoft.com/office/officeart/2005/8/layout/cycle1"/>
    <dgm:cxn modelId="{215785BD-29C3-41D8-AE22-6F07FB66E1FD}" srcId="{823B0BA8-76E9-4560-A87C-D32F0F842033}" destId="{FC13C6F2-A891-4DF3-A402-56CEC8A25401}" srcOrd="0" destOrd="0" parTransId="{EE7D7689-555D-4613-8388-B47A3A1BE82D}" sibTransId="{1F0A0598-C6FF-492E-ADF9-9C4383BD11B4}"/>
    <dgm:cxn modelId="{404739C4-6EA2-40A3-8BDE-D3B566E0D8C5}" srcId="{823B0BA8-76E9-4560-A87C-D32F0F842033}" destId="{DB9B1A66-8CAA-4926-91E7-4A286788B1C7}" srcOrd="4" destOrd="0" parTransId="{D440F609-B809-4ACD-8D1A-74C500C255A4}" sibTransId="{9C60480D-1EF8-4FE1-99F4-370008AACD68}"/>
    <dgm:cxn modelId="{CD51EBD4-DFEC-45F5-B385-EF871A2C6A78}" type="presOf" srcId="{AABEB0A7-3CCA-40B5-A6F0-61B2E3B93A40}" destId="{93AE59EC-90E9-4728-9265-758D3469B41D}" srcOrd="0" destOrd="0" presId="urn:microsoft.com/office/officeart/2005/8/layout/cycle1"/>
    <dgm:cxn modelId="{A6627CD6-74DB-448C-B949-65076E024CB7}" srcId="{823B0BA8-76E9-4560-A87C-D32F0F842033}" destId="{DF06CA56-10B9-40C7-AB39-BB803870E1C4}" srcOrd="3" destOrd="0" parTransId="{0B27855D-5AA8-460D-A99B-063331D38660}" sibTransId="{B8CE07D1-C75F-4343-8A92-3AB27F2BC2A2}"/>
    <dgm:cxn modelId="{5A1F77DA-95A1-4F9D-8001-EC8C7EF0FF43}" type="presOf" srcId="{B8CE07D1-C75F-4343-8A92-3AB27F2BC2A2}" destId="{C8CBF158-D175-4361-9804-15BBD3F91259}" srcOrd="0" destOrd="0" presId="urn:microsoft.com/office/officeart/2005/8/layout/cycle1"/>
    <dgm:cxn modelId="{501B4EED-C3D2-4902-A080-B647E792AA85}" type="presOf" srcId="{DB9B1A66-8CAA-4926-91E7-4A286788B1C7}" destId="{2E302A52-DF17-4678-A870-B2E3F3F19398}" srcOrd="0" destOrd="0" presId="urn:microsoft.com/office/officeart/2005/8/layout/cycle1"/>
    <dgm:cxn modelId="{EFBC30EE-3557-4D23-AA18-4D5B6A40B83A}" type="presOf" srcId="{823B0BA8-76E9-4560-A87C-D32F0F842033}" destId="{5B61117D-ADBE-4E11-AB91-A6A767320935}" srcOrd="0" destOrd="0" presId="urn:microsoft.com/office/officeart/2005/8/layout/cycle1"/>
    <dgm:cxn modelId="{164AA2EF-A68C-4CD7-9B4C-DD41EE428191}" type="presOf" srcId="{1F0A0598-C6FF-492E-ADF9-9C4383BD11B4}" destId="{FB2B5BD1-1089-4BC6-A2F7-6C573BAA053A}" srcOrd="0" destOrd="0" presId="urn:microsoft.com/office/officeart/2005/8/layout/cycle1"/>
    <dgm:cxn modelId="{803339FE-FD60-4413-87BF-7773D5E0D89F}" type="presOf" srcId="{9C60480D-1EF8-4FE1-99F4-370008AACD68}" destId="{D4D764E6-357D-499F-973C-7ACDA4AA0F2D}" srcOrd="0" destOrd="0" presId="urn:microsoft.com/office/officeart/2005/8/layout/cycle1"/>
    <dgm:cxn modelId="{C7A1288E-D337-4056-81F3-D47FA3792F6B}" type="presParOf" srcId="{5B61117D-ADBE-4E11-AB91-A6A767320935}" destId="{2DBB806A-718D-4BFB-AB6A-DF13B646F98B}" srcOrd="0" destOrd="0" presId="urn:microsoft.com/office/officeart/2005/8/layout/cycle1"/>
    <dgm:cxn modelId="{82BCA904-34B2-476A-A12F-1BC2A8BE2D47}" type="presParOf" srcId="{5B61117D-ADBE-4E11-AB91-A6A767320935}" destId="{959AE37F-5541-4F19-BEA3-89DDAC79FB57}" srcOrd="1" destOrd="0" presId="urn:microsoft.com/office/officeart/2005/8/layout/cycle1"/>
    <dgm:cxn modelId="{8B1081F1-8988-4107-A0EF-83BA3CF13CDB}" type="presParOf" srcId="{5B61117D-ADBE-4E11-AB91-A6A767320935}" destId="{FB2B5BD1-1089-4BC6-A2F7-6C573BAA053A}" srcOrd="2" destOrd="0" presId="urn:microsoft.com/office/officeart/2005/8/layout/cycle1"/>
    <dgm:cxn modelId="{A2CD7930-41BD-45FA-AB88-45439FFBAB01}" type="presParOf" srcId="{5B61117D-ADBE-4E11-AB91-A6A767320935}" destId="{AC360A2D-0F62-4944-9F94-6DB81A5A94A1}" srcOrd="3" destOrd="0" presId="urn:microsoft.com/office/officeart/2005/8/layout/cycle1"/>
    <dgm:cxn modelId="{729B6424-69A8-4744-B567-4B6F8F990C66}" type="presParOf" srcId="{5B61117D-ADBE-4E11-AB91-A6A767320935}" destId="{A83691C9-A142-4FA5-8822-D22319DE878B}" srcOrd="4" destOrd="0" presId="urn:microsoft.com/office/officeart/2005/8/layout/cycle1"/>
    <dgm:cxn modelId="{EE078364-A39A-4703-94DF-5835304D53F0}" type="presParOf" srcId="{5B61117D-ADBE-4E11-AB91-A6A767320935}" destId="{D7C3B251-7E90-4486-88B3-BD9986CB46D6}" srcOrd="5" destOrd="0" presId="urn:microsoft.com/office/officeart/2005/8/layout/cycle1"/>
    <dgm:cxn modelId="{9E4476B4-93CD-41ED-AF4A-423361353933}" type="presParOf" srcId="{5B61117D-ADBE-4E11-AB91-A6A767320935}" destId="{76B8886F-1BA4-4E3C-A945-871A5DD97096}" srcOrd="6" destOrd="0" presId="urn:microsoft.com/office/officeart/2005/8/layout/cycle1"/>
    <dgm:cxn modelId="{36EA9752-6641-4405-A06A-0963D607EA83}" type="presParOf" srcId="{5B61117D-ADBE-4E11-AB91-A6A767320935}" destId="{322B7DA1-2454-4E4C-AAE8-0EFE14AFDE1F}" srcOrd="7" destOrd="0" presId="urn:microsoft.com/office/officeart/2005/8/layout/cycle1"/>
    <dgm:cxn modelId="{7E3D06CB-5732-4CAB-8712-E60BE660A19A}" type="presParOf" srcId="{5B61117D-ADBE-4E11-AB91-A6A767320935}" destId="{93AE59EC-90E9-4728-9265-758D3469B41D}" srcOrd="8" destOrd="0" presId="urn:microsoft.com/office/officeart/2005/8/layout/cycle1"/>
    <dgm:cxn modelId="{3784FD51-0924-4450-BFA5-3951AEE06D55}" type="presParOf" srcId="{5B61117D-ADBE-4E11-AB91-A6A767320935}" destId="{91256B0F-4FC0-4FDA-AB29-697D30361815}" srcOrd="9" destOrd="0" presId="urn:microsoft.com/office/officeart/2005/8/layout/cycle1"/>
    <dgm:cxn modelId="{3C474DB3-17D0-4888-AC54-DD76655FDFAC}" type="presParOf" srcId="{5B61117D-ADBE-4E11-AB91-A6A767320935}" destId="{83364EE9-CA62-4953-83D6-56AC1CA048A2}" srcOrd="10" destOrd="0" presId="urn:microsoft.com/office/officeart/2005/8/layout/cycle1"/>
    <dgm:cxn modelId="{97B6D317-2520-40A0-89F3-DAAE37E0769D}" type="presParOf" srcId="{5B61117D-ADBE-4E11-AB91-A6A767320935}" destId="{C8CBF158-D175-4361-9804-15BBD3F91259}" srcOrd="11" destOrd="0" presId="urn:microsoft.com/office/officeart/2005/8/layout/cycle1"/>
    <dgm:cxn modelId="{075A0C93-B6BC-421E-84B5-3C8AECA414B4}" type="presParOf" srcId="{5B61117D-ADBE-4E11-AB91-A6A767320935}" destId="{BEDE716F-1D72-4278-ACD9-84AD68A8A6B9}" srcOrd="12" destOrd="0" presId="urn:microsoft.com/office/officeart/2005/8/layout/cycle1"/>
    <dgm:cxn modelId="{ED7243C3-41B0-4C9A-8997-D4EFCA9B2FAA}" type="presParOf" srcId="{5B61117D-ADBE-4E11-AB91-A6A767320935}" destId="{2E302A52-DF17-4678-A870-B2E3F3F19398}" srcOrd="13" destOrd="0" presId="urn:microsoft.com/office/officeart/2005/8/layout/cycle1"/>
    <dgm:cxn modelId="{CA43F3B7-045B-46F8-AC5F-87A54BD1CCD1}" type="presParOf" srcId="{5B61117D-ADBE-4E11-AB91-A6A767320935}" destId="{D4D764E6-357D-499F-973C-7ACDA4AA0F2D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3B0BA8-76E9-4560-A87C-D32F0F842033}" type="doc">
      <dgm:prSet loTypeId="urn:microsoft.com/office/officeart/2005/8/layout/cycle1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AA5ECE48-0A56-4082-A395-45A741BEE8DD}">
      <dgm:prSet phldrT="[Texte]" custT="1"/>
      <dgm:spPr/>
      <dgm:t>
        <a:bodyPr/>
        <a:lstStyle/>
        <a:p>
          <a:r>
            <a:rPr lang="fr-CA" sz="2000" b="1" dirty="0"/>
            <a:t>INTERACTIONS</a:t>
          </a:r>
        </a:p>
      </dgm:t>
    </dgm:pt>
    <dgm:pt modelId="{4F41EB17-0609-4ABA-B87D-BD044BF61FB0}" type="parTrans" cxnId="{063D8761-C4DC-4B58-B378-DBD4B03BD28A}">
      <dgm:prSet/>
      <dgm:spPr/>
      <dgm:t>
        <a:bodyPr/>
        <a:lstStyle/>
        <a:p>
          <a:endParaRPr lang="fr-CA" sz="2400" b="1" dirty="0"/>
        </a:p>
      </dgm:t>
    </dgm:pt>
    <dgm:pt modelId="{859352E8-1809-4C7F-916D-289E41E0F08F}" type="sibTrans" cxnId="{063D8761-C4DC-4B58-B378-DBD4B03BD28A}">
      <dgm:prSet/>
      <dgm:spPr/>
      <dgm:t>
        <a:bodyPr/>
        <a:lstStyle/>
        <a:p>
          <a:endParaRPr lang="fr-CA" sz="3600" b="1" dirty="0"/>
        </a:p>
      </dgm:t>
    </dgm:pt>
    <dgm:pt modelId="{FC13C6F2-A891-4DF3-A402-56CEC8A25401}">
      <dgm:prSet phldrT="[Texte]" custT="1"/>
      <dgm:spPr/>
      <dgm:t>
        <a:bodyPr/>
        <a:lstStyle/>
        <a:p>
          <a:r>
            <a:rPr lang="fr-CA" sz="2000" b="1"/>
            <a:t>LIQUIDITÉS</a:t>
          </a:r>
          <a:endParaRPr lang="fr-CA" sz="2000" b="1" dirty="0"/>
        </a:p>
      </dgm:t>
    </dgm:pt>
    <dgm:pt modelId="{1F0A0598-C6FF-492E-ADF9-9C4383BD11B4}" type="sibTrans" cxnId="{215785BD-29C3-41D8-AE22-6F07FB66E1FD}">
      <dgm:prSet/>
      <dgm:spPr/>
      <dgm:t>
        <a:bodyPr/>
        <a:lstStyle/>
        <a:p>
          <a:endParaRPr lang="fr-CA" sz="2400" b="1" dirty="0"/>
        </a:p>
      </dgm:t>
    </dgm:pt>
    <dgm:pt modelId="{EE7D7689-555D-4613-8388-B47A3A1BE82D}" type="parTrans" cxnId="{215785BD-29C3-41D8-AE22-6F07FB66E1FD}">
      <dgm:prSet/>
      <dgm:spPr/>
      <dgm:t>
        <a:bodyPr/>
        <a:lstStyle/>
        <a:p>
          <a:endParaRPr lang="fr-CA" sz="2400" b="1" dirty="0"/>
        </a:p>
      </dgm:t>
    </dgm:pt>
    <dgm:pt modelId="{DB9B1A66-8CAA-4926-91E7-4A286788B1C7}">
      <dgm:prSet phldrT="[Texte]" custT="1"/>
      <dgm:spPr/>
      <dgm:t>
        <a:bodyPr/>
        <a:lstStyle/>
        <a:p>
          <a:r>
            <a:rPr lang="fr-CA" sz="2000" b="1" dirty="0"/>
            <a:t>INTERACTIONS</a:t>
          </a:r>
          <a:endParaRPr lang="fr-CA" sz="2000" dirty="0"/>
        </a:p>
      </dgm:t>
    </dgm:pt>
    <dgm:pt modelId="{D440F609-B809-4ACD-8D1A-74C500C255A4}" type="parTrans" cxnId="{404739C4-6EA2-40A3-8BDE-D3B566E0D8C5}">
      <dgm:prSet/>
      <dgm:spPr/>
      <dgm:t>
        <a:bodyPr/>
        <a:lstStyle/>
        <a:p>
          <a:endParaRPr lang="fr-CA" sz="2400"/>
        </a:p>
      </dgm:t>
    </dgm:pt>
    <dgm:pt modelId="{9C60480D-1EF8-4FE1-99F4-370008AACD68}" type="sibTrans" cxnId="{404739C4-6EA2-40A3-8BDE-D3B566E0D8C5}">
      <dgm:prSet/>
      <dgm:spPr/>
      <dgm:t>
        <a:bodyPr/>
        <a:lstStyle/>
        <a:p>
          <a:endParaRPr lang="fr-CA" sz="2400"/>
        </a:p>
      </dgm:t>
    </dgm:pt>
    <dgm:pt modelId="{DF06CA56-10B9-40C7-AB39-BB803870E1C4}">
      <dgm:prSet phldrT="[Texte]" custT="1"/>
      <dgm:spPr/>
      <dgm:t>
        <a:bodyPr/>
        <a:lstStyle/>
        <a:p>
          <a:r>
            <a:rPr lang="fr-CA" sz="2000" b="1" dirty="0"/>
            <a:t>LIQUIDITÉS</a:t>
          </a:r>
        </a:p>
      </dgm:t>
    </dgm:pt>
    <dgm:pt modelId="{0B27855D-5AA8-460D-A99B-063331D38660}" type="parTrans" cxnId="{A6627CD6-74DB-448C-B949-65076E024CB7}">
      <dgm:prSet/>
      <dgm:spPr/>
      <dgm:t>
        <a:bodyPr/>
        <a:lstStyle/>
        <a:p>
          <a:endParaRPr lang="fr-CA" sz="2400"/>
        </a:p>
      </dgm:t>
    </dgm:pt>
    <dgm:pt modelId="{B8CE07D1-C75F-4343-8A92-3AB27F2BC2A2}" type="sibTrans" cxnId="{A6627CD6-74DB-448C-B949-65076E024CB7}">
      <dgm:prSet/>
      <dgm:spPr/>
      <dgm:t>
        <a:bodyPr/>
        <a:lstStyle/>
        <a:p>
          <a:endParaRPr lang="fr-CA" sz="2400"/>
        </a:p>
      </dgm:t>
    </dgm:pt>
    <dgm:pt modelId="{5B61117D-ADBE-4E11-AB91-A6A767320935}" type="pres">
      <dgm:prSet presAssocID="{823B0BA8-76E9-4560-A87C-D32F0F842033}" presName="cycle" presStyleCnt="0">
        <dgm:presLayoutVars>
          <dgm:dir/>
          <dgm:resizeHandles val="exact"/>
        </dgm:presLayoutVars>
      </dgm:prSet>
      <dgm:spPr/>
    </dgm:pt>
    <dgm:pt modelId="{2DBB806A-718D-4BFB-AB6A-DF13B646F98B}" type="pres">
      <dgm:prSet presAssocID="{FC13C6F2-A891-4DF3-A402-56CEC8A25401}" presName="dummy" presStyleCnt="0"/>
      <dgm:spPr/>
    </dgm:pt>
    <dgm:pt modelId="{959AE37F-5541-4F19-BEA3-89DDAC79FB57}" type="pres">
      <dgm:prSet presAssocID="{FC13C6F2-A891-4DF3-A402-56CEC8A25401}" presName="node" presStyleLbl="revTx" presStyleIdx="0" presStyleCnt="4" custRadScaleRad="91729" custRadScaleInc="11949">
        <dgm:presLayoutVars>
          <dgm:bulletEnabled val="1"/>
        </dgm:presLayoutVars>
      </dgm:prSet>
      <dgm:spPr/>
    </dgm:pt>
    <dgm:pt modelId="{FB2B5BD1-1089-4BC6-A2F7-6C573BAA053A}" type="pres">
      <dgm:prSet presAssocID="{1F0A0598-C6FF-492E-ADF9-9C4383BD11B4}" presName="sibTrans" presStyleLbl="node1" presStyleIdx="0" presStyleCnt="4"/>
      <dgm:spPr/>
    </dgm:pt>
    <dgm:pt modelId="{AC360A2D-0F62-4944-9F94-6DB81A5A94A1}" type="pres">
      <dgm:prSet presAssocID="{AA5ECE48-0A56-4082-A395-45A741BEE8DD}" presName="dummy" presStyleCnt="0"/>
      <dgm:spPr/>
    </dgm:pt>
    <dgm:pt modelId="{A83691C9-A142-4FA5-8822-D22319DE878B}" type="pres">
      <dgm:prSet presAssocID="{AA5ECE48-0A56-4082-A395-45A741BEE8DD}" presName="node" presStyleLbl="revTx" presStyleIdx="1" presStyleCnt="4" custScaleX="127205" custRadScaleRad="102206" custRadScaleInc="21973">
        <dgm:presLayoutVars>
          <dgm:bulletEnabled val="1"/>
        </dgm:presLayoutVars>
      </dgm:prSet>
      <dgm:spPr/>
    </dgm:pt>
    <dgm:pt modelId="{D7C3B251-7E90-4486-88B3-BD9986CB46D6}" type="pres">
      <dgm:prSet presAssocID="{859352E8-1809-4C7F-916D-289E41E0F08F}" presName="sibTrans" presStyleLbl="node1" presStyleIdx="1" presStyleCnt="4" custLinFactNeighborX="-1501" custLinFactNeighborY="2021"/>
      <dgm:spPr/>
    </dgm:pt>
    <dgm:pt modelId="{91256B0F-4FC0-4FDA-AB29-697D30361815}" type="pres">
      <dgm:prSet presAssocID="{DF06CA56-10B9-40C7-AB39-BB803870E1C4}" presName="dummy" presStyleCnt="0"/>
      <dgm:spPr/>
    </dgm:pt>
    <dgm:pt modelId="{83364EE9-CA62-4953-83D6-56AC1CA048A2}" type="pres">
      <dgm:prSet presAssocID="{DF06CA56-10B9-40C7-AB39-BB803870E1C4}" presName="node" presStyleLbl="revTx" presStyleIdx="2" presStyleCnt="4" custRadScaleRad="102061" custRadScaleInc="-38433">
        <dgm:presLayoutVars>
          <dgm:bulletEnabled val="1"/>
        </dgm:presLayoutVars>
      </dgm:prSet>
      <dgm:spPr/>
    </dgm:pt>
    <dgm:pt modelId="{C8CBF158-D175-4361-9804-15BBD3F91259}" type="pres">
      <dgm:prSet presAssocID="{B8CE07D1-C75F-4343-8A92-3AB27F2BC2A2}" presName="sibTrans" presStyleLbl="node1" presStyleIdx="2" presStyleCnt="4"/>
      <dgm:spPr/>
    </dgm:pt>
    <dgm:pt modelId="{BEDE716F-1D72-4278-ACD9-84AD68A8A6B9}" type="pres">
      <dgm:prSet presAssocID="{DB9B1A66-8CAA-4926-91E7-4A286788B1C7}" presName="dummy" presStyleCnt="0"/>
      <dgm:spPr/>
    </dgm:pt>
    <dgm:pt modelId="{2E302A52-DF17-4678-A870-B2E3F3F19398}" type="pres">
      <dgm:prSet presAssocID="{DB9B1A66-8CAA-4926-91E7-4A286788B1C7}" presName="node" presStyleLbl="revTx" presStyleIdx="3" presStyleCnt="4" custScaleX="127205" custRadScaleRad="93275" custRadScaleInc="-16798">
        <dgm:presLayoutVars>
          <dgm:bulletEnabled val="1"/>
        </dgm:presLayoutVars>
      </dgm:prSet>
      <dgm:spPr/>
    </dgm:pt>
    <dgm:pt modelId="{D4D764E6-357D-499F-973C-7ACDA4AA0F2D}" type="pres">
      <dgm:prSet presAssocID="{9C60480D-1EF8-4FE1-99F4-370008AACD68}" presName="sibTrans" presStyleLbl="node1" presStyleIdx="3" presStyleCnt="4"/>
      <dgm:spPr/>
    </dgm:pt>
  </dgm:ptLst>
  <dgm:cxnLst>
    <dgm:cxn modelId="{4FF48E02-646C-477D-B7D9-A5EFADD0CBCE}" type="presOf" srcId="{823B0BA8-76E9-4560-A87C-D32F0F842033}" destId="{5B61117D-ADBE-4E11-AB91-A6A767320935}" srcOrd="0" destOrd="0" presId="urn:microsoft.com/office/officeart/2005/8/layout/cycle1"/>
    <dgm:cxn modelId="{4852230A-3A2C-404E-BABB-BAA850F942F9}" type="presOf" srcId="{FC13C6F2-A891-4DF3-A402-56CEC8A25401}" destId="{959AE37F-5541-4F19-BEA3-89DDAC79FB57}" srcOrd="0" destOrd="0" presId="urn:microsoft.com/office/officeart/2005/8/layout/cycle1"/>
    <dgm:cxn modelId="{D5F47239-1EC8-40EB-9B1D-7EFCB0CF7414}" type="presOf" srcId="{9C60480D-1EF8-4FE1-99F4-370008AACD68}" destId="{D4D764E6-357D-499F-973C-7ACDA4AA0F2D}" srcOrd="0" destOrd="0" presId="urn:microsoft.com/office/officeart/2005/8/layout/cycle1"/>
    <dgm:cxn modelId="{063D8761-C4DC-4B58-B378-DBD4B03BD28A}" srcId="{823B0BA8-76E9-4560-A87C-D32F0F842033}" destId="{AA5ECE48-0A56-4082-A395-45A741BEE8DD}" srcOrd="1" destOrd="0" parTransId="{4F41EB17-0609-4ABA-B87D-BD044BF61FB0}" sibTransId="{859352E8-1809-4C7F-916D-289E41E0F08F}"/>
    <dgm:cxn modelId="{8DAB5875-3225-40E7-9D14-6A33F0825DC0}" type="presOf" srcId="{DF06CA56-10B9-40C7-AB39-BB803870E1C4}" destId="{83364EE9-CA62-4953-83D6-56AC1CA048A2}" srcOrd="0" destOrd="0" presId="urn:microsoft.com/office/officeart/2005/8/layout/cycle1"/>
    <dgm:cxn modelId="{8FD4C87F-B7FF-429A-84E8-759300220349}" type="presOf" srcId="{859352E8-1809-4C7F-916D-289E41E0F08F}" destId="{D7C3B251-7E90-4486-88B3-BD9986CB46D6}" srcOrd="0" destOrd="0" presId="urn:microsoft.com/office/officeart/2005/8/layout/cycle1"/>
    <dgm:cxn modelId="{9DC0D6AE-2ACA-4BE5-BEFE-C47FD0B4C914}" type="presOf" srcId="{1F0A0598-C6FF-492E-ADF9-9C4383BD11B4}" destId="{FB2B5BD1-1089-4BC6-A2F7-6C573BAA053A}" srcOrd="0" destOrd="0" presId="urn:microsoft.com/office/officeart/2005/8/layout/cycle1"/>
    <dgm:cxn modelId="{06BB01B2-D3C5-4CA6-A4B8-C219BAB49ADD}" type="presOf" srcId="{DB9B1A66-8CAA-4926-91E7-4A286788B1C7}" destId="{2E302A52-DF17-4678-A870-B2E3F3F19398}" srcOrd="0" destOrd="0" presId="urn:microsoft.com/office/officeart/2005/8/layout/cycle1"/>
    <dgm:cxn modelId="{215785BD-29C3-41D8-AE22-6F07FB66E1FD}" srcId="{823B0BA8-76E9-4560-A87C-D32F0F842033}" destId="{FC13C6F2-A891-4DF3-A402-56CEC8A25401}" srcOrd="0" destOrd="0" parTransId="{EE7D7689-555D-4613-8388-B47A3A1BE82D}" sibTransId="{1F0A0598-C6FF-492E-ADF9-9C4383BD11B4}"/>
    <dgm:cxn modelId="{404739C4-6EA2-40A3-8BDE-D3B566E0D8C5}" srcId="{823B0BA8-76E9-4560-A87C-D32F0F842033}" destId="{DB9B1A66-8CAA-4926-91E7-4A286788B1C7}" srcOrd="3" destOrd="0" parTransId="{D440F609-B809-4ACD-8D1A-74C500C255A4}" sibTransId="{9C60480D-1EF8-4FE1-99F4-370008AACD68}"/>
    <dgm:cxn modelId="{A6627CD6-74DB-448C-B949-65076E024CB7}" srcId="{823B0BA8-76E9-4560-A87C-D32F0F842033}" destId="{DF06CA56-10B9-40C7-AB39-BB803870E1C4}" srcOrd="2" destOrd="0" parTransId="{0B27855D-5AA8-460D-A99B-063331D38660}" sibTransId="{B8CE07D1-C75F-4343-8A92-3AB27F2BC2A2}"/>
    <dgm:cxn modelId="{B179A2E4-430E-4D3B-95B6-520F0BC25294}" type="presOf" srcId="{AA5ECE48-0A56-4082-A395-45A741BEE8DD}" destId="{A83691C9-A142-4FA5-8822-D22319DE878B}" srcOrd="0" destOrd="0" presId="urn:microsoft.com/office/officeart/2005/8/layout/cycle1"/>
    <dgm:cxn modelId="{7D3CF9ED-E85D-43D7-91C6-34D06820E997}" type="presOf" srcId="{B8CE07D1-C75F-4343-8A92-3AB27F2BC2A2}" destId="{C8CBF158-D175-4361-9804-15BBD3F91259}" srcOrd="0" destOrd="0" presId="urn:microsoft.com/office/officeart/2005/8/layout/cycle1"/>
    <dgm:cxn modelId="{1BB4DAFC-B986-4AC6-BA6F-34159E26AE11}" type="presParOf" srcId="{5B61117D-ADBE-4E11-AB91-A6A767320935}" destId="{2DBB806A-718D-4BFB-AB6A-DF13B646F98B}" srcOrd="0" destOrd="0" presId="urn:microsoft.com/office/officeart/2005/8/layout/cycle1"/>
    <dgm:cxn modelId="{CB1CC763-6E81-4E66-9341-0DF02B5EC057}" type="presParOf" srcId="{5B61117D-ADBE-4E11-AB91-A6A767320935}" destId="{959AE37F-5541-4F19-BEA3-89DDAC79FB57}" srcOrd="1" destOrd="0" presId="urn:microsoft.com/office/officeart/2005/8/layout/cycle1"/>
    <dgm:cxn modelId="{2E8414B6-CACE-4D40-8879-D5E0EE9A804D}" type="presParOf" srcId="{5B61117D-ADBE-4E11-AB91-A6A767320935}" destId="{FB2B5BD1-1089-4BC6-A2F7-6C573BAA053A}" srcOrd="2" destOrd="0" presId="urn:microsoft.com/office/officeart/2005/8/layout/cycle1"/>
    <dgm:cxn modelId="{2A8ADD92-9D49-4E2E-987B-E3C2AAD4C259}" type="presParOf" srcId="{5B61117D-ADBE-4E11-AB91-A6A767320935}" destId="{AC360A2D-0F62-4944-9F94-6DB81A5A94A1}" srcOrd="3" destOrd="0" presId="urn:microsoft.com/office/officeart/2005/8/layout/cycle1"/>
    <dgm:cxn modelId="{C20D210D-D8BC-46C4-A039-DF9E8FF111BF}" type="presParOf" srcId="{5B61117D-ADBE-4E11-AB91-A6A767320935}" destId="{A83691C9-A142-4FA5-8822-D22319DE878B}" srcOrd="4" destOrd="0" presId="urn:microsoft.com/office/officeart/2005/8/layout/cycle1"/>
    <dgm:cxn modelId="{C4980247-B084-4C66-8B24-B46CB6F6FF2B}" type="presParOf" srcId="{5B61117D-ADBE-4E11-AB91-A6A767320935}" destId="{D7C3B251-7E90-4486-88B3-BD9986CB46D6}" srcOrd="5" destOrd="0" presId="urn:microsoft.com/office/officeart/2005/8/layout/cycle1"/>
    <dgm:cxn modelId="{2D455F82-460E-449B-9953-E2874882DA2A}" type="presParOf" srcId="{5B61117D-ADBE-4E11-AB91-A6A767320935}" destId="{91256B0F-4FC0-4FDA-AB29-697D30361815}" srcOrd="6" destOrd="0" presId="urn:microsoft.com/office/officeart/2005/8/layout/cycle1"/>
    <dgm:cxn modelId="{3ADBF36F-A4F3-4538-B01E-A31E326B1C01}" type="presParOf" srcId="{5B61117D-ADBE-4E11-AB91-A6A767320935}" destId="{83364EE9-CA62-4953-83D6-56AC1CA048A2}" srcOrd="7" destOrd="0" presId="urn:microsoft.com/office/officeart/2005/8/layout/cycle1"/>
    <dgm:cxn modelId="{316EF7E7-07E0-4801-86BE-857F1FD5FAB8}" type="presParOf" srcId="{5B61117D-ADBE-4E11-AB91-A6A767320935}" destId="{C8CBF158-D175-4361-9804-15BBD3F91259}" srcOrd="8" destOrd="0" presId="urn:microsoft.com/office/officeart/2005/8/layout/cycle1"/>
    <dgm:cxn modelId="{06D90B46-08EE-44F1-AE65-E4B73891B99C}" type="presParOf" srcId="{5B61117D-ADBE-4E11-AB91-A6A767320935}" destId="{BEDE716F-1D72-4278-ACD9-84AD68A8A6B9}" srcOrd="9" destOrd="0" presId="urn:microsoft.com/office/officeart/2005/8/layout/cycle1"/>
    <dgm:cxn modelId="{AE9849CD-4FA3-4F64-B61A-1341B14551D4}" type="presParOf" srcId="{5B61117D-ADBE-4E11-AB91-A6A767320935}" destId="{2E302A52-DF17-4678-A870-B2E3F3F19398}" srcOrd="10" destOrd="0" presId="urn:microsoft.com/office/officeart/2005/8/layout/cycle1"/>
    <dgm:cxn modelId="{2F9F978F-C7C5-458E-A931-F5851B75CE31}" type="presParOf" srcId="{5B61117D-ADBE-4E11-AB91-A6A767320935}" destId="{D4D764E6-357D-499F-973C-7ACDA4AA0F2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AE37F-5541-4F19-BEA3-89DDAC79FB57}">
      <dsp:nvSpPr>
        <dsp:cNvPr id="0" name=""/>
        <dsp:cNvSpPr/>
      </dsp:nvSpPr>
      <dsp:spPr>
        <a:xfrm>
          <a:off x="2387708" y="167427"/>
          <a:ext cx="890419" cy="890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200" b="1" kern="1200" dirty="0"/>
            <a:t>$ $ $</a:t>
          </a:r>
        </a:p>
      </dsp:txBody>
      <dsp:txXfrm>
        <a:off x="2387708" y="167427"/>
        <a:ext cx="890419" cy="890419"/>
      </dsp:txXfrm>
    </dsp:sp>
    <dsp:sp modelId="{FB2B5BD1-1089-4BC6-A2F7-6C573BAA053A}">
      <dsp:nvSpPr>
        <dsp:cNvPr id="0" name=""/>
        <dsp:cNvSpPr/>
      </dsp:nvSpPr>
      <dsp:spPr>
        <a:xfrm>
          <a:off x="340481" y="280547"/>
          <a:ext cx="3339667" cy="3339667"/>
        </a:xfrm>
        <a:prstGeom prst="circularArrow">
          <a:avLst>
            <a:gd name="adj1" fmla="val 5199"/>
            <a:gd name="adj2" fmla="val 335834"/>
            <a:gd name="adj3" fmla="val 20970728"/>
            <a:gd name="adj4" fmla="val 19377660"/>
            <a:gd name="adj5" fmla="val 606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3691C9-A142-4FA5-8822-D22319DE878B}">
      <dsp:nvSpPr>
        <dsp:cNvPr id="0" name=""/>
        <dsp:cNvSpPr/>
      </dsp:nvSpPr>
      <dsp:spPr>
        <a:xfrm>
          <a:off x="2925980" y="1824058"/>
          <a:ext cx="890419" cy="890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200" b="1" kern="1200" dirty="0"/>
            <a:t>$ $</a:t>
          </a:r>
        </a:p>
      </dsp:txBody>
      <dsp:txXfrm>
        <a:off x="2925980" y="1824058"/>
        <a:ext cx="890419" cy="890419"/>
      </dsp:txXfrm>
    </dsp:sp>
    <dsp:sp modelId="{D7C3B251-7E90-4486-88B3-BD9986CB46D6}">
      <dsp:nvSpPr>
        <dsp:cNvPr id="0" name=""/>
        <dsp:cNvSpPr/>
      </dsp:nvSpPr>
      <dsp:spPr>
        <a:xfrm>
          <a:off x="323307" y="51002"/>
          <a:ext cx="3339667" cy="3339667"/>
        </a:xfrm>
        <a:prstGeom prst="circularArrow">
          <a:avLst>
            <a:gd name="adj1" fmla="val 5199"/>
            <a:gd name="adj2" fmla="val 335834"/>
            <a:gd name="adj3" fmla="val 3937398"/>
            <a:gd name="adj4" fmla="val 2744228"/>
            <a:gd name="adj5" fmla="val 606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22B7DA1-2454-4E4C-AAE8-0EFE14AFDE1F}">
      <dsp:nvSpPr>
        <dsp:cNvPr id="0" name=""/>
        <dsp:cNvSpPr/>
      </dsp:nvSpPr>
      <dsp:spPr>
        <a:xfrm>
          <a:off x="1629858" y="2709570"/>
          <a:ext cx="890419" cy="890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200" b="1" kern="1200" dirty="0"/>
            <a:t>$</a:t>
          </a:r>
        </a:p>
      </dsp:txBody>
      <dsp:txXfrm>
        <a:off x="1629858" y="2709570"/>
        <a:ext cx="890419" cy="890419"/>
      </dsp:txXfrm>
    </dsp:sp>
    <dsp:sp modelId="{93AE59EC-90E9-4728-9265-758D3469B41D}">
      <dsp:nvSpPr>
        <dsp:cNvPr id="0" name=""/>
        <dsp:cNvSpPr/>
      </dsp:nvSpPr>
      <dsp:spPr>
        <a:xfrm>
          <a:off x="87783" y="-172930"/>
          <a:ext cx="3673634" cy="3673634"/>
        </a:xfrm>
        <a:prstGeom prst="circularArrow">
          <a:avLst>
            <a:gd name="adj1" fmla="val 5199"/>
            <a:gd name="adj2" fmla="val 335834"/>
            <a:gd name="adj3" fmla="val 7431655"/>
            <a:gd name="adj4" fmla="val 6088418"/>
            <a:gd name="adj5" fmla="val 606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3364EE9-CA62-4953-83D6-56AC1CA048A2}">
      <dsp:nvSpPr>
        <dsp:cNvPr id="0" name=""/>
        <dsp:cNvSpPr/>
      </dsp:nvSpPr>
      <dsp:spPr>
        <a:xfrm>
          <a:off x="190039" y="1917496"/>
          <a:ext cx="890419" cy="890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200" b="1" kern="1200" dirty="0"/>
            <a:t>$</a:t>
          </a:r>
        </a:p>
      </dsp:txBody>
      <dsp:txXfrm>
        <a:off x="190039" y="1917496"/>
        <a:ext cx="890419" cy="890419"/>
      </dsp:txXfrm>
    </dsp:sp>
    <dsp:sp modelId="{C8CBF158-D175-4361-9804-15BBD3F91259}">
      <dsp:nvSpPr>
        <dsp:cNvPr id="0" name=""/>
        <dsp:cNvSpPr/>
      </dsp:nvSpPr>
      <dsp:spPr>
        <a:xfrm>
          <a:off x="299554" y="217088"/>
          <a:ext cx="3339667" cy="3339667"/>
        </a:xfrm>
        <a:prstGeom prst="circularArrow">
          <a:avLst>
            <a:gd name="adj1" fmla="val 5199"/>
            <a:gd name="adj2" fmla="val 335834"/>
            <a:gd name="adj3" fmla="val 12505564"/>
            <a:gd name="adj4" fmla="val 10729060"/>
            <a:gd name="adj5" fmla="val 606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E302A52-DF17-4678-A870-B2E3F3F19398}">
      <dsp:nvSpPr>
        <dsp:cNvPr id="0" name=""/>
        <dsp:cNvSpPr/>
      </dsp:nvSpPr>
      <dsp:spPr>
        <a:xfrm>
          <a:off x="645819" y="167428"/>
          <a:ext cx="890419" cy="890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200" b="1" kern="1200" dirty="0"/>
            <a:t>$ $</a:t>
          </a:r>
          <a:endParaRPr lang="fr-CA" sz="3200" kern="1200" dirty="0"/>
        </a:p>
      </dsp:txBody>
      <dsp:txXfrm>
        <a:off x="645819" y="167428"/>
        <a:ext cx="890419" cy="890419"/>
      </dsp:txXfrm>
    </dsp:sp>
    <dsp:sp modelId="{D4D764E6-357D-499F-973C-7ACDA4AA0F2D}">
      <dsp:nvSpPr>
        <dsp:cNvPr id="0" name=""/>
        <dsp:cNvSpPr/>
      </dsp:nvSpPr>
      <dsp:spPr>
        <a:xfrm>
          <a:off x="271607" y="117399"/>
          <a:ext cx="3339667" cy="3339667"/>
        </a:xfrm>
        <a:prstGeom prst="circularArrow">
          <a:avLst>
            <a:gd name="adj1" fmla="val 5199"/>
            <a:gd name="adj2" fmla="val 335834"/>
            <a:gd name="adj3" fmla="val 16915872"/>
            <a:gd name="adj4" fmla="val 15247767"/>
            <a:gd name="adj5" fmla="val 606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AE37F-5541-4F19-BEA3-89DDAC79FB57}">
      <dsp:nvSpPr>
        <dsp:cNvPr id="0" name=""/>
        <dsp:cNvSpPr/>
      </dsp:nvSpPr>
      <dsp:spPr>
        <a:xfrm>
          <a:off x="2486795" y="233891"/>
          <a:ext cx="1273535" cy="1273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1" kern="1200"/>
            <a:t>LIQUIDITÉS</a:t>
          </a:r>
          <a:endParaRPr lang="fr-CA" sz="2000" b="1" kern="1200" dirty="0"/>
        </a:p>
      </dsp:txBody>
      <dsp:txXfrm>
        <a:off x="2486795" y="233891"/>
        <a:ext cx="1273535" cy="1273535"/>
      </dsp:txXfrm>
    </dsp:sp>
    <dsp:sp modelId="{FB2B5BD1-1089-4BC6-A2F7-6C573BAA053A}">
      <dsp:nvSpPr>
        <dsp:cNvPr id="0" name=""/>
        <dsp:cNvSpPr/>
      </dsp:nvSpPr>
      <dsp:spPr>
        <a:xfrm>
          <a:off x="194292" y="202295"/>
          <a:ext cx="3601165" cy="3601165"/>
        </a:xfrm>
        <a:prstGeom prst="circularArrow">
          <a:avLst>
            <a:gd name="adj1" fmla="val 6896"/>
            <a:gd name="adj2" fmla="val 464877"/>
            <a:gd name="adj3" fmla="val 266968"/>
            <a:gd name="adj4" fmla="val 20467527"/>
            <a:gd name="adj5" fmla="val 804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3691C9-A142-4FA5-8822-D22319DE878B}">
      <dsp:nvSpPr>
        <dsp:cNvPr id="0" name=""/>
        <dsp:cNvSpPr/>
      </dsp:nvSpPr>
      <dsp:spPr>
        <a:xfrm>
          <a:off x="2232477" y="2326464"/>
          <a:ext cx="1620000" cy="1273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1" kern="1200" dirty="0"/>
            <a:t>INTERACTIONS</a:t>
          </a:r>
        </a:p>
      </dsp:txBody>
      <dsp:txXfrm>
        <a:off x="2232477" y="2326464"/>
        <a:ext cx="1620000" cy="1273535"/>
      </dsp:txXfrm>
    </dsp:sp>
    <dsp:sp modelId="{D7C3B251-7E90-4486-88B3-BD9986CB46D6}">
      <dsp:nvSpPr>
        <dsp:cNvPr id="0" name=""/>
        <dsp:cNvSpPr/>
      </dsp:nvSpPr>
      <dsp:spPr>
        <a:xfrm>
          <a:off x="480667" y="51559"/>
          <a:ext cx="3601165" cy="3601165"/>
        </a:xfrm>
        <a:prstGeom prst="circularArrow">
          <a:avLst>
            <a:gd name="adj1" fmla="val 6896"/>
            <a:gd name="adj2" fmla="val 464877"/>
            <a:gd name="adj3" fmla="val 6056084"/>
            <a:gd name="adj4" fmla="val 5630980"/>
            <a:gd name="adj5" fmla="val 804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3364EE9-CA62-4953-83D6-56AC1CA048A2}">
      <dsp:nvSpPr>
        <dsp:cNvPr id="0" name=""/>
        <dsp:cNvSpPr/>
      </dsp:nvSpPr>
      <dsp:spPr>
        <a:xfrm>
          <a:off x="571172" y="2326464"/>
          <a:ext cx="1273535" cy="1273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1" kern="1200" dirty="0"/>
            <a:t>LIQUIDITÉS</a:t>
          </a:r>
        </a:p>
      </dsp:txBody>
      <dsp:txXfrm>
        <a:off x="571172" y="2326464"/>
        <a:ext cx="1273535" cy="1273535"/>
      </dsp:txXfrm>
    </dsp:sp>
    <dsp:sp modelId="{C8CBF158-D175-4361-9804-15BBD3F91259}">
      <dsp:nvSpPr>
        <dsp:cNvPr id="0" name=""/>
        <dsp:cNvSpPr/>
      </dsp:nvSpPr>
      <dsp:spPr>
        <a:xfrm>
          <a:off x="368834" y="27393"/>
          <a:ext cx="3601165" cy="3601165"/>
        </a:xfrm>
        <a:prstGeom prst="circularArrow">
          <a:avLst>
            <a:gd name="adj1" fmla="val 6896"/>
            <a:gd name="adj2" fmla="val 464877"/>
            <a:gd name="adj3" fmla="val 11032844"/>
            <a:gd name="adj4" fmla="val 9660321"/>
            <a:gd name="adj5" fmla="val 804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E302A52-DF17-4678-A870-B2E3F3F19398}">
      <dsp:nvSpPr>
        <dsp:cNvPr id="0" name=""/>
        <dsp:cNvSpPr/>
      </dsp:nvSpPr>
      <dsp:spPr>
        <a:xfrm>
          <a:off x="165034" y="245729"/>
          <a:ext cx="1620000" cy="1273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1" kern="1200" dirty="0"/>
            <a:t>INTERACTIONS</a:t>
          </a:r>
          <a:endParaRPr lang="fr-CA" sz="2000" kern="1200" dirty="0"/>
        </a:p>
      </dsp:txBody>
      <dsp:txXfrm>
        <a:off x="165034" y="245729"/>
        <a:ext cx="1620000" cy="1273535"/>
      </dsp:txXfrm>
    </dsp:sp>
    <dsp:sp modelId="{D4D764E6-357D-499F-973C-7ACDA4AA0F2D}">
      <dsp:nvSpPr>
        <dsp:cNvPr id="0" name=""/>
        <dsp:cNvSpPr/>
      </dsp:nvSpPr>
      <dsp:spPr>
        <a:xfrm>
          <a:off x="212101" y="114111"/>
          <a:ext cx="3601165" cy="3601165"/>
        </a:xfrm>
        <a:prstGeom prst="circularArrow">
          <a:avLst>
            <a:gd name="adj1" fmla="val 6896"/>
            <a:gd name="adj2" fmla="val 464877"/>
            <a:gd name="adj3" fmla="val 16817098"/>
            <a:gd name="adj4" fmla="val 15687112"/>
            <a:gd name="adj5" fmla="val 804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C3939-7F74-42C4-9DD0-B6485081FB6E}" type="datetimeFigureOut">
              <a:rPr lang="fr-CA" smtClean="0"/>
              <a:pPr/>
              <a:t>2020-08-17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1F1DB-BE82-45CA-94D6-7BBA113E1D80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0557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FE11C-BC1F-4D8D-840C-CE33D43EF952}" type="datetimeFigureOut">
              <a:rPr lang="fr-CA" smtClean="0"/>
              <a:pPr/>
              <a:t>2020-08-17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33C1C-AE1D-49B6-B74C-2D22D082F690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99988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3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4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6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8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sz="1400" dirty="0"/>
              <a:t>Il manque : les loisirs, les commerces, la sécurité personnelle</a:t>
            </a:r>
          </a:p>
          <a:p>
            <a:endParaRPr lang="fr-CA" sz="1400" dirty="0"/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1400" dirty="0"/>
              <a:t>Les acteurs locaux interviennent à chacune des étapes décrites :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maisons d’enseignement et autres organismes s’occupent de </a:t>
            </a:r>
            <a:r>
              <a:rPr lang="fr-CA" sz="1400" b="1" dirty="0"/>
              <a:t>qualification professionnelle</a:t>
            </a:r>
            <a:r>
              <a:rPr lang="fr-CA" sz="1400" dirty="0"/>
              <a:t> 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groupes d’entraide tentent de briser l’isolement et d’offrir des occasions de </a:t>
            </a:r>
            <a:r>
              <a:rPr lang="fr-CA" sz="1400" b="1" dirty="0"/>
              <a:t>qualification personnelle</a:t>
            </a:r>
            <a:endParaRPr lang="fr-CA" sz="1400" dirty="0"/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groupes communautaires agissent pour </a:t>
            </a:r>
            <a:r>
              <a:rPr lang="fr-CA" sz="1400" b="1" dirty="0"/>
              <a:t>réduire les multiples obstacles</a:t>
            </a:r>
            <a:r>
              <a:rPr lang="fr-CA" sz="1400" dirty="0"/>
              <a:t> (voir diapositive suivante) 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certains organismes offrent un </a:t>
            </a:r>
            <a:r>
              <a:rPr lang="fr-CA" sz="1400" b="1" dirty="0"/>
              <a:t>accompagnement particulier</a:t>
            </a:r>
            <a:r>
              <a:rPr lang="fr-CA" sz="1400" dirty="0"/>
              <a:t> pour catégories précises de personnes (femmes, jeunes, </a:t>
            </a:r>
            <a:r>
              <a:rPr lang="fr-CA" sz="1400" dirty="0" err="1"/>
              <a:t>immigrantEs</a:t>
            </a:r>
            <a:r>
              <a:rPr lang="fr-CA" sz="1400" dirty="0"/>
              <a:t>...)</a:t>
            </a:r>
          </a:p>
          <a:p>
            <a:endParaRPr lang="fr-CA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33C1C-AE1D-49B6-B74C-2D22D082F690}" type="slidenum">
              <a:rPr lang="fr-CA" smtClean="0"/>
              <a:pPr/>
              <a:t>23</a:t>
            </a:fld>
            <a:endParaRPr lang="fr-C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24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sz="1400" dirty="0"/>
              <a:t>Il manque : les loisirs, les commerces, la sécurité personnelle</a:t>
            </a:r>
          </a:p>
          <a:p>
            <a:endParaRPr lang="fr-CA" sz="1400" dirty="0"/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1400" dirty="0"/>
              <a:t>Les acteurs locaux interviennent à chacune des étapes décrites :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maisons d’enseignement et autres organismes s’occupent de </a:t>
            </a:r>
            <a:r>
              <a:rPr lang="fr-CA" sz="1400" b="1" dirty="0"/>
              <a:t>qualification professionnelle</a:t>
            </a:r>
            <a:r>
              <a:rPr lang="fr-CA" sz="1400" dirty="0"/>
              <a:t> 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groupes d’entraide tentent de briser l’isolement et d’offrir des occasions de </a:t>
            </a:r>
            <a:r>
              <a:rPr lang="fr-CA" sz="1400" b="1" dirty="0"/>
              <a:t>qualification personnelle</a:t>
            </a:r>
            <a:endParaRPr lang="fr-CA" sz="1400" dirty="0"/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groupes communautaires agissent pour </a:t>
            </a:r>
            <a:r>
              <a:rPr lang="fr-CA" sz="1400" b="1" dirty="0"/>
              <a:t>réduire les multiples obstacles</a:t>
            </a:r>
            <a:r>
              <a:rPr lang="fr-CA" sz="1400" dirty="0"/>
              <a:t> (voir diapositive suivante) 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1400" dirty="0"/>
              <a:t>certains organismes offrent un </a:t>
            </a:r>
            <a:r>
              <a:rPr lang="fr-CA" sz="1400" b="1" dirty="0"/>
              <a:t>accompagnement particulier</a:t>
            </a:r>
            <a:r>
              <a:rPr lang="fr-CA" sz="1400" dirty="0"/>
              <a:t> pour catégories précises de personnes (femmes, jeunes, </a:t>
            </a:r>
            <a:r>
              <a:rPr lang="fr-CA" sz="1400" dirty="0" err="1"/>
              <a:t>immigrantEs</a:t>
            </a:r>
            <a:r>
              <a:rPr lang="fr-CA" sz="1400" dirty="0"/>
              <a:t>...)</a:t>
            </a:r>
          </a:p>
          <a:p>
            <a:endParaRPr lang="fr-CA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33C1C-AE1D-49B6-B74C-2D22D082F690}" type="slidenum">
              <a:rPr lang="fr-CA" smtClean="0"/>
              <a:pPr/>
              <a:t>27</a:t>
            </a:fld>
            <a:endParaRPr lang="fr-C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28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219200" y="6324600"/>
            <a:ext cx="27416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CA"/>
              <a:t>© Coopérative La Clé, 2019 — travail en cours : ne pas citer sans permission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8382000" y="63246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E2273F2D-BAF0-4955-B33D-FFBFE5CAE90A}" type="slidenum">
              <a:rPr lang="fr-FR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50400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 dirty="0"/>
              <a:t>© Coopérative La Clé, 2019 — travail en cours : ne pas citer sans permission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6000" y="692696"/>
            <a:ext cx="8892000" cy="205740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CA" sz="3600" b="1" dirty="0"/>
              <a:t>L'ABSENCE DE PAUVRETÉ : </a:t>
            </a:r>
            <a:br>
              <a:rPr lang="fr-CA" sz="3600" b="1" dirty="0"/>
            </a:br>
            <a:r>
              <a:rPr lang="fr-CA" sz="3600" b="1" dirty="0"/>
              <a:t>L'AUTONOMIE ÉCONOMIQUE ET SOCIALE</a:t>
            </a:r>
            <a:endParaRPr lang="fr-FR" sz="3400" b="1" i="1" dirty="0"/>
          </a:p>
        </p:txBody>
      </p:sp>
      <p:pic>
        <p:nvPicPr>
          <p:cNvPr id="5" name="Picture 4" descr="Logo%20La%20Cl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6941" y="5661368"/>
            <a:ext cx="1269555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1"/>
          <p:cNvSpPr>
            <a:spLocks noGrp="1" noChangeArrowheads="1"/>
          </p:cNvSpPr>
          <p:nvPr>
            <p:ph type="subTitle" idx="4294967295"/>
          </p:nvPr>
        </p:nvSpPr>
        <p:spPr>
          <a:xfrm>
            <a:off x="612000" y="3068960"/>
            <a:ext cx="7920000" cy="3240000"/>
          </a:xfrm>
          <a:noFill/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fr-CA" b="1" dirty="0"/>
              <a:t>William A. « Bill » Ninacs</a:t>
            </a:r>
            <a:endParaRPr lang="fr-CA" sz="3800" b="1" dirty="0"/>
          </a:p>
          <a:p>
            <a:pPr marL="0" indent="0" algn="ctr">
              <a:lnSpc>
                <a:spcPct val="120000"/>
              </a:lnSpc>
              <a:spcBef>
                <a:spcPts val="1800"/>
              </a:spcBef>
              <a:buNone/>
            </a:pPr>
            <a:r>
              <a:rPr lang="fr-CA" sz="2800" dirty="0"/>
              <a:t>Présentation préparée à l'intention du</a:t>
            </a:r>
          </a:p>
          <a:p>
            <a:pPr marL="0" indent="0" algn="ctr">
              <a:spcBef>
                <a:spcPts val="900"/>
              </a:spcBef>
              <a:buNone/>
            </a:pPr>
            <a:r>
              <a:rPr lang="fr-CA" sz="2800" dirty="0"/>
              <a:t>REGROUPEMENT DES SANS-EMPLOI</a:t>
            </a:r>
            <a:endParaRPr lang="fr-CA" sz="3000" dirty="0"/>
          </a:p>
          <a:p>
            <a:pPr marL="0" indent="0" algn="ctr">
              <a:spcBef>
                <a:spcPts val="900"/>
              </a:spcBef>
              <a:buNone/>
            </a:pPr>
            <a:r>
              <a:rPr lang="fr-CA" sz="2800" dirty="0"/>
              <a:t>Victoriaville (Québec) — 15 octobre 2019</a:t>
            </a:r>
          </a:p>
          <a:p>
            <a:pPr marL="0" indent="0" algn="ctr">
              <a:spcBef>
                <a:spcPts val="900"/>
              </a:spcBef>
              <a:buNone/>
            </a:pPr>
            <a:r>
              <a:rPr lang="fr-CA" sz="2800" i="1" dirty="0"/>
              <a:t>(travail en cours : ne pas citer sans permission)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48440" y="260648"/>
            <a:ext cx="78840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b="1" dirty="0"/>
              <a:t>LES RESSOURCES DE L’AUTONOMIE ÉCONOMIQUE ET SOCIALE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882000" y="1664504"/>
            <a:ext cx="7491600" cy="4608000"/>
            <a:chOff x="1630124" y="1678495"/>
            <a:chExt cx="5972725" cy="4447667"/>
          </a:xfrm>
        </p:grpSpPr>
        <p:sp>
          <p:nvSpPr>
            <p:cNvPr id="6" name="Forme libre 5"/>
            <p:cNvSpPr/>
            <p:nvPr/>
          </p:nvSpPr>
          <p:spPr>
            <a:xfrm>
              <a:off x="5278050" y="4677854"/>
              <a:ext cx="2324799" cy="1448308"/>
            </a:xfrm>
            <a:custGeom>
              <a:avLst/>
              <a:gdLst>
                <a:gd name="connsiteX0" fmla="*/ 0 w 2235825"/>
                <a:gd name="connsiteY0" fmla="*/ 144831 h 1448308"/>
                <a:gd name="connsiteX1" fmla="*/ 42420 w 2235825"/>
                <a:gd name="connsiteY1" fmla="*/ 42420 h 1448308"/>
                <a:gd name="connsiteX2" fmla="*/ 144831 w 2235825"/>
                <a:gd name="connsiteY2" fmla="*/ 0 h 1448308"/>
                <a:gd name="connsiteX3" fmla="*/ 2090994 w 2235825"/>
                <a:gd name="connsiteY3" fmla="*/ 0 h 1448308"/>
                <a:gd name="connsiteX4" fmla="*/ 2193405 w 2235825"/>
                <a:gd name="connsiteY4" fmla="*/ 42420 h 1448308"/>
                <a:gd name="connsiteX5" fmla="*/ 2235825 w 2235825"/>
                <a:gd name="connsiteY5" fmla="*/ 144831 h 1448308"/>
                <a:gd name="connsiteX6" fmla="*/ 2235825 w 2235825"/>
                <a:gd name="connsiteY6" fmla="*/ 1303477 h 1448308"/>
                <a:gd name="connsiteX7" fmla="*/ 2193405 w 2235825"/>
                <a:gd name="connsiteY7" fmla="*/ 1405888 h 1448308"/>
                <a:gd name="connsiteX8" fmla="*/ 2090994 w 2235825"/>
                <a:gd name="connsiteY8" fmla="*/ 1448308 h 1448308"/>
                <a:gd name="connsiteX9" fmla="*/ 144831 w 2235825"/>
                <a:gd name="connsiteY9" fmla="*/ 1448308 h 1448308"/>
                <a:gd name="connsiteX10" fmla="*/ 42420 w 2235825"/>
                <a:gd name="connsiteY10" fmla="*/ 1405888 h 1448308"/>
                <a:gd name="connsiteX11" fmla="*/ 0 w 2235825"/>
                <a:gd name="connsiteY11" fmla="*/ 1303477 h 1448308"/>
                <a:gd name="connsiteX12" fmla="*/ 0 w 2235825"/>
                <a:gd name="connsiteY12" fmla="*/ 144831 h 144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5825" h="1448308">
                  <a:moveTo>
                    <a:pt x="0" y="144831"/>
                  </a:moveTo>
                  <a:cubicBezTo>
                    <a:pt x="0" y="106419"/>
                    <a:pt x="15259" y="69581"/>
                    <a:pt x="42420" y="42420"/>
                  </a:cubicBezTo>
                  <a:cubicBezTo>
                    <a:pt x="69581" y="15259"/>
                    <a:pt x="106420" y="0"/>
                    <a:pt x="144831" y="0"/>
                  </a:cubicBezTo>
                  <a:lnTo>
                    <a:pt x="2090994" y="0"/>
                  </a:lnTo>
                  <a:cubicBezTo>
                    <a:pt x="2129406" y="0"/>
                    <a:pt x="2166244" y="15259"/>
                    <a:pt x="2193405" y="42420"/>
                  </a:cubicBezTo>
                  <a:cubicBezTo>
                    <a:pt x="2220566" y="69581"/>
                    <a:pt x="2235825" y="106420"/>
                    <a:pt x="2235825" y="144831"/>
                  </a:cubicBezTo>
                  <a:lnTo>
                    <a:pt x="2235825" y="1303477"/>
                  </a:lnTo>
                  <a:cubicBezTo>
                    <a:pt x="2235825" y="1341889"/>
                    <a:pt x="2220566" y="1378727"/>
                    <a:pt x="2193405" y="1405888"/>
                  </a:cubicBezTo>
                  <a:cubicBezTo>
                    <a:pt x="2166244" y="1433049"/>
                    <a:pt x="2129406" y="1448308"/>
                    <a:pt x="2090994" y="1448308"/>
                  </a:cubicBezTo>
                  <a:lnTo>
                    <a:pt x="144831" y="1448308"/>
                  </a:lnTo>
                  <a:cubicBezTo>
                    <a:pt x="106419" y="1448308"/>
                    <a:pt x="69581" y="1433049"/>
                    <a:pt x="42420" y="1405888"/>
                  </a:cubicBezTo>
                  <a:cubicBezTo>
                    <a:pt x="15259" y="1378727"/>
                    <a:pt x="0" y="1341889"/>
                    <a:pt x="0" y="1303477"/>
                  </a:cubicBezTo>
                  <a:lnTo>
                    <a:pt x="0" y="144831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000" tIns="0" rIns="111825" bIns="111825" numCol="1" spcCol="1270" anchor="t" anchorCtr="0">
              <a:noAutofit/>
            </a:bodyPr>
            <a:lstStyle/>
            <a:p>
              <a:pPr marL="36000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CA" kern="1200" dirty="0"/>
            </a:p>
            <a:p>
              <a:pPr marL="36000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CA" dirty="0"/>
                <a:t>Lieux de bénévolat</a:t>
              </a:r>
            </a:p>
            <a:p>
              <a:pPr marL="36000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CA" kern="1200" dirty="0"/>
                <a:t>Réseaux</a:t>
              </a:r>
            </a:p>
            <a:p>
              <a:pPr marL="36000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CA" kern="1200" dirty="0"/>
                <a:t>Organisations</a:t>
              </a:r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630124" y="4677854"/>
              <a:ext cx="2296098" cy="1448308"/>
            </a:xfrm>
            <a:custGeom>
              <a:avLst/>
              <a:gdLst>
                <a:gd name="connsiteX0" fmla="*/ 0 w 2235825"/>
                <a:gd name="connsiteY0" fmla="*/ 144831 h 1448308"/>
                <a:gd name="connsiteX1" fmla="*/ 42420 w 2235825"/>
                <a:gd name="connsiteY1" fmla="*/ 42420 h 1448308"/>
                <a:gd name="connsiteX2" fmla="*/ 144831 w 2235825"/>
                <a:gd name="connsiteY2" fmla="*/ 0 h 1448308"/>
                <a:gd name="connsiteX3" fmla="*/ 2090994 w 2235825"/>
                <a:gd name="connsiteY3" fmla="*/ 0 h 1448308"/>
                <a:gd name="connsiteX4" fmla="*/ 2193405 w 2235825"/>
                <a:gd name="connsiteY4" fmla="*/ 42420 h 1448308"/>
                <a:gd name="connsiteX5" fmla="*/ 2235825 w 2235825"/>
                <a:gd name="connsiteY5" fmla="*/ 144831 h 1448308"/>
                <a:gd name="connsiteX6" fmla="*/ 2235825 w 2235825"/>
                <a:gd name="connsiteY6" fmla="*/ 1303477 h 1448308"/>
                <a:gd name="connsiteX7" fmla="*/ 2193405 w 2235825"/>
                <a:gd name="connsiteY7" fmla="*/ 1405888 h 1448308"/>
                <a:gd name="connsiteX8" fmla="*/ 2090994 w 2235825"/>
                <a:gd name="connsiteY8" fmla="*/ 1448308 h 1448308"/>
                <a:gd name="connsiteX9" fmla="*/ 144831 w 2235825"/>
                <a:gd name="connsiteY9" fmla="*/ 1448308 h 1448308"/>
                <a:gd name="connsiteX10" fmla="*/ 42420 w 2235825"/>
                <a:gd name="connsiteY10" fmla="*/ 1405888 h 1448308"/>
                <a:gd name="connsiteX11" fmla="*/ 0 w 2235825"/>
                <a:gd name="connsiteY11" fmla="*/ 1303477 h 1448308"/>
                <a:gd name="connsiteX12" fmla="*/ 0 w 2235825"/>
                <a:gd name="connsiteY12" fmla="*/ 144831 h 144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5825" h="1448308">
                  <a:moveTo>
                    <a:pt x="0" y="144831"/>
                  </a:moveTo>
                  <a:cubicBezTo>
                    <a:pt x="0" y="106419"/>
                    <a:pt x="15259" y="69581"/>
                    <a:pt x="42420" y="42420"/>
                  </a:cubicBezTo>
                  <a:cubicBezTo>
                    <a:pt x="69581" y="15259"/>
                    <a:pt x="106420" y="0"/>
                    <a:pt x="144831" y="0"/>
                  </a:cubicBezTo>
                  <a:lnTo>
                    <a:pt x="2090994" y="0"/>
                  </a:lnTo>
                  <a:cubicBezTo>
                    <a:pt x="2129406" y="0"/>
                    <a:pt x="2166244" y="15259"/>
                    <a:pt x="2193405" y="42420"/>
                  </a:cubicBezTo>
                  <a:cubicBezTo>
                    <a:pt x="2220566" y="69581"/>
                    <a:pt x="2235825" y="106420"/>
                    <a:pt x="2235825" y="144831"/>
                  </a:cubicBezTo>
                  <a:lnTo>
                    <a:pt x="2235825" y="1303477"/>
                  </a:lnTo>
                  <a:cubicBezTo>
                    <a:pt x="2235825" y="1341889"/>
                    <a:pt x="2220566" y="1378727"/>
                    <a:pt x="2193405" y="1405888"/>
                  </a:cubicBezTo>
                  <a:cubicBezTo>
                    <a:pt x="2166244" y="1433049"/>
                    <a:pt x="2129406" y="1448308"/>
                    <a:pt x="2090994" y="1448308"/>
                  </a:cubicBezTo>
                  <a:lnTo>
                    <a:pt x="144831" y="1448308"/>
                  </a:lnTo>
                  <a:cubicBezTo>
                    <a:pt x="106419" y="1448308"/>
                    <a:pt x="69581" y="1433049"/>
                    <a:pt x="42420" y="1405888"/>
                  </a:cubicBezTo>
                  <a:cubicBezTo>
                    <a:pt x="15259" y="1378727"/>
                    <a:pt x="0" y="1341889"/>
                    <a:pt x="0" y="1303477"/>
                  </a:cubicBezTo>
                  <a:lnTo>
                    <a:pt x="0" y="144831"/>
                  </a:lnTo>
                  <a:close/>
                </a:path>
              </a:pathLst>
            </a:cu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180000" rIns="360000" bIns="111825" numCol="1" spcCol="1270" anchor="t" anchorCtr="0">
              <a:noAutofit/>
            </a:bodyPr>
            <a:lstStyle/>
            <a:p>
              <a:pPr marL="360000" lvl="1" indent="-171450" algn="l" defTabSz="711200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CA" kern="1200" dirty="0"/>
                <a:t>Famille</a:t>
              </a:r>
            </a:p>
            <a:p>
              <a:pPr marL="360000" lvl="1" indent="-171450" algn="l" defTabSz="711200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CA" kern="1200" dirty="0" err="1"/>
                <a:t>AmiEs</a:t>
              </a:r>
              <a:endParaRPr lang="fr-CA" kern="1200" dirty="0"/>
            </a:p>
            <a:p>
              <a:pPr marL="360000" lvl="1" indent="-171450" defTabSz="711200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CA" dirty="0"/>
                <a:t>Collègues de</a:t>
              </a:r>
              <a:br>
                <a:rPr lang="fr-CA" kern="1200" dirty="0"/>
              </a:br>
              <a:r>
                <a:rPr lang="fr-CA" dirty="0"/>
                <a:t>travail ou d'activités</a:t>
              </a:r>
              <a:endParaRPr lang="fr-CA" kern="1200" dirty="0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5278050" y="1678495"/>
              <a:ext cx="2296098" cy="1448308"/>
            </a:xfrm>
            <a:custGeom>
              <a:avLst/>
              <a:gdLst>
                <a:gd name="connsiteX0" fmla="*/ 0 w 2235825"/>
                <a:gd name="connsiteY0" fmla="*/ 144831 h 1448308"/>
                <a:gd name="connsiteX1" fmla="*/ 42420 w 2235825"/>
                <a:gd name="connsiteY1" fmla="*/ 42420 h 1448308"/>
                <a:gd name="connsiteX2" fmla="*/ 144831 w 2235825"/>
                <a:gd name="connsiteY2" fmla="*/ 0 h 1448308"/>
                <a:gd name="connsiteX3" fmla="*/ 2090994 w 2235825"/>
                <a:gd name="connsiteY3" fmla="*/ 0 h 1448308"/>
                <a:gd name="connsiteX4" fmla="*/ 2193405 w 2235825"/>
                <a:gd name="connsiteY4" fmla="*/ 42420 h 1448308"/>
                <a:gd name="connsiteX5" fmla="*/ 2235825 w 2235825"/>
                <a:gd name="connsiteY5" fmla="*/ 144831 h 1448308"/>
                <a:gd name="connsiteX6" fmla="*/ 2235825 w 2235825"/>
                <a:gd name="connsiteY6" fmla="*/ 1303477 h 1448308"/>
                <a:gd name="connsiteX7" fmla="*/ 2193405 w 2235825"/>
                <a:gd name="connsiteY7" fmla="*/ 1405888 h 1448308"/>
                <a:gd name="connsiteX8" fmla="*/ 2090994 w 2235825"/>
                <a:gd name="connsiteY8" fmla="*/ 1448308 h 1448308"/>
                <a:gd name="connsiteX9" fmla="*/ 144831 w 2235825"/>
                <a:gd name="connsiteY9" fmla="*/ 1448308 h 1448308"/>
                <a:gd name="connsiteX10" fmla="*/ 42420 w 2235825"/>
                <a:gd name="connsiteY10" fmla="*/ 1405888 h 1448308"/>
                <a:gd name="connsiteX11" fmla="*/ 0 w 2235825"/>
                <a:gd name="connsiteY11" fmla="*/ 1303477 h 1448308"/>
                <a:gd name="connsiteX12" fmla="*/ 0 w 2235825"/>
                <a:gd name="connsiteY12" fmla="*/ 144831 h 144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5825" h="1448308">
                  <a:moveTo>
                    <a:pt x="0" y="144831"/>
                  </a:moveTo>
                  <a:cubicBezTo>
                    <a:pt x="0" y="106419"/>
                    <a:pt x="15259" y="69581"/>
                    <a:pt x="42420" y="42420"/>
                  </a:cubicBezTo>
                  <a:cubicBezTo>
                    <a:pt x="69581" y="15259"/>
                    <a:pt x="106420" y="0"/>
                    <a:pt x="144831" y="0"/>
                  </a:cubicBezTo>
                  <a:lnTo>
                    <a:pt x="2090994" y="0"/>
                  </a:lnTo>
                  <a:cubicBezTo>
                    <a:pt x="2129406" y="0"/>
                    <a:pt x="2166244" y="15259"/>
                    <a:pt x="2193405" y="42420"/>
                  </a:cubicBezTo>
                  <a:cubicBezTo>
                    <a:pt x="2220566" y="69581"/>
                    <a:pt x="2235825" y="106420"/>
                    <a:pt x="2235825" y="144831"/>
                  </a:cubicBezTo>
                  <a:lnTo>
                    <a:pt x="2235825" y="1303477"/>
                  </a:lnTo>
                  <a:cubicBezTo>
                    <a:pt x="2235825" y="1341889"/>
                    <a:pt x="2220566" y="1378727"/>
                    <a:pt x="2193405" y="1405888"/>
                  </a:cubicBezTo>
                  <a:cubicBezTo>
                    <a:pt x="2166244" y="1433049"/>
                    <a:pt x="2129406" y="1448308"/>
                    <a:pt x="2090994" y="1448308"/>
                  </a:cubicBezTo>
                  <a:lnTo>
                    <a:pt x="144831" y="1448308"/>
                  </a:lnTo>
                  <a:cubicBezTo>
                    <a:pt x="106419" y="1448308"/>
                    <a:pt x="69581" y="1433049"/>
                    <a:pt x="42420" y="1405888"/>
                  </a:cubicBezTo>
                  <a:cubicBezTo>
                    <a:pt x="15259" y="1378727"/>
                    <a:pt x="0" y="1341889"/>
                    <a:pt x="0" y="1303477"/>
                  </a:cubicBezTo>
                  <a:lnTo>
                    <a:pt x="0" y="144831"/>
                  </a:lnTo>
                  <a:close/>
                </a:path>
              </a:pathLst>
            </a:cu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572" tIns="111825" rIns="111825" bIns="473902" numCol="1" spcCol="1270" anchor="t" anchorCtr="0">
              <a:noAutofit/>
            </a:bodyPr>
            <a:lstStyle/>
            <a:p>
              <a:pPr marL="360000" lvl="1" indent="-171450" algn="l" defTabSz="711200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CA" kern="1200" dirty="0"/>
                <a:t>Épargnes</a:t>
              </a:r>
            </a:p>
            <a:p>
              <a:pPr marL="360000" lvl="1" indent="-171450" algn="l" defTabSz="711200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CA" dirty="0"/>
                <a:t>Placements</a:t>
              </a:r>
              <a:endParaRPr lang="fr-CA" kern="1200" dirty="0"/>
            </a:p>
            <a:p>
              <a:pPr marL="360000" lvl="1" indent="-171450" algn="l" defTabSz="711200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CA" kern="1200" dirty="0"/>
                <a:t>Immobilisations</a:t>
              </a:r>
            </a:p>
          </p:txBody>
        </p:sp>
        <p:sp>
          <p:nvSpPr>
            <p:cNvPr id="9" name="Forme libre 8"/>
            <p:cNvSpPr/>
            <p:nvPr/>
          </p:nvSpPr>
          <p:spPr>
            <a:xfrm>
              <a:off x="1630124" y="1678495"/>
              <a:ext cx="2296098" cy="1448308"/>
            </a:xfrm>
            <a:custGeom>
              <a:avLst/>
              <a:gdLst>
                <a:gd name="connsiteX0" fmla="*/ 0 w 2235825"/>
                <a:gd name="connsiteY0" fmla="*/ 144831 h 1448308"/>
                <a:gd name="connsiteX1" fmla="*/ 42420 w 2235825"/>
                <a:gd name="connsiteY1" fmla="*/ 42420 h 1448308"/>
                <a:gd name="connsiteX2" fmla="*/ 144831 w 2235825"/>
                <a:gd name="connsiteY2" fmla="*/ 0 h 1448308"/>
                <a:gd name="connsiteX3" fmla="*/ 2090994 w 2235825"/>
                <a:gd name="connsiteY3" fmla="*/ 0 h 1448308"/>
                <a:gd name="connsiteX4" fmla="*/ 2193405 w 2235825"/>
                <a:gd name="connsiteY4" fmla="*/ 42420 h 1448308"/>
                <a:gd name="connsiteX5" fmla="*/ 2235825 w 2235825"/>
                <a:gd name="connsiteY5" fmla="*/ 144831 h 1448308"/>
                <a:gd name="connsiteX6" fmla="*/ 2235825 w 2235825"/>
                <a:gd name="connsiteY6" fmla="*/ 1303477 h 1448308"/>
                <a:gd name="connsiteX7" fmla="*/ 2193405 w 2235825"/>
                <a:gd name="connsiteY7" fmla="*/ 1405888 h 1448308"/>
                <a:gd name="connsiteX8" fmla="*/ 2090994 w 2235825"/>
                <a:gd name="connsiteY8" fmla="*/ 1448308 h 1448308"/>
                <a:gd name="connsiteX9" fmla="*/ 144831 w 2235825"/>
                <a:gd name="connsiteY9" fmla="*/ 1448308 h 1448308"/>
                <a:gd name="connsiteX10" fmla="*/ 42420 w 2235825"/>
                <a:gd name="connsiteY10" fmla="*/ 1405888 h 1448308"/>
                <a:gd name="connsiteX11" fmla="*/ 0 w 2235825"/>
                <a:gd name="connsiteY11" fmla="*/ 1303477 h 1448308"/>
                <a:gd name="connsiteX12" fmla="*/ 0 w 2235825"/>
                <a:gd name="connsiteY12" fmla="*/ 144831 h 144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5825" h="1448308">
                  <a:moveTo>
                    <a:pt x="0" y="144831"/>
                  </a:moveTo>
                  <a:cubicBezTo>
                    <a:pt x="0" y="106419"/>
                    <a:pt x="15259" y="69581"/>
                    <a:pt x="42420" y="42420"/>
                  </a:cubicBezTo>
                  <a:cubicBezTo>
                    <a:pt x="69581" y="15259"/>
                    <a:pt x="106420" y="0"/>
                    <a:pt x="144831" y="0"/>
                  </a:cubicBezTo>
                  <a:lnTo>
                    <a:pt x="2090994" y="0"/>
                  </a:lnTo>
                  <a:cubicBezTo>
                    <a:pt x="2129406" y="0"/>
                    <a:pt x="2166244" y="15259"/>
                    <a:pt x="2193405" y="42420"/>
                  </a:cubicBezTo>
                  <a:cubicBezTo>
                    <a:pt x="2220566" y="69581"/>
                    <a:pt x="2235825" y="106420"/>
                    <a:pt x="2235825" y="144831"/>
                  </a:cubicBezTo>
                  <a:lnTo>
                    <a:pt x="2235825" y="1303477"/>
                  </a:lnTo>
                  <a:cubicBezTo>
                    <a:pt x="2235825" y="1341889"/>
                    <a:pt x="2220566" y="1378727"/>
                    <a:pt x="2193405" y="1405888"/>
                  </a:cubicBezTo>
                  <a:cubicBezTo>
                    <a:pt x="2166244" y="1433049"/>
                    <a:pt x="2129406" y="1448308"/>
                    <a:pt x="2090994" y="1448308"/>
                  </a:cubicBezTo>
                  <a:lnTo>
                    <a:pt x="144831" y="1448308"/>
                  </a:lnTo>
                  <a:cubicBezTo>
                    <a:pt x="106419" y="1448308"/>
                    <a:pt x="69581" y="1433049"/>
                    <a:pt x="42420" y="1405888"/>
                  </a:cubicBezTo>
                  <a:cubicBezTo>
                    <a:pt x="15259" y="1378727"/>
                    <a:pt x="0" y="1341889"/>
                    <a:pt x="0" y="1303477"/>
                  </a:cubicBezTo>
                  <a:lnTo>
                    <a:pt x="0" y="144831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111825" rIns="180000" bIns="473902" numCol="1" spcCol="1270" anchor="t" anchorCtr="0">
              <a:noAutofit/>
            </a:bodyPr>
            <a:lstStyle/>
            <a:p>
              <a:pPr marL="36000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CA" dirty="0"/>
                <a:t>Revenus d'emploi(s) adéquats</a:t>
              </a:r>
              <a:endParaRPr lang="fr-CA" kern="1200" dirty="0"/>
            </a:p>
            <a:p>
              <a:pPr marL="36000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CA" dirty="0"/>
                <a:t>Prestations </a:t>
              </a:r>
              <a:br>
                <a:rPr lang="fr-CA" dirty="0"/>
              </a:br>
              <a:r>
                <a:rPr lang="fr-CA" dirty="0"/>
                <a:t>sociales</a:t>
              </a:r>
              <a:endParaRPr lang="fr-CA" kern="1200" dirty="0"/>
            </a:p>
            <a:p>
              <a:pPr marL="36000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CA" kern="1200" dirty="0"/>
                <a:t>Trocs</a:t>
              </a:r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2566998" y="1936451"/>
              <a:ext cx="1722074" cy="1959741"/>
            </a:xfrm>
            <a:custGeom>
              <a:avLst/>
              <a:gdLst>
                <a:gd name="connsiteX0" fmla="*/ 0 w 1959741"/>
                <a:gd name="connsiteY0" fmla="*/ 1959741 h 1959741"/>
                <a:gd name="connsiteX1" fmla="*/ 573997 w 1959741"/>
                <a:gd name="connsiteY1" fmla="*/ 573995 h 1959741"/>
                <a:gd name="connsiteX2" fmla="*/ 1959745 w 1959741"/>
                <a:gd name="connsiteY2" fmla="*/ 2 h 1959741"/>
                <a:gd name="connsiteX3" fmla="*/ 1959741 w 1959741"/>
                <a:gd name="connsiteY3" fmla="*/ 1959741 h 1959741"/>
                <a:gd name="connsiteX4" fmla="*/ 0 w 1959741"/>
                <a:gd name="connsiteY4" fmla="*/ 1959741 h 195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9741" h="1959741">
                  <a:moveTo>
                    <a:pt x="0" y="1959741"/>
                  </a:moveTo>
                  <a:cubicBezTo>
                    <a:pt x="1" y="1439985"/>
                    <a:pt x="206473" y="941517"/>
                    <a:pt x="573997" y="573995"/>
                  </a:cubicBezTo>
                  <a:cubicBezTo>
                    <a:pt x="941520" y="206473"/>
                    <a:pt x="1439989" y="1"/>
                    <a:pt x="1959745" y="2"/>
                  </a:cubicBezTo>
                  <a:cubicBezTo>
                    <a:pt x="1959744" y="653248"/>
                    <a:pt x="1959742" y="1306495"/>
                    <a:pt x="1959741" y="1959741"/>
                  </a:cubicBezTo>
                  <a:lnTo>
                    <a:pt x="0" y="195974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0000" tIns="716233" rIns="25200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000" b="1" kern="1200" dirty="0"/>
                <a:t>LIQUIDITÉS</a:t>
              </a:r>
              <a:endParaRPr lang="fr-CA" sz="2000" kern="1200" dirty="0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617259" y="1936451"/>
              <a:ext cx="1722074" cy="1959741"/>
            </a:xfrm>
            <a:custGeom>
              <a:avLst/>
              <a:gdLst>
                <a:gd name="connsiteX0" fmla="*/ 0 w 1959741"/>
                <a:gd name="connsiteY0" fmla="*/ 1959741 h 1959741"/>
                <a:gd name="connsiteX1" fmla="*/ 573997 w 1959741"/>
                <a:gd name="connsiteY1" fmla="*/ 573995 h 1959741"/>
                <a:gd name="connsiteX2" fmla="*/ 1959745 w 1959741"/>
                <a:gd name="connsiteY2" fmla="*/ 2 h 1959741"/>
                <a:gd name="connsiteX3" fmla="*/ 1959741 w 1959741"/>
                <a:gd name="connsiteY3" fmla="*/ 1959741 h 1959741"/>
                <a:gd name="connsiteX4" fmla="*/ 0 w 1959741"/>
                <a:gd name="connsiteY4" fmla="*/ 1959741 h 195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9741" h="1959741">
                  <a:moveTo>
                    <a:pt x="0" y="0"/>
                  </a:moveTo>
                  <a:cubicBezTo>
                    <a:pt x="519756" y="1"/>
                    <a:pt x="1018224" y="206473"/>
                    <a:pt x="1385746" y="573997"/>
                  </a:cubicBezTo>
                  <a:cubicBezTo>
                    <a:pt x="1753268" y="941520"/>
                    <a:pt x="1959740" y="1439989"/>
                    <a:pt x="1959739" y="1959744"/>
                  </a:cubicBezTo>
                  <a:cubicBezTo>
                    <a:pt x="1306493" y="1959743"/>
                    <a:pt x="653246" y="1959741"/>
                    <a:pt x="0" y="1959741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1" tIns="716236" rIns="36000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000" b="1" dirty="0"/>
                <a:t>ACTIFS À LONG TERME</a:t>
              </a:r>
              <a:endParaRPr lang="fr-CA" sz="2000" b="1" kern="1200" dirty="0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4617259" y="3986712"/>
              <a:ext cx="1722074" cy="1959742"/>
            </a:xfrm>
            <a:custGeom>
              <a:avLst/>
              <a:gdLst>
                <a:gd name="connsiteX0" fmla="*/ 0 w 1959741"/>
                <a:gd name="connsiteY0" fmla="*/ 1959741 h 1959741"/>
                <a:gd name="connsiteX1" fmla="*/ 573997 w 1959741"/>
                <a:gd name="connsiteY1" fmla="*/ 573995 h 1959741"/>
                <a:gd name="connsiteX2" fmla="*/ 1959745 w 1959741"/>
                <a:gd name="connsiteY2" fmla="*/ 2 h 1959741"/>
                <a:gd name="connsiteX3" fmla="*/ 1959741 w 1959741"/>
                <a:gd name="connsiteY3" fmla="*/ 1959741 h 1959741"/>
                <a:gd name="connsiteX4" fmla="*/ 0 w 1959741"/>
                <a:gd name="connsiteY4" fmla="*/ 1959741 h 195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9741" h="1959741">
                  <a:moveTo>
                    <a:pt x="1959741" y="0"/>
                  </a:moveTo>
                  <a:cubicBezTo>
                    <a:pt x="1959740" y="519756"/>
                    <a:pt x="1753268" y="1018224"/>
                    <a:pt x="1385744" y="1385746"/>
                  </a:cubicBezTo>
                  <a:cubicBezTo>
                    <a:pt x="1018221" y="1753268"/>
                    <a:pt x="519752" y="1959740"/>
                    <a:pt x="-3" y="1959739"/>
                  </a:cubicBezTo>
                  <a:cubicBezTo>
                    <a:pt x="-2" y="1306493"/>
                    <a:pt x="0" y="653246"/>
                    <a:pt x="0" y="0"/>
                  </a:cubicBezTo>
                  <a:lnTo>
                    <a:pt x="1959741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42241" rIns="108000" bIns="716233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000" b="1" kern="1200" dirty="0"/>
                <a:t>RECONNAISSANCE</a:t>
              </a: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566998" y="3986713"/>
              <a:ext cx="1722074" cy="1959741"/>
            </a:xfrm>
            <a:custGeom>
              <a:avLst/>
              <a:gdLst>
                <a:gd name="connsiteX0" fmla="*/ 0 w 1959741"/>
                <a:gd name="connsiteY0" fmla="*/ 1959741 h 1959741"/>
                <a:gd name="connsiteX1" fmla="*/ 573997 w 1959741"/>
                <a:gd name="connsiteY1" fmla="*/ 573995 h 1959741"/>
                <a:gd name="connsiteX2" fmla="*/ 1959745 w 1959741"/>
                <a:gd name="connsiteY2" fmla="*/ 2 h 1959741"/>
                <a:gd name="connsiteX3" fmla="*/ 1959741 w 1959741"/>
                <a:gd name="connsiteY3" fmla="*/ 1959741 h 1959741"/>
                <a:gd name="connsiteX4" fmla="*/ 0 w 1959741"/>
                <a:gd name="connsiteY4" fmla="*/ 1959741 h 195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9741" h="1959741">
                  <a:moveTo>
                    <a:pt x="1959741" y="1959741"/>
                  </a:moveTo>
                  <a:cubicBezTo>
                    <a:pt x="1439985" y="1959740"/>
                    <a:pt x="941517" y="1753268"/>
                    <a:pt x="573995" y="1385744"/>
                  </a:cubicBezTo>
                  <a:cubicBezTo>
                    <a:pt x="206473" y="1018221"/>
                    <a:pt x="1" y="519752"/>
                    <a:pt x="2" y="-3"/>
                  </a:cubicBezTo>
                  <a:cubicBezTo>
                    <a:pt x="653248" y="-2"/>
                    <a:pt x="1306495" y="0"/>
                    <a:pt x="1959741" y="0"/>
                  </a:cubicBezTo>
                  <a:lnTo>
                    <a:pt x="1959741" y="195974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0" tIns="142240" rIns="142239" bIns="716236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000" b="1" kern="1200" dirty="0"/>
                <a:t>INTERACTIONS</a:t>
              </a:r>
            </a:p>
          </p:txBody>
        </p:sp>
      </p:grpSp>
      <p:sp>
        <p:nvSpPr>
          <p:cNvPr id="16" name="Flèche droite 15"/>
          <p:cNvSpPr/>
          <p:nvPr/>
        </p:nvSpPr>
        <p:spPr>
          <a:xfrm>
            <a:off x="3995936" y="2996952"/>
            <a:ext cx="756000" cy="191970"/>
          </a:xfrm>
          <a:prstGeom prst="rightArrow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Flèche droite 16"/>
          <p:cNvSpPr/>
          <p:nvPr/>
        </p:nvSpPr>
        <p:spPr>
          <a:xfrm flipH="1">
            <a:off x="3995936" y="3237030"/>
            <a:ext cx="756000" cy="191970"/>
          </a:xfrm>
          <a:prstGeom prst="rightArrow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8" name="Flèche droite 17"/>
          <p:cNvSpPr/>
          <p:nvPr/>
        </p:nvSpPr>
        <p:spPr>
          <a:xfrm>
            <a:off x="4067944" y="4581128"/>
            <a:ext cx="612000" cy="191970"/>
          </a:xfrm>
          <a:prstGeom prst="rightArrow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Flèche droite 18"/>
          <p:cNvSpPr/>
          <p:nvPr/>
        </p:nvSpPr>
        <p:spPr>
          <a:xfrm flipH="1">
            <a:off x="4067944" y="4821206"/>
            <a:ext cx="612000" cy="191970"/>
          </a:xfrm>
          <a:prstGeom prst="rightArrow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899592" y="3753096"/>
            <a:ext cx="3330000" cy="54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fr-CA" sz="2000" b="1" dirty="0"/>
              <a:t>ACTIVITÉS COURANTES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618800" y="3762000"/>
            <a:ext cx="3744000" cy="54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fr-CA" sz="2000" b="1" dirty="0"/>
              <a:t>SITUATIONS IMPRÉVUES</a:t>
            </a:r>
          </a:p>
        </p:txBody>
      </p:sp>
    </p:spTree>
    <p:extLst>
      <p:ext uri="{BB962C8B-B14F-4D97-AF65-F5344CB8AC3E}">
        <p14:creationId xmlns:p14="http://schemas.microsoft.com/office/powerpoint/2010/main" val="164639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14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riangle rectangle 21"/>
          <p:cNvSpPr>
            <a:spLocks noChangeAspect="1"/>
          </p:cNvSpPr>
          <p:nvPr/>
        </p:nvSpPr>
        <p:spPr>
          <a:xfrm flipH="1" flipV="1">
            <a:off x="2268000" y="576000"/>
            <a:ext cx="6264000" cy="432000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1" name="Triangle rectangle 20"/>
          <p:cNvSpPr>
            <a:spLocks noChangeAspect="1"/>
          </p:cNvSpPr>
          <p:nvPr/>
        </p:nvSpPr>
        <p:spPr>
          <a:xfrm>
            <a:off x="611560" y="1700808"/>
            <a:ext cx="6264000" cy="4320000"/>
          </a:xfrm>
          <a:prstGeom prst="rtTriangle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611188" y="595213"/>
            <a:ext cx="7921625" cy="5426075"/>
            <a:chOff x="1191" y="1314"/>
            <a:chExt cx="9462" cy="6480"/>
          </a:xfrm>
        </p:grpSpPr>
        <p:sp>
          <p:nvSpPr>
            <p:cNvPr id="5" name="AutoShape 6"/>
            <p:cNvSpPr>
              <a:spLocks noChangeAspect="1" noChangeArrowheads="1"/>
            </p:cNvSpPr>
            <p:nvPr/>
          </p:nvSpPr>
          <p:spPr bwMode="auto">
            <a:xfrm>
              <a:off x="1191" y="1314"/>
              <a:ext cx="9462" cy="6480"/>
            </a:xfrm>
            <a:prstGeom prst="rect">
              <a:avLst/>
            </a:prstGeom>
            <a:no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sz="2000" dirty="0">
                <a:latin typeface="+mj-lt"/>
              </a:endParaRPr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1665" y="2002"/>
              <a:ext cx="8428" cy="4816"/>
              <a:chOff x="1665" y="2002"/>
              <a:chExt cx="8428" cy="4816"/>
            </a:xfrm>
          </p:grpSpPr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7298" y="2002"/>
                <a:ext cx="2795" cy="946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sz="2400" b="1" dirty="0">
                    <a:latin typeface="Calibri" pitchFamily="34" charset="0"/>
                  </a:rPr>
                  <a:t>ZONE</a:t>
                </a:r>
              </a:p>
              <a:p>
                <a:pPr algn="ctr"/>
                <a:r>
                  <a:rPr lang="fr-FR" sz="2400" b="1" dirty="0">
                    <a:latin typeface="Calibri" pitchFamily="34" charset="0"/>
                  </a:rPr>
                  <a:t>D’INTÉGRATION</a:t>
                </a:r>
                <a:endParaRPr lang="fr-FR" sz="2400" dirty="0">
                  <a:latin typeface="Calibri" pitchFamily="34" charset="0"/>
                </a:endParaRP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1665" y="5872"/>
                <a:ext cx="2795" cy="946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sz="2400" b="1" dirty="0">
                    <a:latin typeface="+mj-lt"/>
                  </a:rPr>
                  <a:t>ZONE DE DÉSAFFILIATION</a:t>
                </a:r>
                <a:endParaRPr lang="fr-FR" sz="2400" dirty="0">
                  <a:latin typeface="+mj-lt"/>
                </a:endParaRPr>
              </a:p>
            </p:txBody>
          </p:sp>
        </p:grp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572001" y="1348834"/>
            <a:ext cx="837" cy="391883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CA" sz="2000" dirty="0">
              <a:latin typeface="+mj-lt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760750" y="745937"/>
            <a:ext cx="1622501" cy="6028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600" b="1" dirty="0">
                <a:latin typeface="+mj-lt"/>
              </a:rPr>
              <a:t>AUTONOMIE ÉCONOMIQUE</a:t>
            </a:r>
            <a:endParaRPr lang="fr-FR" sz="1600" dirty="0">
              <a:latin typeface="+mj-lt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744088" y="5267666"/>
            <a:ext cx="1656000" cy="6028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600" b="1" dirty="0">
                <a:latin typeface="+mj-lt"/>
              </a:rPr>
              <a:t>DÉPENDANCE ÉCONOMIQUE</a:t>
            </a:r>
            <a:endParaRPr lang="fr-FR" sz="1600" dirty="0">
              <a:latin typeface="+mj-lt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2447633" y="3308250"/>
            <a:ext cx="4581180" cy="8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CA" sz="2000" dirty="0">
              <a:latin typeface="+mj-lt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7020271" y="3006801"/>
            <a:ext cx="1440000" cy="6028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600" b="1" dirty="0">
                <a:latin typeface="+mj-lt"/>
              </a:rPr>
              <a:t>AUTONOMIE SOCIALE</a:t>
            </a:r>
            <a:endParaRPr lang="fr-FR" sz="1600" dirty="0">
              <a:latin typeface="+mj-lt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729690" y="3006801"/>
            <a:ext cx="1717943" cy="6028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600" b="1" dirty="0">
                <a:latin typeface="+mj-lt"/>
              </a:rPr>
              <a:t>DÉPENDANCE SOCIALE</a:t>
            </a:r>
            <a:endParaRPr lang="fr-FR" sz="1600" dirty="0">
              <a:latin typeface="+mj-lt"/>
            </a:endParaRPr>
          </a:p>
        </p:txBody>
      </p:sp>
      <p:graphicFrame>
        <p:nvGraphicFramePr>
          <p:cNvPr id="20" name="Diagramme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526277"/>
              </p:ext>
            </p:extLst>
          </p:nvPr>
        </p:nvGraphicFramePr>
        <p:xfrm>
          <a:off x="2483768" y="1484784"/>
          <a:ext cx="414000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3563888" y="2844000"/>
            <a:ext cx="2025170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fr-CA" sz="2800" b="1" dirty="0"/>
              <a:t>ACTIVITÉS </a:t>
            </a:r>
          </a:p>
          <a:p>
            <a:pPr algn="ctr"/>
            <a:r>
              <a:rPr lang="fr-CA" sz="2800" b="1" dirty="0"/>
              <a:t>COURANTES</a:t>
            </a:r>
          </a:p>
        </p:txBody>
      </p:sp>
      <p:sp>
        <p:nvSpPr>
          <p:cNvPr id="25" name="Flèche gauche 24"/>
          <p:cNvSpPr/>
          <p:nvPr/>
        </p:nvSpPr>
        <p:spPr>
          <a:xfrm rot="18900000">
            <a:off x="3060989" y="2213232"/>
            <a:ext cx="3240000" cy="2160000"/>
          </a:xfrm>
          <a:prstGeom prst="lef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b="1" dirty="0">
                <a:solidFill>
                  <a:sysClr val="windowText" lastClr="000000"/>
                </a:solidFill>
              </a:rPr>
              <a:t>SITUATION </a:t>
            </a:r>
          </a:p>
          <a:p>
            <a:pPr algn="ctr"/>
            <a:r>
              <a:rPr lang="fr-CA" sz="2800" b="1" dirty="0">
                <a:solidFill>
                  <a:sysClr val="windowText" lastClr="000000"/>
                </a:solidFill>
              </a:rPr>
              <a:t>IMPRÉVUE</a:t>
            </a:r>
          </a:p>
        </p:txBody>
      </p:sp>
      <p:sp>
        <p:nvSpPr>
          <p:cNvPr id="26" name="Flèche gauche 25"/>
          <p:cNvSpPr/>
          <p:nvPr/>
        </p:nvSpPr>
        <p:spPr>
          <a:xfrm rot="18900000">
            <a:off x="5005205" y="1519931"/>
            <a:ext cx="3240000" cy="2160000"/>
          </a:xfrm>
          <a:prstGeom prst="lef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b="1" dirty="0">
                <a:solidFill>
                  <a:sysClr val="windowText" lastClr="000000"/>
                </a:solidFill>
              </a:rPr>
              <a:t>SITUATION </a:t>
            </a:r>
          </a:p>
          <a:p>
            <a:pPr algn="ctr"/>
            <a:r>
              <a:rPr lang="fr-CA" sz="2800" b="1" dirty="0">
                <a:solidFill>
                  <a:sysClr val="windowText" lastClr="000000"/>
                </a:solidFill>
              </a:rPr>
              <a:t>IMPRÉVUE</a:t>
            </a:r>
          </a:p>
        </p:txBody>
      </p:sp>
      <p:sp>
        <p:nvSpPr>
          <p:cNvPr id="6" name="Rectangle 5"/>
          <p:cNvSpPr/>
          <p:nvPr/>
        </p:nvSpPr>
        <p:spPr>
          <a:xfrm rot="18900000">
            <a:off x="7267550" y="535586"/>
            <a:ext cx="1764000" cy="10800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>
                <a:solidFill>
                  <a:sysClr val="windowText" lastClr="000000"/>
                </a:solidFill>
              </a:rPr>
              <a:t>ACTIFS À LONG TERME +</a:t>
            </a:r>
          </a:p>
          <a:p>
            <a:pPr algn="ctr"/>
            <a:r>
              <a:rPr lang="fr-CA" sz="1600" b="1" dirty="0">
                <a:solidFill>
                  <a:sysClr val="windowText" lastClr="000000"/>
                </a:solidFill>
              </a:rPr>
              <a:t>RECONNAISSANCE</a:t>
            </a:r>
          </a:p>
        </p:txBody>
      </p:sp>
    </p:spTree>
    <p:extLst>
      <p:ext uri="{BB962C8B-B14F-4D97-AF65-F5344CB8AC3E}">
        <p14:creationId xmlns:p14="http://schemas.microsoft.com/office/powerpoint/2010/main" val="85999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  <p:bldP spid="23" grpId="0" animBg="1"/>
      <p:bldP spid="25" grpId="0" animBg="1"/>
      <p:bldP spid="25" grpId="1" animBg="1"/>
      <p:bldP spid="26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404664"/>
            <a:ext cx="77724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200" b="1" dirty="0">
                <a:latin typeface="Calibri" pitchFamily="34" charset="0"/>
              </a:rPr>
              <a:t>PRÉVENIR LA PERTE D’AUTONOMIE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2000" y="1268747"/>
            <a:ext cx="8640000" cy="90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spcBef>
                <a:spcPts val="1200"/>
              </a:spcBef>
              <a:buFont typeface="+mj-lt"/>
              <a:buAutoNum type="arabicParenR"/>
              <a:defRPr/>
            </a:pPr>
            <a:r>
              <a:rPr lang="fr-CA" sz="2400" dirty="0"/>
              <a:t>Pour les individus qui ne sont </a:t>
            </a:r>
            <a:r>
              <a:rPr lang="fr-CA" sz="2400" u="sng" dirty="0"/>
              <a:t>pas pauvres</a:t>
            </a:r>
            <a:r>
              <a:rPr lang="fr-CA" sz="2400" dirty="0"/>
              <a:t> : </a:t>
            </a:r>
          </a:p>
          <a:p>
            <a:pPr marL="914400" lvl="1" indent="-45720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CA" sz="2400" dirty="0"/>
              <a:t>assurer l’autonomie économique et sociale.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2000" y="2204715"/>
            <a:ext cx="8640000" cy="162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spcBef>
                <a:spcPts val="1200"/>
              </a:spcBef>
              <a:buFont typeface="+mj-lt"/>
              <a:buAutoNum type="arabicParenR" startAt="2"/>
              <a:defRPr/>
            </a:pPr>
            <a:r>
              <a:rPr lang="fr-CA" sz="2400" dirty="0"/>
              <a:t>Pour les individus </a:t>
            </a:r>
            <a:r>
              <a:rPr lang="fr-CA" sz="2400" u="sng" dirty="0"/>
              <a:t>vulnérables</a:t>
            </a:r>
            <a:r>
              <a:rPr lang="fr-CA" sz="2400" dirty="0"/>
              <a:t> (traversant phases d’instabilité) :</a:t>
            </a:r>
          </a:p>
          <a:p>
            <a:pPr marL="914400" lvl="1" indent="-45720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CA" sz="2400" dirty="0"/>
              <a:t>empêcher ou freiner la désaffiliation économique et sociale;</a:t>
            </a:r>
          </a:p>
          <a:p>
            <a:pPr marL="914400" lvl="1" indent="-45720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CA" sz="2400" dirty="0"/>
              <a:t>favoriser le parcours vers l’emploi pour retrouver l’autonomie.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2000" y="3932907"/>
            <a:ext cx="8856000" cy="133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spcBef>
                <a:spcPts val="1200"/>
              </a:spcBef>
              <a:buFont typeface="+mj-lt"/>
              <a:buAutoNum type="arabicParenR" startAt="3"/>
              <a:defRPr/>
            </a:pPr>
            <a:r>
              <a:rPr lang="fr-CA" sz="2400" dirty="0"/>
              <a:t>Pour les individus en </a:t>
            </a:r>
            <a:r>
              <a:rPr lang="fr-CA" sz="2400" u="sng" dirty="0"/>
              <a:t>situation de désaffiliation</a:t>
            </a:r>
            <a:r>
              <a:rPr lang="fr-CA" sz="2400" dirty="0"/>
              <a:t> : </a:t>
            </a:r>
          </a:p>
          <a:p>
            <a:pPr marL="914400" lvl="1" indent="-45720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CA" sz="2400" dirty="0"/>
              <a:t>soutenir le démarrage et la poursuite d’un parcours vers l’autonomie économique et sociale (employabilité; sociabilité).</a:t>
            </a:r>
            <a:endParaRPr lang="fr-CA" sz="2400" dirty="0">
              <a:sym typeface="Symbol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2000" y="5373163"/>
            <a:ext cx="8640000" cy="8640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 algn="ctr">
              <a:spcBef>
                <a:spcPts val="1200"/>
              </a:spcBef>
              <a:defRPr/>
            </a:pPr>
            <a:r>
              <a:rPr lang="fr-CA" sz="2400" dirty="0">
                <a:sym typeface="Symbol"/>
              </a:rPr>
              <a:t>En tout temps, assurer les ressources requises et renforcer le pouvoir d’agir et la capacité d’adaptation et de réseautage.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413620" y="3033016"/>
            <a:ext cx="3238500" cy="630000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0544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57464" y="1989000"/>
            <a:ext cx="8028000" cy="2880000"/>
          </a:xfrm>
          <a:prstGeom prst="rect">
            <a:avLst/>
          </a:prstGeom>
        </p:spPr>
        <p:txBody>
          <a:bodyPr anchor="ctr"/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fr-CA" sz="4000" b="1" dirty="0">
                <a:latin typeface="+mj-lt"/>
                <a:ea typeface="+mj-ea"/>
                <a:cs typeface="+mj-cs"/>
              </a:rPr>
              <a:t>DEUXIÈME PARTIE :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fr-CA" sz="4000" b="1" dirty="0">
                <a:latin typeface="+mj-lt"/>
                <a:ea typeface="+mj-ea"/>
                <a:cs typeface="+mj-cs"/>
              </a:rPr>
              <a:t>INTÉGRATION OU RÉINTÉGRATION DU MARCHÉ DU TRAVAIL</a:t>
            </a:r>
          </a:p>
          <a:p>
            <a:pPr lvl="0" algn="ctr">
              <a:spcBef>
                <a:spcPts val="1200"/>
              </a:spcBef>
            </a:pPr>
            <a:r>
              <a:rPr lang="fr-CA" sz="3600" b="1" dirty="0">
                <a:latin typeface="+mj-lt"/>
                <a:ea typeface="+mj-ea"/>
                <a:cs typeface="+mj-cs"/>
              </a:rPr>
              <a:t>LE PARCOURS VERS L'EMPLOI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fr-CA" sz="3600" b="1" dirty="0">
                <a:latin typeface="+mj-lt"/>
                <a:ea typeface="+mj-ea"/>
                <a:cs typeface="+mj-cs"/>
              </a:rPr>
              <a:t>(adaptation de Flora, 2000)</a:t>
            </a:r>
            <a:endParaRPr kumimoji="0" lang="fr-CA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7391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/>
          <a:srcRect l="28000" t="17778" r="28125" b="7778"/>
          <a:stretch>
            <a:fillRect/>
          </a:stretch>
        </p:blipFill>
        <p:spPr bwMode="auto">
          <a:xfrm>
            <a:off x="1557741" y="405629"/>
            <a:ext cx="6028519" cy="57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2910560" y="1441739"/>
            <a:ext cx="3238500" cy="540000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6" name="Organigramme : Alternative 5"/>
          <p:cNvSpPr/>
          <p:nvPr/>
        </p:nvSpPr>
        <p:spPr bwMode="auto">
          <a:xfrm>
            <a:off x="972000" y="4581312"/>
            <a:ext cx="7200000" cy="1656000"/>
          </a:xfrm>
          <a:prstGeom prst="flowChartAlternateProcess">
            <a:avLst/>
          </a:prstGeom>
          <a:noFill/>
          <a:ln w="63500" cap="rnd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7" name="Organigramme : Alternative 6"/>
          <p:cNvSpPr/>
          <p:nvPr/>
        </p:nvSpPr>
        <p:spPr bwMode="auto">
          <a:xfrm>
            <a:off x="972000" y="2888882"/>
            <a:ext cx="7200000" cy="1620000"/>
          </a:xfrm>
          <a:prstGeom prst="flowChartAlternateProcess">
            <a:avLst/>
          </a:prstGeom>
          <a:noFill/>
          <a:ln w="63500" cap="rnd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Organigramme : Alternative 7"/>
          <p:cNvSpPr/>
          <p:nvPr/>
        </p:nvSpPr>
        <p:spPr bwMode="auto">
          <a:xfrm>
            <a:off x="972000" y="2038656"/>
            <a:ext cx="7200000" cy="828000"/>
          </a:xfrm>
          <a:prstGeom prst="flowChartAlternateProcess">
            <a:avLst/>
          </a:prstGeom>
          <a:noFill/>
          <a:ln w="63500" cap="rnd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Organigramme : Alternative 8"/>
          <p:cNvSpPr/>
          <p:nvPr/>
        </p:nvSpPr>
        <p:spPr bwMode="auto">
          <a:xfrm>
            <a:off x="972000" y="298100"/>
            <a:ext cx="7200000" cy="1620000"/>
          </a:xfrm>
          <a:prstGeom prst="flowChartAlternateProcess">
            <a:avLst/>
          </a:prstGeom>
          <a:noFill/>
          <a:ln w="63500" cap="rnd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71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628650" y="4653296"/>
            <a:ext cx="7886700" cy="1800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CA" sz="2400" dirty="0"/>
              <a:t>maisons d’enseignement et autres organismes s’occupent de </a:t>
            </a:r>
            <a:r>
              <a:rPr lang="fr-CA" sz="2400" b="1" dirty="0"/>
              <a:t>qualification professionnelle</a:t>
            </a:r>
            <a:r>
              <a:rPr lang="fr-CA" sz="2400" dirty="0"/>
              <a:t>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CA" sz="2400" dirty="0"/>
              <a:t>groupes d’entraide tentent de briser l’isolement et d’offrir des occasions de </a:t>
            </a:r>
            <a:r>
              <a:rPr lang="fr-CA" sz="2400" b="1" dirty="0"/>
              <a:t>qualification personnelle</a:t>
            </a:r>
            <a:endParaRPr lang="fr-CA" sz="24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/>
          <a:srcRect l="30630" t="73333" r="30511" b="7778"/>
          <a:stretch/>
        </p:blipFill>
        <p:spPr bwMode="auto">
          <a:xfrm>
            <a:off x="432000" y="1916832"/>
            <a:ext cx="8280000" cy="2304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4000" y="404664"/>
            <a:ext cx="9036000" cy="1080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b="1" dirty="0">
                <a:latin typeface="Calibri" pitchFamily="34" charset="0"/>
              </a:rPr>
              <a:t>QUALIFICATION PERSONNELLE </a:t>
            </a:r>
          </a:p>
          <a:p>
            <a:r>
              <a:rPr lang="fr-CA" sz="3200" b="1" dirty="0">
                <a:latin typeface="Calibri" pitchFamily="34" charset="0"/>
              </a:rPr>
              <a:t>ET PROFESSIONNELLE (1)</a:t>
            </a:r>
          </a:p>
        </p:txBody>
      </p:sp>
    </p:spTree>
    <p:extLst>
      <p:ext uri="{BB962C8B-B14F-4D97-AF65-F5344CB8AC3E}">
        <p14:creationId xmlns:p14="http://schemas.microsoft.com/office/powerpoint/2010/main" val="263020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4000" y="404664"/>
            <a:ext cx="9036000" cy="1080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b="1" dirty="0">
                <a:latin typeface="Calibri" pitchFamily="34" charset="0"/>
              </a:rPr>
              <a:t>QUALIFICATION PERSONNELLE </a:t>
            </a:r>
          </a:p>
          <a:p>
            <a:r>
              <a:rPr lang="fr-CA" sz="3200" b="1" dirty="0">
                <a:latin typeface="Calibri" pitchFamily="34" charset="0"/>
              </a:rPr>
              <a:t>ET PROFESSIONNELLE (2)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702000" y="1700808"/>
            <a:ext cx="7740000" cy="4572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fr-CA" sz="2800" dirty="0"/>
              <a:t>programmes de développement de l'employabilité et de la pré-employabilité</a:t>
            </a:r>
          </a:p>
          <a:p>
            <a:pPr>
              <a:spcBef>
                <a:spcPts val="1200"/>
              </a:spcBef>
            </a:pPr>
            <a:r>
              <a:rPr lang="fr-CA" sz="2800" dirty="0"/>
              <a:t>programmes de formation technique ou professionnelle </a:t>
            </a:r>
          </a:p>
          <a:p>
            <a:pPr>
              <a:spcBef>
                <a:spcPts val="1200"/>
              </a:spcBef>
            </a:pPr>
            <a:r>
              <a:rPr lang="fr-CA" sz="2800" dirty="0"/>
              <a:t>programmes de formation en milieu de travail : stages en entreprise; entreprises d'insertion</a:t>
            </a:r>
          </a:p>
          <a:p>
            <a:pPr>
              <a:spcBef>
                <a:spcPts val="1200"/>
              </a:spcBef>
            </a:pPr>
            <a:r>
              <a:rPr lang="fr-CA" sz="2800" dirty="0"/>
              <a:t>pratiques ciblant des populations spécifiques : travail autonome; entrepreneuriat social; emploi sectoriel</a:t>
            </a:r>
          </a:p>
        </p:txBody>
      </p:sp>
    </p:spTree>
    <p:extLst>
      <p:ext uri="{BB962C8B-B14F-4D97-AF65-F5344CB8AC3E}">
        <p14:creationId xmlns:p14="http://schemas.microsoft.com/office/powerpoint/2010/main" val="2630206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200" b="1" dirty="0">
                <a:latin typeface="Calibri" pitchFamily="34" charset="0"/>
              </a:rPr>
              <a:t>ÉLIMINATION DES OBSTACLES (1)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702000" y="3897272"/>
            <a:ext cx="7740000" cy="2160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fr-CA" sz="2800" dirty="0"/>
              <a:t>actions de développement social :</a:t>
            </a:r>
          </a:p>
          <a:p>
            <a:pPr marL="360000" indent="-360000">
              <a:spcBef>
                <a:spcPts val="1200"/>
              </a:spcBef>
            </a:pPr>
            <a:r>
              <a:rPr lang="fr-CA" sz="2800" dirty="0"/>
              <a:t>services liés aux problèmes sociaux</a:t>
            </a:r>
          </a:p>
          <a:p>
            <a:pPr marL="360000" indent="-360000">
              <a:spcBef>
                <a:spcPts val="1200"/>
              </a:spcBef>
            </a:pPr>
            <a:r>
              <a:rPr lang="fr-CA" sz="2800" dirty="0"/>
              <a:t>groupes de défense de droits et organisations communautaires (voir diapositive suivante)</a:t>
            </a:r>
          </a:p>
        </p:txBody>
      </p:sp>
      <p:pic>
        <p:nvPicPr>
          <p:cNvPr id="6" name="Espace réservé du contenu 4"/>
          <p:cNvPicPr>
            <a:picLocks noChangeAspect="1"/>
          </p:cNvPicPr>
          <p:nvPr/>
        </p:nvPicPr>
        <p:blipFill>
          <a:blip r:embed="rId2" cstate="print"/>
          <a:srcRect l="28125" t="48889" r="28125" b="30621"/>
          <a:stretch>
            <a:fillRect/>
          </a:stretch>
        </p:blipFill>
        <p:spPr bwMode="auto">
          <a:xfrm>
            <a:off x="650943" y="1258588"/>
            <a:ext cx="7848000" cy="2067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679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200" b="1" dirty="0">
                <a:latin typeface="Calibri" pitchFamily="34" charset="0"/>
              </a:rPr>
              <a:t>ÉLIMINATION DES OBSTACLES (2)</a:t>
            </a:r>
          </a:p>
        </p:txBody>
      </p:sp>
      <p:grpSp>
        <p:nvGrpSpPr>
          <p:cNvPr id="53" name="Groupe 52"/>
          <p:cNvGrpSpPr/>
          <p:nvPr/>
        </p:nvGrpSpPr>
        <p:grpSpPr>
          <a:xfrm>
            <a:off x="685800" y="1300301"/>
            <a:ext cx="7772400" cy="4720045"/>
            <a:chOff x="685800" y="1300301"/>
            <a:chExt cx="7772400" cy="4720045"/>
          </a:xfrm>
        </p:grpSpPr>
        <p:grpSp>
          <p:nvGrpSpPr>
            <p:cNvPr id="5" name="Groupe 4"/>
            <p:cNvGrpSpPr/>
            <p:nvPr/>
          </p:nvGrpSpPr>
          <p:grpSpPr>
            <a:xfrm>
              <a:off x="685800" y="1300301"/>
              <a:ext cx="7772400" cy="4716000"/>
              <a:chOff x="760040" y="1600200"/>
              <a:chExt cx="7772400" cy="4502150"/>
            </a:xfrm>
          </p:grpSpPr>
          <p:sp>
            <p:nvSpPr>
              <p:cNvPr id="6" name="Oval 4"/>
              <p:cNvSpPr>
                <a:spLocks noChangeArrowheads="1"/>
              </p:cNvSpPr>
              <p:nvPr/>
            </p:nvSpPr>
            <p:spPr bwMode="auto">
              <a:xfrm>
                <a:off x="6017840" y="2709863"/>
                <a:ext cx="1889125" cy="539750"/>
              </a:xfrm>
              <a:prstGeom prst="ellipse">
                <a:avLst/>
              </a:prstGeom>
              <a:solidFill>
                <a:srgbClr val="FFDDC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CA" sz="1600">
                    <a:latin typeface="Verdana" charset="0"/>
                  </a:rPr>
                  <a:t>alphabétisation</a:t>
                </a:r>
                <a:endParaRPr lang="fr-FR" sz="1600">
                  <a:latin typeface="Verdana" charset="0"/>
                </a:endParaRPr>
              </a:p>
            </p:txBody>
          </p:sp>
          <p:sp>
            <p:nvSpPr>
              <p:cNvPr id="7" name="Oval 6"/>
              <p:cNvSpPr>
                <a:spLocks noChangeArrowheads="1"/>
              </p:cNvSpPr>
              <p:nvPr/>
            </p:nvSpPr>
            <p:spPr bwMode="auto">
              <a:xfrm>
                <a:off x="6594103" y="4767263"/>
                <a:ext cx="1709737" cy="719137"/>
              </a:xfrm>
              <a:prstGeom prst="ellipse">
                <a:avLst/>
              </a:prstGeom>
              <a:solidFill>
                <a:srgbClr val="D6FFE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CA" sz="1600">
                    <a:latin typeface="Verdana" charset="0"/>
                  </a:rPr>
                  <a:t>solidarité </a:t>
                </a:r>
                <a:br>
                  <a:rPr lang="fr-CA" sz="1600">
                    <a:latin typeface="Verdana" charset="0"/>
                  </a:rPr>
                </a:br>
                <a:r>
                  <a:rPr lang="fr-CA" sz="1600">
                    <a:latin typeface="Verdana" charset="0"/>
                  </a:rPr>
                  <a:t>internationale</a:t>
                </a:r>
                <a:endParaRPr lang="fr-FR" sz="1600">
                  <a:latin typeface="Verdana" charset="0"/>
                </a:endParaRPr>
              </a:p>
            </p:txBody>
          </p:sp>
          <p:sp>
            <p:nvSpPr>
              <p:cNvPr id="8" name="Oval 7"/>
              <p:cNvSpPr>
                <a:spLocks noChangeArrowheads="1"/>
              </p:cNvSpPr>
              <p:nvPr/>
            </p:nvSpPr>
            <p:spPr bwMode="auto">
              <a:xfrm>
                <a:off x="3731840" y="4648200"/>
                <a:ext cx="1439863" cy="809625"/>
              </a:xfrm>
              <a:prstGeom prst="ellipse">
                <a:avLst/>
              </a:prstGeom>
              <a:solidFill>
                <a:srgbClr val="D6FFE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CA" sz="1600">
                    <a:latin typeface="Verdana" charset="0"/>
                  </a:rPr>
                  <a:t>défense </a:t>
                </a:r>
                <a:br>
                  <a:rPr lang="fr-CA" sz="1600">
                    <a:latin typeface="Verdana" charset="0"/>
                  </a:rPr>
                </a:br>
                <a:r>
                  <a:rPr lang="fr-CA" sz="1600">
                    <a:latin typeface="Verdana" charset="0"/>
                  </a:rPr>
                  <a:t>des droits</a:t>
                </a:r>
                <a:endParaRPr lang="fr-FR" sz="1600">
                  <a:latin typeface="Verdana" charset="0"/>
                </a:endParaRPr>
              </a:p>
            </p:txBody>
          </p:sp>
          <p:sp>
            <p:nvSpPr>
              <p:cNvPr id="9" name="Oval 8"/>
              <p:cNvSpPr>
                <a:spLocks noChangeArrowheads="1"/>
              </p:cNvSpPr>
              <p:nvPr/>
            </p:nvSpPr>
            <p:spPr bwMode="auto">
              <a:xfrm>
                <a:off x="2596778" y="2057400"/>
                <a:ext cx="1439862" cy="539750"/>
              </a:xfrm>
              <a:prstGeom prst="ellipse">
                <a:avLst/>
              </a:prstGeom>
              <a:solidFill>
                <a:srgbClr val="D6FFE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CA" sz="1600" dirty="0">
                    <a:latin typeface="Verdana" charset="0"/>
                  </a:rPr>
                  <a:t>logement</a:t>
                </a:r>
                <a:endParaRPr lang="fr-FR" sz="1600" dirty="0">
                  <a:latin typeface="Verdana" charset="0"/>
                </a:endParaRPr>
              </a:p>
            </p:txBody>
          </p:sp>
          <p:sp>
            <p:nvSpPr>
              <p:cNvPr id="10" name="Oval 9"/>
              <p:cNvSpPr>
                <a:spLocks noChangeArrowheads="1"/>
              </p:cNvSpPr>
              <p:nvPr/>
            </p:nvSpPr>
            <p:spPr bwMode="auto">
              <a:xfrm>
                <a:off x="760040" y="4343400"/>
                <a:ext cx="1079500" cy="539750"/>
              </a:xfrm>
              <a:prstGeom prst="ellipse">
                <a:avLst/>
              </a:prstGeom>
              <a:solidFill>
                <a:srgbClr val="D6FFE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CA" sz="1600">
                    <a:latin typeface="Verdana" charset="0"/>
                  </a:rPr>
                  <a:t>loisir</a:t>
                </a:r>
                <a:endParaRPr lang="fr-FR" sz="1600">
                  <a:latin typeface="Verdana" charset="0"/>
                </a:endParaRPr>
              </a:p>
            </p:txBody>
          </p:sp>
          <p:sp>
            <p:nvSpPr>
              <p:cNvPr id="11" name="Oval 10"/>
              <p:cNvSpPr>
                <a:spLocks noChangeArrowheads="1"/>
              </p:cNvSpPr>
              <p:nvPr/>
            </p:nvSpPr>
            <p:spPr bwMode="auto">
              <a:xfrm>
                <a:off x="5624140" y="3422650"/>
                <a:ext cx="1079500" cy="539750"/>
              </a:xfrm>
              <a:prstGeom prst="ellipse">
                <a:avLst/>
              </a:prstGeom>
              <a:solidFill>
                <a:srgbClr val="D6FFE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CA" sz="1600">
                    <a:latin typeface="Verdana" charset="0"/>
                  </a:rPr>
                  <a:t>jeunes</a:t>
                </a:r>
                <a:endParaRPr lang="fr-FR" sz="1600">
                  <a:latin typeface="Verdana" charset="0"/>
                </a:endParaRPr>
              </a:p>
            </p:txBody>
          </p:sp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>
                <a:off x="6627440" y="1600200"/>
                <a:ext cx="1889125" cy="539750"/>
              </a:xfrm>
              <a:prstGeom prst="ellipse">
                <a:avLst/>
              </a:prstGeom>
              <a:solidFill>
                <a:srgbClr val="D6FFE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CA" sz="1600">
                    <a:latin typeface="Verdana" charset="0"/>
                  </a:rPr>
                  <a:t>environnement</a:t>
                </a:r>
                <a:endParaRPr lang="fr-FR" sz="1600">
                  <a:latin typeface="Verdana" charset="0"/>
                </a:endParaRPr>
              </a:p>
            </p:txBody>
          </p:sp>
          <p:sp>
            <p:nvSpPr>
              <p:cNvPr id="13" name="Oval 12"/>
              <p:cNvSpPr>
                <a:spLocks noChangeArrowheads="1"/>
              </p:cNvSpPr>
              <p:nvPr/>
            </p:nvSpPr>
            <p:spPr bwMode="auto">
              <a:xfrm>
                <a:off x="4252540" y="3575050"/>
                <a:ext cx="1079500" cy="539750"/>
              </a:xfrm>
              <a:prstGeom prst="ellipse">
                <a:avLst/>
              </a:prstGeom>
              <a:solidFill>
                <a:srgbClr val="D6FFE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CA" sz="1600">
                    <a:latin typeface="Verdana" charset="0"/>
                  </a:rPr>
                  <a:t>femmes</a:t>
                </a:r>
                <a:endParaRPr lang="fr-FR" sz="1600">
                  <a:latin typeface="Verdana" charset="0"/>
                </a:endParaRPr>
              </a:p>
            </p:txBody>
          </p:sp>
          <p:sp>
            <p:nvSpPr>
              <p:cNvPr id="14" name="Oval 13"/>
              <p:cNvSpPr>
                <a:spLocks noChangeArrowheads="1"/>
              </p:cNvSpPr>
              <p:nvPr/>
            </p:nvSpPr>
            <p:spPr bwMode="auto">
              <a:xfrm>
                <a:off x="3947740" y="2584450"/>
                <a:ext cx="1079500" cy="539750"/>
              </a:xfrm>
              <a:prstGeom prst="ellipse">
                <a:avLst/>
              </a:prstGeom>
              <a:solidFill>
                <a:srgbClr val="D6FFE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CA" sz="1600">
                    <a:latin typeface="Verdana" charset="0"/>
                  </a:rPr>
                  <a:t>famille</a:t>
                </a:r>
                <a:endParaRPr lang="fr-FR" sz="1600">
                  <a:latin typeface="Verdana" charset="0"/>
                </a:endParaRPr>
              </a:p>
            </p:txBody>
          </p:sp>
          <p:sp>
            <p:nvSpPr>
              <p:cNvPr id="15" name="Oval 14"/>
              <p:cNvSpPr>
                <a:spLocks noChangeArrowheads="1"/>
              </p:cNvSpPr>
              <p:nvPr/>
            </p:nvSpPr>
            <p:spPr bwMode="auto">
              <a:xfrm>
                <a:off x="5408240" y="4184650"/>
                <a:ext cx="1709738" cy="539750"/>
              </a:xfrm>
              <a:prstGeom prst="ellipse">
                <a:avLst/>
              </a:prstGeom>
              <a:solidFill>
                <a:srgbClr val="D6FFE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CA" sz="1600">
                    <a:latin typeface="Verdana" charset="0"/>
                  </a:rPr>
                  <a:t>consommation</a:t>
                </a:r>
                <a:endParaRPr lang="fr-FR" sz="1600">
                  <a:latin typeface="Verdana" charset="0"/>
                </a:endParaRPr>
              </a:p>
            </p:txBody>
          </p:sp>
          <p:sp>
            <p:nvSpPr>
              <p:cNvPr id="16" name="Oval 15"/>
              <p:cNvSpPr>
                <a:spLocks noChangeArrowheads="1"/>
              </p:cNvSpPr>
              <p:nvPr/>
            </p:nvSpPr>
            <p:spPr bwMode="auto">
              <a:xfrm>
                <a:off x="2388815" y="5562600"/>
                <a:ext cx="1800225" cy="539750"/>
              </a:xfrm>
              <a:prstGeom prst="ellipse">
                <a:avLst/>
              </a:prstGeom>
              <a:solidFill>
                <a:srgbClr val="D6FFE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CA" sz="1600">
                    <a:latin typeface="Verdana" charset="0"/>
                  </a:rPr>
                  <a:t>communications</a:t>
                </a:r>
                <a:endParaRPr lang="fr-FR" sz="1600">
                  <a:latin typeface="Verdana" charset="0"/>
                </a:endParaRPr>
              </a:p>
            </p:txBody>
          </p:sp>
          <p:sp>
            <p:nvSpPr>
              <p:cNvPr id="17" name="Oval 16"/>
              <p:cNvSpPr>
                <a:spLocks noChangeArrowheads="1"/>
              </p:cNvSpPr>
              <p:nvPr/>
            </p:nvSpPr>
            <p:spPr bwMode="auto">
              <a:xfrm>
                <a:off x="2195711" y="4114800"/>
                <a:ext cx="1800225" cy="539750"/>
              </a:xfrm>
              <a:prstGeom prst="ellipse">
                <a:avLst/>
              </a:prstGeom>
              <a:solidFill>
                <a:srgbClr val="D6FFE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1600" dirty="0">
                    <a:latin typeface="Verdana" charset="0"/>
                  </a:rPr>
                  <a:t>économie </a:t>
                </a:r>
              </a:p>
              <a:p>
                <a:pPr algn="ctr"/>
                <a:r>
                  <a:rPr lang="fr-FR" sz="1600" dirty="0">
                    <a:latin typeface="Verdana" charset="0"/>
                  </a:rPr>
                  <a:t>familiale</a:t>
                </a:r>
              </a:p>
            </p:txBody>
          </p:sp>
          <p:sp>
            <p:nvSpPr>
              <p:cNvPr id="18" name="Oval 17"/>
              <p:cNvSpPr>
                <a:spLocks noChangeArrowheads="1"/>
              </p:cNvSpPr>
              <p:nvPr/>
            </p:nvSpPr>
            <p:spPr bwMode="auto">
              <a:xfrm>
                <a:off x="7273553" y="3624263"/>
                <a:ext cx="1258887" cy="719137"/>
              </a:xfrm>
              <a:prstGeom prst="ellipse">
                <a:avLst/>
              </a:prstGeom>
              <a:solidFill>
                <a:srgbClr val="D6FFE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CA" sz="1600">
                    <a:latin typeface="Verdana" charset="0"/>
                  </a:rPr>
                  <a:t>éducation </a:t>
                </a:r>
                <a:br>
                  <a:rPr lang="fr-CA" sz="1600">
                    <a:latin typeface="Verdana" charset="0"/>
                  </a:rPr>
                </a:br>
                <a:r>
                  <a:rPr lang="fr-CA" sz="1600">
                    <a:latin typeface="Verdana" charset="0"/>
                  </a:rPr>
                  <a:t>populaire</a:t>
                </a:r>
                <a:endParaRPr lang="fr-FR" sz="1600">
                  <a:latin typeface="Verdana" charset="0"/>
                </a:endParaRPr>
              </a:p>
            </p:txBody>
          </p:sp>
          <p:sp>
            <p:nvSpPr>
              <p:cNvPr id="19" name="Oval 18"/>
              <p:cNvSpPr>
                <a:spLocks noChangeArrowheads="1"/>
              </p:cNvSpPr>
              <p:nvPr/>
            </p:nvSpPr>
            <p:spPr bwMode="auto">
              <a:xfrm>
                <a:off x="2512640" y="3167063"/>
                <a:ext cx="1619250" cy="719137"/>
              </a:xfrm>
              <a:prstGeom prst="ellipse">
                <a:avLst/>
              </a:prstGeom>
              <a:solidFill>
                <a:srgbClr val="D6FFE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CA" sz="1600" dirty="0">
                    <a:latin typeface="Verdana" charset="0"/>
                  </a:rPr>
                  <a:t>personnes </a:t>
                </a:r>
                <a:br>
                  <a:rPr lang="fr-CA" sz="1600" dirty="0">
                    <a:latin typeface="Verdana" charset="0"/>
                  </a:rPr>
                </a:br>
                <a:r>
                  <a:rPr lang="fr-CA" sz="1600" dirty="0">
                    <a:latin typeface="Verdana" charset="0"/>
                  </a:rPr>
                  <a:t>handicapées</a:t>
                </a:r>
              </a:p>
            </p:txBody>
          </p:sp>
          <p:sp>
            <p:nvSpPr>
              <p:cNvPr id="20" name="Oval 19"/>
              <p:cNvSpPr>
                <a:spLocks noChangeArrowheads="1"/>
              </p:cNvSpPr>
              <p:nvPr/>
            </p:nvSpPr>
            <p:spPr bwMode="auto">
              <a:xfrm>
                <a:off x="1293440" y="5105400"/>
                <a:ext cx="1079500" cy="539750"/>
              </a:xfrm>
              <a:prstGeom prst="ellipse">
                <a:avLst/>
              </a:prstGeom>
              <a:solidFill>
                <a:srgbClr val="FFDDC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CA" sz="1600">
                    <a:latin typeface="Verdana" charset="0"/>
                  </a:rPr>
                  <a:t>culture</a:t>
                </a:r>
                <a:endParaRPr lang="fr-FR" sz="1600">
                  <a:latin typeface="Verdana" charset="0"/>
                </a:endParaRPr>
              </a:p>
            </p:txBody>
          </p:sp>
          <p:sp>
            <p:nvSpPr>
              <p:cNvPr id="21" name="Oval 20"/>
              <p:cNvSpPr>
                <a:spLocks noChangeArrowheads="1"/>
              </p:cNvSpPr>
              <p:nvPr/>
            </p:nvSpPr>
            <p:spPr bwMode="auto">
              <a:xfrm>
                <a:off x="912440" y="3395663"/>
                <a:ext cx="1258888" cy="719137"/>
              </a:xfrm>
              <a:prstGeom prst="ellipse">
                <a:avLst/>
              </a:prstGeom>
              <a:solidFill>
                <a:srgbClr val="FFDDC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CA" sz="1600" dirty="0">
                    <a:latin typeface="Verdana" charset="0"/>
                  </a:rPr>
                  <a:t>personnes </a:t>
                </a:r>
                <a:br>
                  <a:rPr lang="fr-CA" sz="1600" dirty="0">
                    <a:latin typeface="Verdana" charset="0"/>
                  </a:rPr>
                </a:br>
                <a:r>
                  <a:rPr lang="fr-CA" sz="1600" dirty="0">
                    <a:latin typeface="Verdana" charset="0"/>
                  </a:rPr>
                  <a:t>âgées</a:t>
                </a:r>
                <a:endParaRPr lang="fr-FR" sz="1600" dirty="0">
                  <a:latin typeface="Verdana" charset="0"/>
                </a:endParaRPr>
              </a:p>
            </p:txBody>
          </p:sp>
          <p:sp>
            <p:nvSpPr>
              <p:cNvPr id="22" name="Oval 21"/>
              <p:cNvSpPr>
                <a:spLocks noChangeArrowheads="1"/>
              </p:cNvSpPr>
              <p:nvPr/>
            </p:nvSpPr>
            <p:spPr bwMode="auto">
              <a:xfrm>
                <a:off x="4722440" y="1905000"/>
                <a:ext cx="1889125" cy="719138"/>
              </a:xfrm>
              <a:prstGeom prst="ellipse">
                <a:avLst/>
              </a:prstGeom>
              <a:solidFill>
                <a:srgbClr val="FFDDC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CA" sz="1600">
                    <a:latin typeface="Verdana" charset="0"/>
                  </a:rPr>
                  <a:t>emploi,</a:t>
                </a:r>
                <a:br>
                  <a:rPr lang="fr-CA" sz="1600">
                    <a:latin typeface="Verdana" charset="0"/>
                  </a:rPr>
                </a:br>
                <a:r>
                  <a:rPr lang="fr-CA" sz="1600">
                    <a:latin typeface="Verdana" charset="0"/>
                  </a:rPr>
                  <a:t>employabilité</a:t>
                </a:r>
                <a:endParaRPr lang="fr-FR" sz="1600">
                  <a:latin typeface="Verdana" charset="0"/>
                </a:endParaRPr>
              </a:p>
            </p:txBody>
          </p:sp>
          <p:cxnSp>
            <p:nvCxnSpPr>
              <p:cNvPr id="23" name="AutoShape 22"/>
              <p:cNvCxnSpPr>
                <a:cxnSpLocks noChangeShapeType="1"/>
                <a:stCxn id="20" idx="6"/>
                <a:endCxn id="8" idx="2"/>
              </p:cNvCxnSpPr>
              <p:nvPr/>
            </p:nvCxnSpPr>
            <p:spPr bwMode="auto">
              <a:xfrm flipV="1">
                <a:off x="2372940" y="5053013"/>
                <a:ext cx="1358900" cy="3222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" name="AutoShape 23"/>
              <p:cNvCxnSpPr>
                <a:cxnSpLocks noChangeShapeType="1"/>
                <a:stCxn id="16" idx="0"/>
                <a:endCxn id="8" idx="3"/>
              </p:cNvCxnSpPr>
              <p:nvPr/>
            </p:nvCxnSpPr>
            <p:spPr bwMode="auto">
              <a:xfrm flipV="1">
                <a:off x="3288928" y="5338763"/>
                <a:ext cx="654050" cy="22383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5" name="AutoShape 24"/>
              <p:cNvCxnSpPr>
                <a:cxnSpLocks noChangeShapeType="1"/>
                <a:stCxn id="8" idx="6"/>
                <a:endCxn id="15" idx="3"/>
              </p:cNvCxnSpPr>
              <p:nvPr/>
            </p:nvCxnSpPr>
            <p:spPr bwMode="auto">
              <a:xfrm flipV="1">
                <a:off x="5171703" y="4645025"/>
                <a:ext cx="487362" cy="4079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6" name="AutoShape 25"/>
              <p:cNvCxnSpPr>
                <a:cxnSpLocks noChangeShapeType="1"/>
                <a:stCxn id="8" idx="1"/>
                <a:endCxn id="17" idx="5"/>
              </p:cNvCxnSpPr>
              <p:nvPr/>
            </p:nvCxnSpPr>
            <p:spPr bwMode="auto">
              <a:xfrm flipH="1" flipV="1">
                <a:off x="3732299" y="4575505"/>
                <a:ext cx="210404" cy="1912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7" name="AutoShape 26"/>
              <p:cNvCxnSpPr>
                <a:cxnSpLocks noChangeShapeType="1"/>
                <a:stCxn id="20" idx="0"/>
                <a:endCxn id="17" idx="3"/>
              </p:cNvCxnSpPr>
              <p:nvPr/>
            </p:nvCxnSpPr>
            <p:spPr bwMode="auto">
              <a:xfrm flipV="1">
                <a:off x="1833190" y="4575505"/>
                <a:ext cx="626158" cy="52989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" name="AutoShape 27"/>
              <p:cNvCxnSpPr>
                <a:cxnSpLocks noChangeShapeType="1"/>
                <a:stCxn id="16" idx="2"/>
                <a:endCxn id="20" idx="4"/>
              </p:cNvCxnSpPr>
              <p:nvPr/>
            </p:nvCxnSpPr>
            <p:spPr bwMode="auto">
              <a:xfrm flipH="1" flipV="1">
                <a:off x="1833190" y="5645150"/>
                <a:ext cx="555625" cy="18732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9" name="AutoShape 28"/>
              <p:cNvCxnSpPr>
                <a:cxnSpLocks noChangeShapeType="1"/>
                <a:stCxn id="20" idx="1"/>
                <a:endCxn id="10" idx="4"/>
              </p:cNvCxnSpPr>
              <p:nvPr/>
            </p:nvCxnSpPr>
            <p:spPr bwMode="auto">
              <a:xfrm flipH="1" flipV="1">
                <a:off x="1299790" y="4883150"/>
                <a:ext cx="152400" cy="30162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30" name="AutoShape 29"/>
              <p:cNvCxnSpPr>
                <a:cxnSpLocks noChangeShapeType="1"/>
                <a:stCxn id="10" idx="0"/>
                <a:endCxn id="21" idx="4"/>
              </p:cNvCxnSpPr>
              <p:nvPr/>
            </p:nvCxnSpPr>
            <p:spPr bwMode="auto">
              <a:xfrm flipV="1">
                <a:off x="1299790" y="4114800"/>
                <a:ext cx="242888" cy="2286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31" name="Oval 30"/>
              <p:cNvSpPr>
                <a:spLocks noChangeArrowheads="1"/>
              </p:cNvSpPr>
              <p:nvPr/>
            </p:nvSpPr>
            <p:spPr bwMode="auto">
              <a:xfrm>
                <a:off x="948953" y="2514600"/>
                <a:ext cx="1258887" cy="630238"/>
              </a:xfrm>
              <a:prstGeom prst="ellipse">
                <a:avLst/>
              </a:prstGeom>
              <a:solidFill>
                <a:srgbClr val="D6FFE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CA" sz="1600">
                    <a:latin typeface="Verdana" charset="0"/>
                  </a:rPr>
                  <a:t>action</a:t>
                </a:r>
                <a:br>
                  <a:rPr lang="fr-CA" sz="1600">
                    <a:latin typeface="Verdana" charset="0"/>
                  </a:rPr>
                </a:br>
                <a:r>
                  <a:rPr lang="fr-CA" sz="1600">
                    <a:latin typeface="Verdana" charset="0"/>
                  </a:rPr>
                  <a:t>bénévole</a:t>
                </a:r>
                <a:endParaRPr lang="fr-FR" sz="1600">
                  <a:latin typeface="Verdana" charset="0"/>
                </a:endParaRPr>
              </a:p>
            </p:txBody>
          </p:sp>
          <p:cxnSp>
            <p:nvCxnSpPr>
              <p:cNvPr id="32" name="AutoShape 31"/>
              <p:cNvCxnSpPr>
                <a:cxnSpLocks noChangeShapeType="1"/>
                <a:stCxn id="19" idx="1"/>
                <a:endCxn id="31" idx="6"/>
              </p:cNvCxnSpPr>
              <p:nvPr/>
            </p:nvCxnSpPr>
            <p:spPr bwMode="auto">
              <a:xfrm flipH="1" flipV="1">
                <a:off x="2207840" y="2830513"/>
                <a:ext cx="541338" cy="44132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33" name="AutoShape 32"/>
              <p:cNvCxnSpPr>
                <a:cxnSpLocks noChangeShapeType="1"/>
                <a:stCxn id="21" idx="0"/>
                <a:endCxn id="31" idx="4"/>
              </p:cNvCxnSpPr>
              <p:nvPr/>
            </p:nvCxnSpPr>
            <p:spPr bwMode="auto">
              <a:xfrm flipV="1">
                <a:off x="1542678" y="3144838"/>
                <a:ext cx="36512" cy="25082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34" name="AutoShape 33"/>
              <p:cNvCxnSpPr>
                <a:cxnSpLocks noChangeShapeType="1"/>
                <a:stCxn id="10" idx="7"/>
                <a:endCxn id="19" idx="3"/>
              </p:cNvCxnSpPr>
              <p:nvPr/>
            </p:nvCxnSpPr>
            <p:spPr bwMode="auto">
              <a:xfrm flipV="1">
                <a:off x="1680790" y="3781425"/>
                <a:ext cx="1068388" cy="6413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35" name="AutoShape 34"/>
              <p:cNvCxnSpPr>
                <a:cxnSpLocks noChangeShapeType="1"/>
                <a:stCxn id="8" idx="0"/>
                <a:endCxn id="19" idx="5"/>
              </p:cNvCxnSpPr>
              <p:nvPr/>
            </p:nvCxnSpPr>
            <p:spPr bwMode="auto">
              <a:xfrm flipH="1" flipV="1">
                <a:off x="3895353" y="3781425"/>
                <a:ext cx="557212" cy="8667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36" name="AutoShape 35"/>
              <p:cNvCxnSpPr>
                <a:cxnSpLocks noChangeShapeType="1"/>
                <a:stCxn id="8" idx="5"/>
              </p:cNvCxnSpPr>
              <p:nvPr/>
            </p:nvCxnSpPr>
            <p:spPr bwMode="auto">
              <a:xfrm>
                <a:off x="4960565" y="5338763"/>
                <a:ext cx="254000" cy="1762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37" name="AutoShape 36"/>
              <p:cNvCxnSpPr>
                <a:cxnSpLocks noChangeShapeType="1"/>
                <a:stCxn id="7" idx="4"/>
              </p:cNvCxnSpPr>
              <p:nvPr/>
            </p:nvCxnSpPr>
            <p:spPr bwMode="auto">
              <a:xfrm flipH="1">
                <a:off x="6751265" y="5486400"/>
                <a:ext cx="698500" cy="2841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38" name="AutoShape 37"/>
              <p:cNvCxnSpPr>
                <a:cxnSpLocks noChangeShapeType="1"/>
                <a:stCxn id="15" idx="7"/>
                <a:endCxn id="18" idx="2"/>
              </p:cNvCxnSpPr>
              <p:nvPr/>
            </p:nvCxnSpPr>
            <p:spPr bwMode="auto">
              <a:xfrm flipV="1">
                <a:off x="6867153" y="3984625"/>
                <a:ext cx="406400" cy="2794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39" name="AutoShape 38"/>
              <p:cNvCxnSpPr>
                <a:cxnSpLocks noChangeShapeType="1"/>
                <a:stCxn id="7" idx="0"/>
                <a:endCxn id="18" idx="4"/>
              </p:cNvCxnSpPr>
              <p:nvPr/>
            </p:nvCxnSpPr>
            <p:spPr bwMode="auto">
              <a:xfrm flipV="1">
                <a:off x="7449765" y="4343400"/>
                <a:ext cx="454025" cy="4238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0" name="AutoShape 39"/>
              <p:cNvCxnSpPr>
                <a:cxnSpLocks noChangeShapeType="1"/>
                <a:stCxn id="13" idx="7"/>
                <a:endCxn id="22" idx="4"/>
              </p:cNvCxnSpPr>
              <p:nvPr/>
            </p:nvCxnSpPr>
            <p:spPr bwMode="auto">
              <a:xfrm flipV="1">
                <a:off x="5173290" y="2624138"/>
                <a:ext cx="493713" cy="103028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1" name="AutoShape 40"/>
              <p:cNvCxnSpPr>
                <a:cxnSpLocks noChangeShapeType="1"/>
                <a:stCxn id="8" idx="7"/>
                <a:endCxn id="11" idx="3"/>
              </p:cNvCxnSpPr>
              <p:nvPr/>
            </p:nvCxnSpPr>
            <p:spPr bwMode="auto">
              <a:xfrm flipV="1">
                <a:off x="4960565" y="3883025"/>
                <a:ext cx="822325" cy="88423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2" name="AutoShape 41"/>
              <p:cNvCxnSpPr>
                <a:cxnSpLocks noChangeShapeType="1"/>
                <a:stCxn id="19" idx="0"/>
                <a:endCxn id="9" idx="4"/>
              </p:cNvCxnSpPr>
              <p:nvPr/>
            </p:nvCxnSpPr>
            <p:spPr bwMode="auto">
              <a:xfrm flipH="1" flipV="1">
                <a:off x="3317503" y="2597150"/>
                <a:ext cx="4762" cy="5699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3" name="AutoShape 42"/>
              <p:cNvCxnSpPr>
                <a:cxnSpLocks noChangeShapeType="1"/>
                <a:stCxn id="13" idx="0"/>
                <a:endCxn id="14" idx="4"/>
              </p:cNvCxnSpPr>
              <p:nvPr/>
            </p:nvCxnSpPr>
            <p:spPr bwMode="auto">
              <a:xfrm flipH="1" flipV="1">
                <a:off x="4487490" y="3124200"/>
                <a:ext cx="304800" cy="4508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4" name="AutoShape 43"/>
              <p:cNvCxnSpPr>
                <a:cxnSpLocks noChangeShapeType="1"/>
                <a:stCxn id="19" idx="7"/>
                <a:endCxn id="14" idx="3"/>
              </p:cNvCxnSpPr>
              <p:nvPr/>
            </p:nvCxnSpPr>
            <p:spPr bwMode="auto">
              <a:xfrm flipV="1">
                <a:off x="3895353" y="3044825"/>
                <a:ext cx="211137" cy="2270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5" name="AutoShape 44"/>
              <p:cNvCxnSpPr>
                <a:cxnSpLocks noChangeShapeType="1"/>
                <a:stCxn id="14" idx="1"/>
                <a:endCxn id="9" idx="6"/>
              </p:cNvCxnSpPr>
              <p:nvPr/>
            </p:nvCxnSpPr>
            <p:spPr bwMode="auto">
              <a:xfrm flipH="1" flipV="1">
                <a:off x="4036640" y="2327275"/>
                <a:ext cx="69850" cy="3365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6" name="AutoShape 45"/>
              <p:cNvCxnSpPr>
                <a:cxnSpLocks noChangeShapeType="1"/>
                <a:stCxn id="6" idx="4"/>
                <a:endCxn id="18" idx="1"/>
              </p:cNvCxnSpPr>
              <p:nvPr/>
            </p:nvCxnSpPr>
            <p:spPr bwMode="auto">
              <a:xfrm>
                <a:off x="6962403" y="3249613"/>
                <a:ext cx="495300" cy="47942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7" name="AutoShape 46"/>
              <p:cNvCxnSpPr>
                <a:cxnSpLocks noChangeShapeType="1"/>
                <a:stCxn id="11" idx="0"/>
                <a:endCxn id="22" idx="4"/>
              </p:cNvCxnSpPr>
              <p:nvPr/>
            </p:nvCxnSpPr>
            <p:spPr bwMode="auto">
              <a:xfrm flipH="1" flipV="1">
                <a:off x="5667003" y="2624138"/>
                <a:ext cx="496887" cy="7985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8" name="AutoShape 47"/>
              <p:cNvCxnSpPr>
                <a:cxnSpLocks noChangeShapeType="1"/>
                <a:stCxn id="12" idx="4"/>
                <a:endCxn id="18" idx="7"/>
              </p:cNvCxnSpPr>
              <p:nvPr/>
            </p:nvCxnSpPr>
            <p:spPr bwMode="auto">
              <a:xfrm>
                <a:off x="7572003" y="2139950"/>
                <a:ext cx="776287" cy="15890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49" name="Oval 48"/>
              <p:cNvSpPr>
                <a:spLocks noChangeArrowheads="1"/>
              </p:cNvSpPr>
              <p:nvPr/>
            </p:nvSpPr>
            <p:spPr bwMode="auto">
              <a:xfrm>
                <a:off x="1217240" y="1600200"/>
                <a:ext cx="1439863" cy="539750"/>
              </a:xfrm>
              <a:prstGeom prst="ellipse">
                <a:avLst/>
              </a:prstGeom>
              <a:solidFill>
                <a:srgbClr val="FFDDC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CA" sz="1600">
                    <a:latin typeface="Verdana" charset="0"/>
                  </a:rPr>
                  <a:t>transport</a:t>
                </a:r>
                <a:endParaRPr lang="fr-FR" sz="1600">
                  <a:latin typeface="Verdana" charset="0"/>
                </a:endParaRPr>
              </a:p>
            </p:txBody>
          </p:sp>
          <p:cxnSp>
            <p:nvCxnSpPr>
              <p:cNvPr id="50" name="AutoShape 49"/>
              <p:cNvCxnSpPr>
                <a:cxnSpLocks noChangeShapeType="1"/>
                <a:stCxn id="19" idx="1"/>
                <a:endCxn id="49" idx="4"/>
              </p:cNvCxnSpPr>
              <p:nvPr/>
            </p:nvCxnSpPr>
            <p:spPr bwMode="auto">
              <a:xfrm flipH="1" flipV="1">
                <a:off x="1937965" y="2139950"/>
                <a:ext cx="811213" cy="11318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1" name="AutoShape 50"/>
              <p:cNvCxnSpPr>
                <a:cxnSpLocks noChangeShapeType="1"/>
                <a:stCxn id="31" idx="0"/>
                <a:endCxn id="49" idx="4"/>
              </p:cNvCxnSpPr>
              <p:nvPr/>
            </p:nvCxnSpPr>
            <p:spPr bwMode="auto">
              <a:xfrm flipV="1">
                <a:off x="1579190" y="2139950"/>
                <a:ext cx="358775" cy="3746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52" name="Oval 5"/>
            <p:cNvSpPr>
              <a:spLocks noChangeArrowheads="1"/>
            </p:cNvSpPr>
            <p:nvPr/>
          </p:nvSpPr>
          <p:spPr bwMode="auto">
            <a:xfrm>
              <a:off x="4932040" y="5301208"/>
              <a:ext cx="1800225" cy="719138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 dirty="0">
                  <a:latin typeface="Verdana" charset="0"/>
                </a:rPr>
                <a:t>personnes </a:t>
              </a:r>
              <a:br>
                <a:rPr lang="fr-CA" sz="1600" dirty="0">
                  <a:latin typeface="Verdana" charset="0"/>
                </a:rPr>
              </a:br>
              <a:r>
                <a:rPr lang="fr-CA" sz="1600" dirty="0">
                  <a:latin typeface="Verdana" charset="0"/>
                </a:rPr>
                <a:t>immigrantes</a:t>
              </a:r>
              <a:endParaRPr lang="fr-FR" sz="1600" dirty="0">
                <a:latin typeface="Verdan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413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200" b="1" dirty="0">
                <a:latin typeface="Calibri" pitchFamily="34" charset="0"/>
              </a:rPr>
              <a:t>ÉLIMINATION DES OBSTACLES (3)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792000" y="1268760"/>
            <a:ext cx="7560000" cy="3240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sz="2800" dirty="0"/>
              <a:t>actions relevant de la bienfaisance :</a:t>
            </a:r>
          </a:p>
          <a:p>
            <a:pPr marL="360000" indent="-360000">
              <a:spcBef>
                <a:spcPts val="600"/>
              </a:spcBef>
            </a:pPr>
            <a:r>
              <a:rPr lang="fr-CA" sz="2800" dirty="0"/>
              <a:t>fondations et œuvres de charité</a:t>
            </a:r>
          </a:p>
          <a:p>
            <a:pPr marL="360000" indent="-360000">
              <a:spcBef>
                <a:spcPts val="600"/>
              </a:spcBef>
            </a:pPr>
            <a:r>
              <a:rPr lang="fr-CA" sz="2800" dirty="0"/>
              <a:t>clubs sociaux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CA" sz="2800" dirty="0"/>
              <a:t>actions liées au financement :</a:t>
            </a:r>
          </a:p>
          <a:p>
            <a:pPr marL="360000" indent="-360000">
              <a:spcBef>
                <a:spcPts val="600"/>
              </a:spcBef>
            </a:pPr>
            <a:r>
              <a:rPr lang="fr-CA" sz="2800" dirty="0"/>
              <a:t>fondations communautaires</a:t>
            </a:r>
          </a:p>
          <a:p>
            <a:pPr marL="360000" indent="-360000">
              <a:spcBef>
                <a:spcPts val="600"/>
              </a:spcBef>
            </a:pPr>
            <a:r>
              <a:rPr lang="fr-CA" sz="2800" dirty="0"/>
              <a:t>microcrédit, crédit communautaire</a:t>
            </a:r>
          </a:p>
          <a:p>
            <a:pPr marL="360000" indent="-360000">
              <a:spcBef>
                <a:spcPts val="600"/>
              </a:spcBef>
            </a:pPr>
            <a:endParaRPr lang="fr-CA" sz="2800" dirty="0"/>
          </a:p>
          <a:p>
            <a:pPr marL="360000" indent="-360000">
              <a:spcBef>
                <a:spcPts val="600"/>
              </a:spcBef>
            </a:pPr>
            <a:endParaRPr lang="fr-CA" sz="2800" dirty="0"/>
          </a:p>
          <a:p>
            <a:pPr marL="360000" indent="-360000">
              <a:spcBef>
                <a:spcPts val="1200"/>
              </a:spcBef>
            </a:pPr>
            <a:endParaRPr lang="fr-CA" sz="28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792000" y="4545304"/>
            <a:ext cx="7560000" cy="162000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sz="2800" dirty="0"/>
              <a:t>favoriser la cohésion de l'ensemble :</a:t>
            </a:r>
          </a:p>
          <a:p>
            <a:pPr marL="360000" indent="-360000">
              <a:spcBef>
                <a:spcPts val="600"/>
              </a:spcBef>
            </a:pPr>
            <a:r>
              <a:rPr lang="fr-CA" sz="2800" dirty="0"/>
              <a:t>tables de quartier</a:t>
            </a:r>
          </a:p>
          <a:p>
            <a:pPr marL="360000" indent="-360000">
              <a:spcBef>
                <a:spcPts val="600"/>
              </a:spcBef>
            </a:pPr>
            <a:r>
              <a:rPr lang="fr-CA" sz="2800" dirty="0"/>
              <a:t>corporations de développement communautaire</a:t>
            </a:r>
          </a:p>
          <a:p>
            <a:pPr marL="360000" indent="-360000">
              <a:spcBef>
                <a:spcPts val="600"/>
              </a:spcBef>
            </a:pPr>
            <a:endParaRPr lang="fr-CA" sz="2800" dirty="0"/>
          </a:p>
          <a:p>
            <a:pPr marL="360000" indent="-360000">
              <a:spcBef>
                <a:spcPts val="1200"/>
              </a:spcBef>
            </a:pP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292324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57464" y="1989000"/>
            <a:ext cx="8028000" cy="2880000"/>
          </a:xfrm>
          <a:prstGeom prst="rect">
            <a:avLst/>
          </a:prstGeom>
        </p:spPr>
        <p:txBody>
          <a:bodyPr anchor="ctr"/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fr-CA" sz="4000" b="1" dirty="0">
                <a:latin typeface="+mj-lt"/>
                <a:ea typeface="+mj-ea"/>
                <a:cs typeface="+mj-cs"/>
              </a:rPr>
              <a:t>PREMIÈRE PARTIE :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fr-CA" sz="4000" b="1" dirty="0">
                <a:latin typeface="+mj-lt"/>
                <a:ea typeface="+mj-ea"/>
                <a:cs typeface="+mj-cs"/>
              </a:rPr>
              <a:t>LA PAUVRETÉ ET SON ABSENCE</a:t>
            </a:r>
          </a:p>
          <a:p>
            <a:pPr lvl="0" algn="ctr">
              <a:spcBef>
                <a:spcPts val="1200"/>
              </a:spcBef>
            </a:pPr>
            <a:r>
              <a:rPr lang="fr-CA" sz="3600" b="1" dirty="0">
                <a:latin typeface="+mj-lt"/>
                <a:ea typeface="+mj-ea"/>
                <a:cs typeface="+mj-cs"/>
              </a:rPr>
              <a:t>présentée le 17 octobre 2018, 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fr-CA" sz="3600" b="1" dirty="0">
                <a:latin typeface="+mj-lt"/>
                <a:ea typeface="+mj-ea"/>
                <a:cs typeface="+mj-cs"/>
              </a:rPr>
              <a:t>Journée internationale </a:t>
            </a:r>
            <a:br>
              <a:rPr lang="fr-CA" sz="3600" b="1" dirty="0">
                <a:latin typeface="+mj-lt"/>
                <a:ea typeface="+mj-ea"/>
                <a:cs typeface="+mj-cs"/>
              </a:rPr>
            </a:br>
            <a:r>
              <a:rPr lang="fr-CA" sz="3600" b="1" dirty="0">
                <a:latin typeface="+mj-lt"/>
                <a:ea typeface="+mj-ea"/>
                <a:cs typeface="+mj-cs"/>
              </a:rPr>
              <a:t>pour l'élimination de la pauvreté</a:t>
            </a:r>
            <a:endParaRPr kumimoji="0" lang="fr-CA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81230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200" b="1" dirty="0">
                <a:latin typeface="Calibri" pitchFamily="34" charset="0"/>
              </a:rPr>
              <a:t>ACCOMPAGNEMENT</a:t>
            </a:r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628650" y="3897232"/>
            <a:ext cx="7886700" cy="21600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>
              <a:spcBef>
                <a:spcPts val="600"/>
              </a:spcBef>
            </a:pPr>
            <a:r>
              <a:rPr lang="fr-CA" sz="2800" dirty="0"/>
              <a:t>mentorats</a:t>
            </a:r>
          </a:p>
          <a:p>
            <a:pPr marL="360000" indent="-360000">
              <a:spcBef>
                <a:spcPts val="600"/>
              </a:spcBef>
            </a:pPr>
            <a:r>
              <a:rPr lang="fr-CA" sz="2800" dirty="0"/>
              <a:t>programmes de développement de l'employabilité et de la pré-employabilité, notamment pour des catégories précises de personnes (femmes, jeunes, personnes immigrantes, personnes handicapées…)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658664" y="1332806"/>
            <a:ext cx="7668000" cy="1858023"/>
            <a:chOff x="658664" y="1332806"/>
            <a:chExt cx="7668000" cy="1858023"/>
          </a:xfrm>
        </p:grpSpPr>
        <p:pic>
          <p:nvPicPr>
            <p:cNvPr id="7" name="Image 2"/>
            <p:cNvPicPr>
              <a:picLocks noChangeAspect="1" noChangeArrowheads="1"/>
            </p:cNvPicPr>
            <p:nvPr/>
          </p:nvPicPr>
          <p:blipFill>
            <a:blip r:embed="rId2"/>
            <a:srcRect l="28125" t="32222" r="28125" b="48889"/>
            <a:stretch>
              <a:fillRect/>
            </a:stretch>
          </p:blipFill>
          <p:spPr bwMode="auto">
            <a:xfrm>
              <a:off x="658664" y="1332806"/>
              <a:ext cx="7668000" cy="1858023"/>
            </a:xfrm>
            <a:prstGeom prst="rect">
              <a:avLst/>
            </a:prstGeom>
            <a:noFill/>
          </p:spPr>
        </p:pic>
        <p:sp>
          <p:nvSpPr>
            <p:cNvPr id="8" name="AutoShape 7"/>
            <p:cNvSpPr>
              <a:spLocks noChangeShapeType="1"/>
            </p:cNvSpPr>
            <p:nvPr/>
          </p:nvSpPr>
          <p:spPr bwMode="auto">
            <a:xfrm>
              <a:off x="1829050" y="2398447"/>
              <a:ext cx="0" cy="360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293941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4000" y="395039"/>
            <a:ext cx="9036000" cy="1080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b="1" dirty="0">
                <a:latin typeface="Calibri" pitchFamily="34" charset="0"/>
              </a:rPr>
              <a:t>CONDITIONS FAVORABLES À LA CRÉATION D'EMPLOIS DE QUALITÉ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28650" y="4185304"/>
            <a:ext cx="7886700" cy="1980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sz="2800" dirty="0"/>
              <a:t>organismes intermédiaires de développement :</a:t>
            </a:r>
          </a:p>
          <a:p>
            <a:pPr marL="360000" indent="-360000">
              <a:spcBef>
                <a:spcPts val="600"/>
              </a:spcBef>
            </a:pPr>
            <a:r>
              <a:rPr lang="fr-CA" sz="2800" dirty="0"/>
              <a:t>analysent la situation locale et planifient, lancent, pilotent, coordonnent, soutiennent et évaluent les activités requises pour répondre aux besoins	</a:t>
            </a:r>
          </a:p>
          <a:p>
            <a:pPr marL="360000" indent="-360000">
              <a:spcBef>
                <a:spcPts val="1200"/>
              </a:spcBef>
            </a:pPr>
            <a:endParaRPr lang="fr-CA" sz="28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/>
          <a:srcRect l="28125" t="17778" r="28125" b="63333"/>
          <a:stretch>
            <a:fillRect/>
          </a:stretch>
        </p:blipFill>
        <p:spPr bwMode="auto">
          <a:xfrm>
            <a:off x="522000" y="1896871"/>
            <a:ext cx="8100000" cy="196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41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57464" y="1916832"/>
            <a:ext cx="8028000" cy="2880000"/>
          </a:xfrm>
          <a:prstGeom prst="rect">
            <a:avLst/>
          </a:prstGeom>
        </p:spPr>
        <p:txBody>
          <a:bodyPr anchor="ctr"/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fr-CA" sz="4000" b="1" dirty="0">
                <a:latin typeface="+mj-lt"/>
                <a:ea typeface="+mj-ea"/>
                <a:cs typeface="+mj-cs"/>
              </a:rPr>
              <a:t>TROISIÈME PARTIE :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fr-CA" sz="4000" b="1" dirty="0"/>
              <a:t>LE DÉVELOPPEMENT LOCAL INTÉGRÉ</a:t>
            </a:r>
          </a:p>
          <a:p>
            <a:pPr lvl="0" algn="ctr">
              <a:spcBef>
                <a:spcPts val="1200"/>
              </a:spcBef>
            </a:pPr>
            <a:r>
              <a:rPr lang="fr-CA" sz="3600" b="1" dirty="0">
                <a:latin typeface="+mj-lt"/>
                <a:ea typeface="+mj-ea"/>
                <a:cs typeface="+mj-cs"/>
              </a:rPr>
              <a:t> REQUIS POUR SOUTENIR </a:t>
            </a:r>
            <a:br>
              <a:rPr lang="fr-CA" sz="3600" b="1" dirty="0">
                <a:latin typeface="+mj-lt"/>
                <a:ea typeface="+mj-ea"/>
                <a:cs typeface="+mj-cs"/>
              </a:rPr>
            </a:br>
            <a:r>
              <a:rPr lang="fr-CA" sz="3600" b="1" dirty="0">
                <a:latin typeface="+mj-lt"/>
                <a:ea typeface="+mj-ea"/>
                <a:cs typeface="+mj-cs"/>
              </a:rPr>
              <a:t>LE PARCOURS VERS L'EMPLOI</a:t>
            </a:r>
          </a:p>
        </p:txBody>
      </p:sp>
    </p:spTree>
    <p:extLst>
      <p:ext uri="{BB962C8B-B14F-4D97-AF65-F5344CB8AC3E}">
        <p14:creationId xmlns:p14="http://schemas.microsoft.com/office/powerpoint/2010/main" val="2091168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grpSp>
        <p:nvGrpSpPr>
          <p:cNvPr id="2" name="Groupe 21"/>
          <p:cNvGrpSpPr/>
          <p:nvPr/>
        </p:nvGrpSpPr>
        <p:grpSpPr>
          <a:xfrm>
            <a:off x="1763816" y="1700808"/>
            <a:ext cx="5616368" cy="4249940"/>
            <a:chOff x="2339752" y="1916832"/>
            <a:chExt cx="5616368" cy="4249940"/>
          </a:xfrm>
        </p:grpSpPr>
        <p:sp>
          <p:nvSpPr>
            <p:cNvPr id="4" name="ZoneTexte 3"/>
            <p:cNvSpPr txBox="1"/>
            <p:nvPr/>
          </p:nvSpPr>
          <p:spPr>
            <a:xfrm>
              <a:off x="2339752" y="1916832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Services SSS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339752" y="2692660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Hébergement</a:t>
              </a: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339752" y="3468488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Déplacements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2339752" y="4244316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Formation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2339752" y="5020144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Emploi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339752" y="5795972"/>
              <a:ext cx="1728000" cy="370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Entraide</a:t>
              </a:r>
            </a:p>
          </p:txBody>
        </p:sp>
        <p:grpSp>
          <p:nvGrpSpPr>
            <p:cNvPr id="10" name="Groupe 11"/>
            <p:cNvGrpSpPr/>
            <p:nvPr/>
          </p:nvGrpSpPr>
          <p:grpSpPr>
            <a:xfrm>
              <a:off x="5652120" y="3573016"/>
              <a:ext cx="2304000" cy="1068217"/>
              <a:chOff x="3779912" y="3140968"/>
              <a:chExt cx="2304000" cy="1068217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3779912" y="3140968"/>
                <a:ext cx="2304000" cy="93610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 dirty="0"/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4031940" y="3378188"/>
                <a:ext cx="1836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sz="2400" b="1" dirty="0">
                    <a:solidFill>
                      <a:schemeClr val="bg1"/>
                    </a:solidFill>
                  </a:rPr>
                  <a:t>AUTONOMIE</a:t>
                </a:r>
                <a:endParaRPr lang="fr-CA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3" name="Connecteur droit avec flèche 12"/>
            <p:cNvCxnSpPr>
              <a:stCxn id="4" idx="3"/>
            </p:cNvCxnSpPr>
            <p:nvPr/>
          </p:nvCxnSpPr>
          <p:spPr>
            <a:xfrm>
              <a:off x="4067944" y="2101498"/>
              <a:ext cx="1656184" cy="161553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>
              <a:stCxn id="5" idx="3"/>
            </p:cNvCxnSpPr>
            <p:nvPr/>
          </p:nvCxnSpPr>
          <p:spPr>
            <a:xfrm>
              <a:off x="4067944" y="2877326"/>
              <a:ext cx="1512168" cy="98372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>
              <a:stCxn id="6" idx="3"/>
            </p:cNvCxnSpPr>
            <p:nvPr/>
          </p:nvCxnSpPr>
          <p:spPr>
            <a:xfrm>
              <a:off x="4067944" y="3653154"/>
              <a:ext cx="1440160" cy="35191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>
              <a:stCxn id="7" idx="3"/>
            </p:cNvCxnSpPr>
            <p:nvPr/>
          </p:nvCxnSpPr>
          <p:spPr>
            <a:xfrm flipV="1">
              <a:off x="4067944" y="4149080"/>
              <a:ext cx="1440160" cy="27990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>
              <a:stCxn id="9" idx="3"/>
            </p:cNvCxnSpPr>
            <p:nvPr/>
          </p:nvCxnSpPr>
          <p:spPr>
            <a:xfrm flipV="1">
              <a:off x="4067752" y="4365104"/>
              <a:ext cx="1656376" cy="1616268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8" idx="3"/>
            </p:cNvCxnSpPr>
            <p:nvPr/>
          </p:nvCxnSpPr>
          <p:spPr>
            <a:xfrm flipV="1">
              <a:off x="4067944" y="4293096"/>
              <a:ext cx="1512168" cy="91171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32000" y="332656"/>
            <a:ext cx="8280000" cy="1080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UNE</a:t>
            </a:r>
            <a:r>
              <a:rPr kumimoji="0" lang="fr-FR" sz="36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RESPONSABILITÉ PARTAGÉE</a:t>
            </a:r>
            <a:endParaRPr kumimoji="0" lang="fr-FR" sz="36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Bulle ronde 18"/>
          <p:cNvSpPr/>
          <p:nvPr/>
        </p:nvSpPr>
        <p:spPr>
          <a:xfrm>
            <a:off x="5004048" y="1556792"/>
            <a:ext cx="3852000" cy="1596371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sz="2000" dirty="0"/>
              <a:t>Parce que la pauvreté est un manque d'autonomie (diapo n°6)</a:t>
            </a:r>
          </a:p>
        </p:txBody>
      </p:sp>
    </p:spTree>
    <p:extLst>
      <p:ext uri="{BB962C8B-B14F-4D97-AF65-F5344CB8AC3E}">
        <p14:creationId xmlns:p14="http://schemas.microsoft.com/office/powerpoint/2010/main" val="148230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FR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064" y="438944"/>
            <a:ext cx="8280400" cy="685800"/>
          </a:xfrm>
          <a:noFill/>
        </p:spPr>
        <p:txBody>
          <a:bodyPr>
            <a:normAutofit/>
          </a:bodyPr>
          <a:lstStyle/>
          <a:p>
            <a:r>
              <a:rPr lang="fr-CA" sz="3600" b="1" dirty="0">
                <a:latin typeface="Calibri" pitchFamily="34" charset="0"/>
              </a:rPr>
              <a:t>MANQUE DE COHÉSION DANS L’ACTION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4000" y="1556792"/>
            <a:ext cx="8496000" cy="154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Travail de chaque acteur : complètement </a:t>
            </a:r>
            <a:r>
              <a:rPr lang="fr-CA" sz="2800" b="1" dirty="0"/>
              <a:t>indépendant</a:t>
            </a:r>
            <a:r>
              <a:rPr lang="fr-CA" sz="2800" dirty="0"/>
              <a:t>. 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Les </a:t>
            </a:r>
            <a:r>
              <a:rPr lang="fr-CA" sz="2800" b="1" dirty="0"/>
              <a:t>liens</a:t>
            </a:r>
            <a:r>
              <a:rPr lang="fr-CA" sz="2800" dirty="0"/>
              <a:t> de collaboration sont </a:t>
            </a:r>
            <a:r>
              <a:rPr lang="fr-CA" sz="2800" b="1" dirty="0"/>
              <a:t>peu fréquents</a:t>
            </a:r>
            <a:r>
              <a:rPr lang="fr-CA" sz="2800" dirty="0"/>
              <a:t> et concernent plutôt les acteurs d’un </a:t>
            </a:r>
            <a:r>
              <a:rPr lang="fr-CA" sz="2800" b="1" dirty="0"/>
              <a:t>même secteur</a:t>
            </a:r>
            <a:r>
              <a:rPr lang="fr-CA" sz="2800" dirty="0"/>
              <a:t>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404000" y="4869160"/>
            <a:ext cx="6336000" cy="93600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buFont typeface="Wingdings" pitchFamily="2" charset="2"/>
              <a:buChar char="Ø"/>
              <a:defRPr/>
            </a:pPr>
            <a:r>
              <a:rPr lang="fr-CA" sz="2800" b="1" dirty="0"/>
              <a:t>Résultat : 	réduction de l’autonomie et </a:t>
            </a:r>
            <a:br>
              <a:rPr lang="fr-CA" sz="2800" b="1" dirty="0"/>
            </a:br>
            <a:r>
              <a:rPr lang="fr-CA" sz="2800" b="1" dirty="0"/>
              <a:t>		de la participation citoyenne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4000" y="1556792"/>
            <a:ext cx="8496000" cy="30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endParaRPr lang="fr-CA" sz="2800" dirty="0"/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endParaRPr lang="fr-CA" sz="2800" dirty="0"/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endParaRPr lang="fr-CA" sz="2800" dirty="0"/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fr-CA" sz="2800" dirty="0"/>
              <a:t>Mise en route non coordonnée des programmes publics et privés → agissements « </a:t>
            </a:r>
            <a:r>
              <a:rPr lang="fr-CA" sz="2800" b="1" dirty="0"/>
              <a:t>en silos</a:t>
            </a:r>
            <a:r>
              <a:rPr lang="fr-CA" sz="2800" dirty="0"/>
              <a:t> ».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dirty="0"/>
              <a:t>Risque de </a:t>
            </a:r>
            <a:r>
              <a:rPr lang="fr-CA" sz="2800" b="1" dirty="0"/>
              <a:t>dédoublement</a:t>
            </a:r>
            <a:r>
              <a:rPr lang="fr-CA" sz="2800" dirty="0"/>
              <a:t>, d’occasions manquées…</a:t>
            </a:r>
          </a:p>
        </p:txBody>
      </p:sp>
    </p:spTree>
    <p:extLst>
      <p:ext uri="{BB962C8B-B14F-4D97-AF65-F5344CB8AC3E}">
        <p14:creationId xmlns:p14="http://schemas.microsoft.com/office/powerpoint/2010/main" val="2390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464" y="404813"/>
            <a:ext cx="82800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600" b="1">
                <a:latin typeface="Calibri" pitchFamily="34" charset="0"/>
              </a:rPr>
              <a:t>ABSENCE DE STRATÉGIE GLOBALE</a:t>
            </a:r>
            <a:endParaRPr lang="fr-CA" sz="3600" b="1" dirty="0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42000" y="1340768"/>
            <a:ext cx="8460000" cy="493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Aucun espace pour réunir les différents acteurs et leur permettre, au minimum, de coordonner leurs actions (voir diapositive suivante).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L’absence de stratégie globale signifie qu’il n’existe :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u="sng" dirty="0"/>
              <a:t>aucun diagnostic partagé</a:t>
            </a:r>
            <a:r>
              <a:rPr lang="fr-CA" sz="2800" dirty="0"/>
              <a:t> de la situation actuelle ;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u="sng" dirty="0"/>
              <a:t>aucune compréhension collective</a:t>
            </a:r>
            <a:r>
              <a:rPr lang="fr-CA" sz="2800" dirty="0"/>
              <a:t> du phénomène de la pauvreté (en théorie et en pratique) et de l’orientation des efforts de lutte contre la pauvreté ;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u="sng" dirty="0"/>
              <a:t>aucune vision commune</a:t>
            </a:r>
            <a:r>
              <a:rPr lang="fr-CA" sz="2800" dirty="0"/>
              <a:t> des changements souhaités à court et à moyen terme.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2204016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464" y="404813"/>
            <a:ext cx="82800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600" b="1">
                <a:latin typeface="Calibri" pitchFamily="34" charset="0"/>
              </a:rPr>
              <a:t>ABSENCE D’ACTEURS CLÉS</a:t>
            </a:r>
            <a:endParaRPr lang="fr-CA" sz="3600" b="1" dirty="0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42000" y="1340768"/>
            <a:ext cx="8460000" cy="493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La participation des employeurs à l’élaboration, la mise en route et l’évaluation des actions est inexistante.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Le rôle que doit jouer le secteur privé dans ces actions ne fait pas consensus.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dirty="0"/>
              <a:t>Pourtant, la création d’emplois de qualité s’avère un enjeu capital.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dirty="0"/>
              <a:t>Les employeurs doivent être conscients des aléas avec lesquels les personnes appauvries doivent composer dans leur cheminement pour accéder aux emplois.</a:t>
            </a:r>
          </a:p>
        </p:txBody>
      </p:sp>
    </p:spTree>
    <p:extLst>
      <p:ext uri="{BB962C8B-B14F-4D97-AF65-F5344CB8AC3E}">
        <p14:creationId xmlns:p14="http://schemas.microsoft.com/office/powerpoint/2010/main" val="208796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grpSp>
        <p:nvGrpSpPr>
          <p:cNvPr id="2" name="Groupe 21"/>
          <p:cNvGrpSpPr/>
          <p:nvPr/>
        </p:nvGrpSpPr>
        <p:grpSpPr>
          <a:xfrm>
            <a:off x="1763816" y="1700808"/>
            <a:ext cx="5616368" cy="4249940"/>
            <a:chOff x="2339752" y="1916832"/>
            <a:chExt cx="5616368" cy="4249940"/>
          </a:xfrm>
        </p:grpSpPr>
        <p:sp>
          <p:nvSpPr>
            <p:cNvPr id="4" name="ZoneTexte 3"/>
            <p:cNvSpPr txBox="1"/>
            <p:nvPr/>
          </p:nvSpPr>
          <p:spPr>
            <a:xfrm>
              <a:off x="2339752" y="1916832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Services SSS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339752" y="2692660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Hébergement</a:t>
              </a: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339752" y="3468488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Déplacements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2339752" y="4244316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Formation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2339752" y="5020144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Emploi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339752" y="5795972"/>
              <a:ext cx="1728000" cy="370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Entraide</a:t>
              </a:r>
            </a:p>
          </p:txBody>
        </p:sp>
        <p:grpSp>
          <p:nvGrpSpPr>
            <p:cNvPr id="10" name="Groupe 11"/>
            <p:cNvGrpSpPr/>
            <p:nvPr/>
          </p:nvGrpSpPr>
          <p:grpSpPr>
            <a:xfrm>
              <a:off x="5652120" y="3573016"/>
              <a:ext cx="2304000" cy="1068217"/>
              <a:chOff x="3779912" y="3140968"/>
              <a:chExt cx="2304000" cy="1068217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3779912" y="3140968"/>
                <a:ext cx="2304000" cy="93610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4031940" y="3378188"/>
                <a:ext cx="1836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sz="2400" b="1" dirty="0">
                    <a:solidFill>
                      <a:schemeClr val="bg1"/>
                    </a:solidFill>
                  </a:rPr>
                  <a:t>AUTONOMIE</a:t>
                </a:r>
                <a:endParaRPr lang="fr-CA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3" name="Connecteur droit avec flèche 12"/>
            <p:cNvCxnSpPr>
              <a:stCxn id="4" idx="3"/>
            </p:cNvCxnSpPr>
            <p:nvPr/>
          </p:nvCxnSpPr>
          <p:spPr>
            <a:xfrm>
              <a:off x="4067944" y="2101498"/>
              <a:ext cx="1656184" cy="161553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>
              <a:stCxn id="5" idx="3"/>
            </p:cNvCxnSpPr>
            <p:nvPr/>
          </p:nvCxnSpPr>
          <p:spPr>
            <a:xfrm>
              <a:off x="4067944" y="2877326"/>
              <a:ext cx="1512168" cy="98372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>
              <a:stCxn id="6" idx="3"/>
            </p:cNvCxnSpPr>
            <p:nvPr/>
          </p:nvCxnSpPr>
          <p:spPr>
            <a:xfrm>
              <a:off x="4067944" y="3653154"/>
              <a:ext cx="1440160" cy="35191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>
              <a:stCxn id="7" idx="3"/>
            </p:cNvCxnSpPr>
            <p:nvPr/>
          </p:nvCxnSpPr>
          <p:spPr>
            <a:xfrm flipV="1">
              <a:off x="4067944" y="4149080"/>
              <a:ext cx="1440160" cy="27990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>
              <a:stCxn id="9" idx="3"/>
            </p:cNvCxnSpPr>
            <p:nvPr/>
          </p:nvCxnSpPr>
          <p:spPr>
            <a:xfrm flipV="1">
              <a:off x="4067752" y="4365104"/>
              <a:ext cx="1656376" cy="1616268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8" idx="3"/>
            </p:cNvCxnSpPr>
            <p:nvPr/>
          </p:nvCxnSpPr>
          <p:spPr>
            <a:xfrm flipV="1">
              <a:off x="4067944" y="4293096"/>
              <a:ext cx="1512168" cy="91171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 27"/>
          <p:cNvGrpSpPr/>
          <p:nvPr/>
        </p:nvGrpSpPr>
        <p:grpSpPr>
          <a:xfrm>
            <a:off x="540056" y="1449312"/>
            <a:ext cx="4536000" cy="4788000"/>
            <a:chOff x="1187624" y="1628800"/>
            <a:chExt cx="4428448" cy="4788000"/>
          </a:xfrm>
        </p:grpSpPr>
        <p:sp>
          <p:nvSpPr>
            <p:cNvPr id="23" name="Ellipse 22"/>
            <p:cNvSpPr/>
            <p:nvPr/>
          </p:nvSpPr>
          <p:spPr>
            <a:xfrm>
              <a:off x="1187624" y="1628800"/>
              <a:ext cx="3996000" cy="47880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&gt;</a:t>
              </a:r>
            </a:p>
          </p:txBody>
        </p:sp>
        <p:sp>
          <p:nvSpPr>
            <p:cNvPr id="24" name="Flèche droite 23"/>
            <p:cNvSpPr/>
            <p:nvPr/>
          </p:nvSpPr>
          <p:spPr>
            <a:xfrm>
              <a:off x="5220072" y="3789040"/>
              <a:ext cx="396000" cy="504056"/>
            </a:xfrm>
            <a:prstGeom prst="rightArrow">
              <a:avLst/>
            </a:prstGeom>
            <a:ln w="571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cxnSp>
        <p:nvCxnSpPr>
          <p:cNvPr id="25" name="Connecteur droit avec flèche 24"/>
          <p:cNvCxnSpPr/>
          <p:nvPr/>
        </p:nvCxnSpPr>
        <p:spPr>
          <a:xfrm>
            <a:off x="2591361" y="2070140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2591361" y="2852936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2591361" y="3598568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2591361" y="4390656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2591361" y="5182744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967311" y="4667652"/>
            <a:ext cx="2349105" cy="15696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CA" sz="2400" b="1" dirty="0"/>
              <a:t>action intégrée :</a:t>
            </a:r>
            <a:br>
              <a:rPr lang="fr-CA" sz="2400" b="1" dirty="0"/>
            </a:br>
            <a:r>
              <a:rPr lang="fr-CA" sz="2400" dirty="0"/>
              <a:t>l’ajustement et </a:t>
            </a:r>
            <a:br>
              <a:rPr lang="fr-CA" sz="2400" dirty="0"/>
            </a:br>
            <a:r>
              <a:rPr lang="fr-CA" sz="2400" dirty="0"/>
              <a:t>le réajustement </a:t>
            </a:r>
            <a:br>
              <a:rPr lang="fr-CA" sz="2400" dirty="0"/>
            </a:br>
            <a:r>
              <a:rPr lang="fr-CA" sz="2400" dirty="0"/>
              <a:t>des interventions</a:t>
            </a: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432000" y="260648"/>
            <a:ext cx="8280000" cy="1080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UNE</a:t>
            </a:r>
            <a:r>
              <a:rPr kumimoji="0" lang="fr-FR" sz="36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RESPONSABILITÉ PARTAGÉE</a:t>
            </a:r>
            <a:endParaRPr kumimoji="0" lang="fr-FR" sz="36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539552" y="260648"/>
            <a:ext cx="8280000" cy="1080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UNE</a:t>
            </a:r>
            <a:r>
              <a:rPr kumimoji="0" lang="fr-FR" sz="36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RESPONSABILITÉ </a:t>
            </a:r>
            <a:r>
              <a:rPr kumimoji="0" lang="fr-FR" sz="3600" b="1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COMMUNE</a:t>
            </a:r>
            <a:endParaRPr kumimoji="0" lang="fr-FR" sz="3600" b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6532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2019 — travail en cours : ne pas citer sans permission</a:t>
            </a:r>
            <a:endParaRPr lang="fr-FR">
              <a:latin typeface="+mj-lt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600" b="1"/>
              <a:t>DÉVELOPPEMENT ÉCONOMIQUE COMMUNAUTAIRE (DÉC)</a:t>
            </a:r>
            <a:endParaRPr lang="fr-CA" sz="3600" b="1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628650" y="1737312"/>
            <a:ext cx="7886700" cy="4500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r>
              <a:rPr lang="fr-CA" sz="2800" dirty="0"/>
              <a:t>composantes clés :</a:t>
            </a:r>
          </a:p>
          <a:p>
            <a:pPr marL="360000" indent="-360000">
              <a:spcBef>
                <a:spcPts val="1200"/>
              </a:spcBef>
            </a:pPr>
            <a:r>
              <a:rPr lang="fr-CA" sz="2800" dirty="0"/>
              <a:t>une démarche collective de changement social, axée sur le partenariat au sein d’une approche territorialisée, visant des transformations structurelles à moyen et à long terme</a:t>
            </a:r>
          </a:p>
          <a:p>
            <a:pPr marL="360000" indent="-360000">
              <a:spcBef>
                <a:spcPts val="1200"/>
              </a:spcBef>
            </a:pPr>
            <a:r>
              <a:rPr lang="fr-CA" sz="2800" dirty="0"/>
              <a:t>le développement de la prise en charge par le milieu de la gestion de ses ressources</a:t>
            </a:r>
          </a:p>
          <a:p>
            <a:pPr marL="360000" indent="-360000">
              <a:spcBef>
                <a:spcPts val="1200"/>
              </a:spcBef>
            </a:pPr>
            <a:r>
              <a:rPr lang="fr-CA" sz="2800" dirty="0"/>
              <a:t>le déploiement de dispositifs économiques visant des fins sociales, culturelles et environnementales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475656" y="2238411"/>
            <a:ext cx="3420000" cy="720000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8210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404664"/>
            <a:ext cx="77724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200" b="1" dirty="0">
                <a:latin typeface="Calibri" pitchFamily="34" charset="0"/>
              </a:rPr>
              <a:t>RÉFÉRENCES BIBLIOGRAPHIQUES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2000" y="1268760"/>
            <a:ext cx="9000000" cy="5040000"/>
          </a:xfrm>
          <a:prstGeom prst="rect">
            <a:avLst/>
          </a:prstGeom>
          <a:noFill/>
        </p:spPr>
        <p:txBody>
          <a:bodyPr/>
          <a:lstStyle/>
          <a:p>
            <a:pPr marL="360000" indent="-360000">
              <a:spcBef>
                <a:spcPts val="1200"/>
              </a:spcBef>
            </a:pPr>
            <a:r>
              <a:rPr lang="fr-CA" sz="2000" dirty="0"/>
              <a:t>CASTEL, Robert (1994). « La dynamique des processus de marginalité : de la vulnérabilité à la désaffiliation », </a:t>
            </a:r>
            <a:r>
              <a:rPr lang="fr-CA" sz="2000" i="1" dirty="0"/>
              <a:t>Cahiers de recherche sociologique</a:t>
            </a:r>
            <a:r>
              <a:rPr lang="fr-CA" sz="2000" dirty="0"/>
              <a:t>, n° 22, 11-27.</a:t>
            </a:r>
          </a:p>
          <a:p>
            <a:pPr marL="360000" indent="-360000">
              <a:spcBef>
                <a:spcPts val="1200"/>
              </a:spcBef>
            </a:pPr>
            <a:r>
              <a:rPr lang="fr-CA" sz="2000" dirty="0"/>
              <a:t>FLORA, Cornelia Butler (2000). « </a:t>
            </a:r>
            <a:r>
              <a:rPr lang="fr-CA" sz="2000" dirty="0" err="1"/>
              <a:t>Poverty</a:t>
            </a:r>
            <a:r>
              <a:rPr lang="fr-CA" sz="2000" dirty="0"/>
              <a:t> </a:t>
            </a:r>
            <a:r>
              <a:rPr lang="fr-CA" sz="2000" dirty="0" err="1"/>
              <a:t>Reduction</a:t>
            </a:r>
            <a:r>
              <a:rPr lang="fr-CA" sz="2000" dirty="0"/>
              <a:t> and Rural </a:t>
            </a:r>
            <a:r>
              <a:rPr lang="fr-CA" sz="2000" dirty="0" err="1"/>
              <a:t>Development</a:t>
            </a:r>
            <a:r>
              <a:rPr lang="fr-CA" sz="2000" dirty="0"/>
              <a:t> », </a:t>
            </a:r>
            <a:r>
              <a:rPr lang="fr-CA" sz="2000" i="1" dirty="0"/>
              <a:t>Rural </a:t>
            </a:r>
            <a:r>
              <a:rPr lang="fr-CA" sz="2000" i="1" dirty="0" err="1"/>
              <a:t>Development</a:t>
            </a:r>
            <a:r>
              <a:rPr lang="fr-CA" sz="2000" i="1" dirty="0"/>
              <a:t> News</a:t>
            </a:r>
            <a:r>
              <a:rPr lang="fr-CA" sz="2000" dirty="0"/>
              <a:t>, vol. 24, n° 4.</a:t>
            </a:r>
          </a:p>
          <a:p>
            <a:pPr marL="360000" indent="-360000">
              <a:spcBef>
                <a:spcPts val="1200"/>
              </a:spcBef>
            </a:pPr>
            <a:r>
              <a:rPr lang="fr-CA" sz="2000" dirty="0"/>
              <a:t>NINACS</a:t>
            </a:r>
            <a:r>
              <a:rPr lang="fr-FR" sz="2000" dirty="0"/>
              <a:t>, William </a:t>
            </a:r>
            <a:r>
              <a:rPr lang="fr-CA" sz="2000" dirty="0"/>
              <a:t>A. (2002). </a:t>
            </a:r>
            <a:r>
              <a:rPr lang="fr-CA" sz="2000" i="1" dirty="0"/>
              <a:t>Types et processus d’</a:t>
            </a:r>
            <a:r>
              <a:rPr lang="fr-CA" sz="2000" dirty="0"/>
              <a:t>empowerment </a:t>
            </a:r>
            <a:r>
              <a:rPr lang="fr-CA" sz="2000" i="1" dirty="0"/>
              <a:t>dans les initiatives de développement économique communautaire au Québec</a:t>
            </a:r>
            <a:r>
              <a:rPr lang="fr-CA" sz="2000" dirty="0"/>
              <a:t>, thèse de doctorat, Sainte-Foy (Québec), École de service social, Université Laval, 332 pages.</a:t>
            </a:r>
          </a:p>
          <a:p>
            <a:pPr marL="360000" indent="-360000">
              <a:spcBef>
                <a:spcPts val="1200"/>
              </a:spcBef>
            </a:pPr>
            <a:r>
              <a:rPr lang="fr-CA" sz="2000" dirty="0"/>
              <a:t>NINACS</a:t>
            </a:r>
            <a:r>
              <a:rPr lang="fr-FR" sz="2000" dirty="0"/>
              <a:t>, William A. et LEROUX, Richard</a:t>
            </a:r>
            <a:r>
              <a:rPr lang="fr-CA" sz="2000" dirty="0"/>
              <a:t> </a:t>
            </a:r>
            <a:r>
              <a:rPr lang="fr-FR" sz="2000" dirty="0"/>
              <a:t>(2007).  </a:t>
            </a:r>
            <a:r>
              <a:rPr lang="en-CA" sz="2000" dirty="0"/>
              <a:t>« </a:t>
            </a:r>
            <a:r>
              <a:rPr lang="en-CA" sz="2000" dirty="0" err="1"/>
              <a:t>Intersectoral</a:t>
            </a:r>
            <a:r>
              <a:rPr lang="en-CA" sz="2000" dirty="0"/>
              <a:t> Action and Empowerment: Keys to Ensuring Community Competence and Improving Public Health » </a:t>
            </a:r>
            <a:r>
              <a:rPr lang="en-CA" sz="2000" dirty="0" err="1"/>
              <a:t>dans</a:t>
            </a:r>
            <a:r>
              <a:rPr lang="en-CA" sz="2000" dirty="0"/>
              <a:t> Claire DUMONT et Greg KIELHOFNER (sous la direction), </a:t>
            </a:r>
            <a:r>
              <a:rPr lang="en-CA" sz="2000" i="1" dirty="0"/>
              <a:t>Positive Approaches to Health</a:t>
            </a:r>
            <a:r>
              <a:rPr lang="en-CA" sz="2000" dirty="0"/>
              <a:t>, Hauppauge (New York), Nova Science Publishers, 169-185.</a:t>
            </a:r>
          </a:p>
          <a:p>
            <a:pPr marL="360000" indent="-360000">
              <a:spcBef>
                <a:spcPts val="1200"/>
              </a:spcBef>
            </a:pPr>
            <a:r>
              <a:rPr lang="fr-CA" sz="2000" dirty="0"/>
              <a:t>NINACS</a:t>
            </a:r>
            <a:r>
              <a:rPr lang="fr-FR" sz="2000" dirty="0"/>
              <a:t>, William A. (2008).  </a:t>
            </a:r>
            <a:r>
              <a:rPr lang="fr-CA" sz="2000" i="1" dirty="0"/>
              <a:t>Empowerment et intervention : développement de la capacité d’agir et de la solidarité, Collection : Travail social, </a:t>
            </a:r>
            <a:r>
              <a:rPr lang="fr-CA" sz="2000" dirty="0"/>
              <a:t>Québec, Les Presses de l’Université Laval, 140 pages.</a:t>
            </a:r>
          </a:p>
        </p:txBody>
      </p:sp>
    </p:spTree>
    <p:extLst>
      <p:ext uri="{BB962C8B-B14F-4D97-AF65-F5344CB8AC3E}">
        <p14:creationId xmlns:p14="http://schemas.microsoft.com/office/powerpoint/2010/main" val="230157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FR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04664"/>
            <a:ext cx="7772400" cy="685800"/>
          </a:xfrm>
          <a:noFill/>
        </p:spPr>
        <p:txBody>
          <a:bodyPr>
            <a:normAutofit/>
          </a:bodyPr>
          <a:lstStyle/>
          <a:p>
            <a:r>
              <a:rPr lang="en-CA" sz="3200" b="1" dirty="0">
                <a:latin typeface="Calibri" pitchFamily="34" charset="0"/>
              </a:rPr>
              <a:t>PHÉNOMÈNE DE LA PAUVRETÉ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1520" y="2385216"/>
            <a:ext cx="8640000" cy="50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2700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FR" sz="2800" b="1" dirty="0"/>
              <a:t>évolutive</a:t>
            </a:r>
            <a:r>
              <a:rPr lang="fr-FR" sz="2800" dirty="0"/>
              <a:t> : </a:t>
            </a:r>
            <a:r>
              <a:rPr lang="fr-CA" sz="2800" dirty="0"/>
              <a:t>changements fréquents et multiples</a:t>
            </a:r>
            <a:endParaRPr lang="fr-FR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1520" y="3069776"/>
            <a:ext cx="8640000" cy="50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2700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kumimoji="0" lang="fr-FR" sz="28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relative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toujours comparé à une</a:t>
            </a:r>
            <a:r>
              <a:rPr kumimoji="0" lang="fr-FR" sz="28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norme de référence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1520" y="3753312"/>
            <a:ext cx="8640000" cy="248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2700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FR" sz="2800" b="1" dirty="0"/>
              <a:t>multidimensionnelle</a:t>
            </a:r>
            <a:r>
              <a:rPr lang="fr-FR" sz="2800" dirty="0"/>
              <a:t> : </a:t>
            </a:r>
          </a:p>
          <a:p>
            <a:pPr marL="612000" lvl="1" indent="-270000">
              <a:spcBef>
                <a:spcPts val="600"/>
              </a:spcBef>
              <a:buSzPct val="75000"/>
              <a:buFont typeface="Courier New" pitchFamily="49" charset="0"/>
              <a:buChar char="o"/>
              <a:defRPr/>
            </a:pPr>
            <a:r>
              <a:rPr lang="fr-FR" sz="2800" dirty="0"/>
              <a:t>dimension </a:t>
            </a:r>
            <a:r>
              <a:rPr lang="fr-FR" sz="2800" b="1" dirty="0"/>
              <a:t>économique</a:t>
            </a:r>
            <a:r>
              <a:rPr lang="fr-FR" sz="2800" dirty="0"/>
              <a:t> : revenus insatisfaisants, souvent précaires, conditions matérielles inadéquates</a:t>
            </a:r>
          </a:p>
          <a:p>
            <a:pPr marL="612000" lvl="1" indent="-270000">
              <a:spcBef>
                <a:spcPts val="600"/>
              </a:spcBef>
              <a:buSzPct val="75000"/>
              <a:buFont typeface="Courier New" pitchFamily="49" charset="0"/>
              <a:buChar char="o"/>
              <a:defRPr/>
            </a:pPr>
            <a:r>
              <a:rPr lang="fr-FR" sz="2800" dirty="0"/>
              <a:t>dimension </a:t>
            </a:r>
            <a:r>
              <a:rPr lang="fr-FR" sz="2800" b="1" dirty="0"/>
              <a:t>sociale</a:t>
            </a:r>
            <a:r>
              <a:rPr lang="fr-FR" sz="2800" dirty="0"/>
              <a:t> : </a:t>
            </a:r>
            <a:r>
              <a:rPr lang="fr-CA" sz="2800" dirty="0"/>
              <a:t>stigmatisation, faible estime de soi, sentiment de culpabilité, isolement, peu de loisirs</a:t>
            </a:r>
            <a:endParaRPr kumimoji="0" lang="fr-FR" sz="280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51520" y="1340824"/>
            <a:ext cx="8640000" cy="90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2900">
              <a:spcBef>
                <a:spcPts val="900"/>
              </a:spcBef>
              <a:defRPr/>
            </a:pPr>
            <a:r>
              <a:rPr lang="fr-CA" sz="2800" dirty="0"/>
              <a:t>Toute action pour réduire la pauvreté doit tenir compte qu‘elle est :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8031" y="649288"/>
            <a:ext cx="563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A" sz="3200" b="1" dirty="0">
                <a:solidFill>
                  <a:schemeClr val="tx2"/>
                </a:solidFill>
                <a:latin typeface="Verdana" pitchFamily="34" charset="0"/>
              </a:rPr>
              <a:t>Coopérative de  consultation en développement La Clé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3568" y="2708275"/>
            <a:ext cx="7740650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 dirty="0">
                <a:latin typeface="Verdana" pitchFamily="34" charset="0"/>
              </a:rPr>
              <a:t>Richard Leroux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 dirty="0">
                <a:latin typeface="Verdana" pitchFamily="34" charset="0"/>
              </a:rPr>
              <a:t>William A. « Bill » Ninacs</a:t>
            </a:r>
          </a:p>
          <a:p>
            <a:pPr algn="ctr">
              <a:spcBef>
                <a:spcPts val="30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(819) 758-7797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info@lacle.coop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http://www.lacle.coop/</a:t>
            </a:r>
          </a:p>
        </p:txBody>
      </p:sp>
      <p:pic>
        <p:nvPicPr>
          <p:cNvPr id="8" name="Picture 4" descr="Logo%20La%20Cl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7481" y="454025"/>
            <a:ext cx="2133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FR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2000" y="404664"/>
            <a:ext cx="8640000" cy="685800"/>
          </a:xfrm>
          <a:noFill/>
        </p:spPr>
        <p:txBody>
          <a:bodyPr>
            <a:normAutofit fontScale="90000"/>
          </a:bodyPr>
          <a:lstStyle/>
          <a:p>
            <a:r>
              <a:rPr lang="fr-CA" sz="3200" b="1" dirty="0">
                <a:latin typeface="Calibri" pitchFamily="34" charset="0"/>
              </a:rPr>
              <a:t>PROCESSUS D'APPAUVRISSEMENT (CASTEL, 1994: 13)</a:t>
            </a:r>
            <a:endParaRPr lang="en-CA" sz="3200" b="1" dirty="0">
              <a:latin typeface="Calibri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68472" y="1340768"/>
            <a:ext cx="8352000" cy="252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000">
              <a:spcBef>
                <a:spcPts val="900"/>
              </a:spcBef>
              <a:defRPr/>
            </a:pPr>
            <a:r>
              <a:rPr lang="fr-CA" sz="2800" dirty="0"/>
              <a:t>Zones de socialisation : </a:t>
            </a:r>
          </a:p>
          <a:p>
            <a:pPr marL="396000" indent="-396000">
              <a:spcBef>
                <a:spcPts val="900"/>
              </a:spcBef>
              <a:buAutoNum type="arabicParenR"/>
              <a:defRPr/>
            </a:pPr>
            <a:r>
              <a:rPr lang="fr-CA" sz="2800" dirty="0"/>
              <a:t>l’intégration (travail stable + fortes relations sociales)</a:t>
            </a:r>
          </a:p>
          <a:p>
            <a:pPr marL="396000" indent="-396000">
              <a:spcBef>
                <a:spcPts val="900"/>
              </a:spcBef>
              <a:buAutoNum type="arabicParenR"/>
              <a:defRPr/>
            </a:pPr>
            <a:r>
              <a:rPr lang="fr-CA" sz="2800" dirty="0"/>
              <a:t>la vulnérabilité (travail précaire + soutiens relationnels fragiles)</a:t>
            </a:r>
          </a:p>
          <a:p>
            <a:pPr marL="396000" indent="-396000">
              <a:spcBef>
                <a:spcPts val="900"/>
              </a:spcBef>
              <a:buAutoNum type="arabicParenR"/>
              <a:defRPr/>
            </a:pPr>
            <a:r>
              <a:rPr lang="fr-CA" sz="2800" dirty="0"/>
              <a:t>la désaffiliation (absence de travail + isolement social)</a:t>
            </a:r>
            <a:endParaRPr lang="fr-FR" sz="280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8472" y="4077072"/>
            <a:ext cx="8352000" cy="21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000">
              <a:spcBef>
                <a:spcPts val="900"/>
              </a:spcBef>
              <a:defRPr/>
            </a:pPr>
            <a:r>
              <a:rPr lang="fr-CA" sz="2800" dirty="0"/>
              <a:t>Le processus d’appauvrissement :</a:t>
            </a:r>
          </a:p>
          <a:p>
            <a:pPr marL="378900" indent="-342900">
              <a:spcBef>
                <a:spcPts val="900"/>
              </a:spcBef>
              <a:buFont typeface="Arial" panose="020B0604020202020204" pitchFamily="34" charset="0"/>
              <a:buChar char="•"/>
              <a:defRPr/>
            </a:pPr>
            <a:r>
              <a:rPr lang="fr-CA" sz="2800" dirty="0"/>
              <a:t>débute par une pauvreté « intégrationnelle », </a:t>
            </a:r>
          </a:p>
          <a:p>
            <a:pPr marL="378900" indent="-342900">
              <a:spcBef>
                <a:spcPts val="900"/>
              </a:spcBef>
              <a:buFont typeface="Arial" panose="020B0604020202020204" pitchFamily="34" charset="0"/>
              <a:buChar char="•"/>
              <a:defRPr/>
            </a:pPr>
            <a:r>
              <a:rPr lang="fr-CA" sz="2800" dirty="0"/>
              <a:t>passe par une situation de vulnérabilité et </a:t>
            </a:r>
          </a:p>
          <a:p>
            <a:pPr marL="378900" indent="-342900">
              <a:spcBef>
                <a:spcPts val="900"/>
              </a:spcBef>
              <a:buFont typeface="Arial" panose="020B0604020202020204" pitchFamily="34" charset="0"/>
              <a:buChar char="•"/>
              <a:defRPr/>
            </a:pPr>
            <a:r>
              <a:rPr lang="fr-CA" sz="2800" dirty="0"/>
              <a:t>aboutit à une pauvreté « exclusionnelle »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58648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riangle rectangle 21"/>
          <p:cNvSpPr>
            <a:spLocks noChangeAspect="1"/>
          </p:cNvSpPr>
          <p:nvPr/>
        </p:nvSpPr>
        <p:spPr>
          <a:xfrm flipH="1" flipV="1">
            <a:off x="2268000" y="576000"/>
            <a:ext cx="6264000" cy="432000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1" name="Triangle rectangle 20"/>
          <p:cNvSpPr>
            <a:spLocks noChangeAspect="1"/>
          </p:cNvSpPr>
          <p:nvPr/>
        </p:nvSpPr>
        <p:spPr>
          <a:xfrm>
            <a:off x="611560" y="1701288"/>
            <a:ext cx="6264000" cy="4320000"/>
          </a:xfrm>
          <a:prstGeom prst="rt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611188" y="595213"/>
            <a:ext cx="7921625" cy="5426075"/>
            <a:chOff x="1191" y="1314"/>
            <a:chExt cx="9462" cy="6480"/>
          </a:xfrm>
        </p:grpSpPr>
        <p:sp>
          <p:nvSpPr>
            <p:cNvPr id="5" name="AutoShape 6"/>
            <p:cNvSpPr>
              <a:spLocks noChangeAspect="1" noChangeArrowheads="1"/>
            </p:cNvSpPr>
            <p:nvPr/>
          </p:nvSpPr>
          <p:spPr bwMode="auto">
            <a:xfrm>
              <a:off x="1191" y="1314"/>
              <a:ext cx="9462" cy="6480"/>
            </a:xfrm>
            <a:prstGeom prst="rect">
              <a:avLst/>
            </a:prstGeom>
            <a:no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sz="2000" dirty="0">
                <a:latin typeface="+mj-lt"/>
              </a:endParaRPr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1751" y="1688"/>
              <a:ext cx="8342" cy="5676"/>
              <a:chOff x="1751" y="1688"/>
              <a:chExt cx="8342" cy="5676"/>
            </a:xfrm>
          </p:grpSpPr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7298" y="1688"/>
                <a:ext cx="2795" cy="946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sz="2400" b="1" dirty="0">
                    <a:latin typeface="Calibri" pitchFamily="34" charset="0"/>
                  </a:rPr>
                  <a:t>ZONE</a:t>
                </a:r>
              </a:p>
              <a:p>
                <a:pPr algn="ctr"/>
                <a:r>
                  <a:rPr lang="fr-FR" sz="2400" b="1" dirty="0">
                    <a:latin typeface="Calibri" pitchFamily="34" charset="0"/>
                  </a:rPr>
                  <a:t>D’INTÉGRATION</a:t>
                </a:r>
                <a:endParaRPr lang="fr-FR" sz="2400" dirty="0">
                  <a:latin typeface="Calibri" pitchFamily="34" charset="0"/>
                </a:endParaRP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1751" y="6418"/>
                <a:ext cx="2795" cy="946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sz="2400" b="1" dirty="0">
                    <a:latin typeface="+mj-lt"/>
                  </a:rPr>
                  <a:t>ZONE DE DÉSAFFILIATION</a:t>
                </a:r>
                <a:endParaRPr lang="fr-FR" sz="2400" dirty="0">
                  <a:latin typeface="+mj-lt"/>
                </a:endParaRPr>
              </a:p>
            </p:txBody>
          </p:sp>
        </p:grpSp>
      </p:grpSp>
      <p:sp>
        <p:nvSpPr>
          <p:cNvPr id="33" name="Oval 16"/>
          <p:cNvSpPr>
            <a:spLocks noChangeAspect="1" noChangeArrowheads="1"/>
          </p:cNvSpPr>
          <p:nvPr/>
        </p:nvSpPr>
        <p:spPr bwMode="auto">
          <a:xfrm>
            <a:off x="3671586" y="2376000"/>
            <a:ext cx="1854523" cy="1854000"/>
          </a:xfrm>
          <a:prstGeom prst="ellipse">
            <a:avLst/>
          </a:prstGeom>
          <a:solidFill>
            <a:srgbClr val="808080">
              <a:alpha val="24001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A" sz="2000" dirty="0">
              <a:latin typeface="+mj-lt"/>
            </a:endParaRP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6143846" y="4664769"/>
            <a:ext cx="1956546" cy="602897"/>
          </a:xfrm>
          <a:prstGeom prst="rect">
            <a:avLst/>
          </a:prstGeom>
          <a:solidFill>
            <a:srgbClr val="808080">
              <a:alpha val="25000"/>
            </a:srgbClr>
          </a:solidFill>
          <a:ln w="1587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600" b="1" dirty="0">
                <a:latin typeface="+mj-lt"/>
              </a:rPr>
              <a:t>ZONE DE VULNÉRABILITÉ</a:t>
            </a:r>
            <a:endParaRPr lang="fr-FR" sz="1600" dirty="0">
              <a:latin typeface="+mj-lt"/>
            </a:endParaRPr>
          </a:p>
        </p:txBody>
      </p:sp>
      <p:cxnSp>
        <p:nvCxnSpPr>
          <p:cNvPr id="35" name="AutoShape 19"/>
          <p:cNvCxnSpPr>
            <a:cxnSpLocks noChangeShapeType="1"/>
            <a:stCxn id="33" idx="5"/>
            <a:endCxn id="34" idx="0"/>
          </p:cNvCxnSpPr>
          <p:nvPr/>
        </p:nvCxnSpPr>
        <p:spPr bwMode="auto">
          <a:xfrm rot="16200000" flipH="1">
            <a:off x="5835179" y="3377828"/>
            <a:ext cx="706281" cy="186759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15" name="AutoShape 20"/>
          <p:cNvSpPr>
            <a:spLocks noChangeArrowheads="1"/>
          </p:cNvSpPr>
          <p:nvPr/>
        </p:nvSpPr>
        <p:spPr bwMode="auto">
          <a:xfrm rot="7500000">
            <a:off x="2590503" y="3124826"/>
            <a:ext cx="3852000" cy="60289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grpSp>
        <p:nvGrpSpPr>
          <p:cNvPr id="10" name="Groupe 9"/>
          <p:cNvGrpSpPr/>
          <p:nvPr/>
        </p:nvGrpSpPr>
        <p:grpSpPr>
          <a:xfrm>
            <a:off x="971600" y="2780928"/>
            <a:ext cx="3780000" cy="602897"/>
            <a:chOff x="971600" y="2780928"/>
            <a:chExt cx="3780000" cy="602897"/>
          </a:xfrm>
        </p:grpSpPr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971600" y="2780928"/>
              <a:ext cx="2052000" cy="6028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fr-FR" sz="1600" b="1" dirty="0">
                  <a:latin typeface="+mj-lt"/>
                </a:rPr>
                <a:t>PROCESSUS</a:t>
              </a:r>
            </a:p>
            <a:p>
              <a:pPr algn="ctr"/>
              <a:r>
                <a:rPr lang="fr-FR" sz="1600" b="1" dirty="0">
                  <a:latin typeface="+mj-lt"/>
                </a:rPr>
                <a:t>D'APPAUVRISSEMENT</a:t>
              </a:r>
              <a:endParaRPr lang="fr-FR" sz="1600" dirty="0">
                <a:latin typeface="+mj-lt"/>
              </a:endParaRPr>
            </a:p>
          </p:txBody>
        </p:sp>
        <p:cxnSp>
          <p:nvCxnSpPr>
            <p:cNvPr id="8" name="Connecteur droit avec flèche 7"/>
            <p:cNvCxnSpPr>
              <a:stCxn id="17" idx="3"/>
            </p:cNvCxnSpPr>
            <p:nvPr/>
          </p:nvCxnSpPr>
          <p:spPr>
            <a:xfrm>
              <a:off x="3023600" y="3082377"/>
              <a:ext cx="1728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879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FR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04813"/>
            <a:ext cx="7772400" cy="685800"/>
          </a:xfrm>
          <a:noFill/>
        </p:spPr>
        <p:txBody>
          <a:bodyPr>
            <a:normAutofit/>
          </a:bodyPr>
          <a:lstStyle/>
          <a:p>
            <a:r>
              <a:rPr lang="en-CA" sz="3200" b="1" dirty="0">
                <a:latin typeface="Calibri" pitchFamily="34" charset="0"/>
              </a:rPr>
              <a:t>LA PAUVRETÉ : UNE PERTE D’AUTONOMIE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58000" y="1350099"/>
            <a:ext cx="8028000" cy="612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None/>
            </a:pPr>
            <a:r>
              <a:rPr lang="fr-CA" sz="2800" dirty="0">
                <a:latin typeface="Calibri" pitchFamily="34" charset="0"/>
              </a:rPr>
              <a:t>Être </a:t>
            </a:r>
            <a:r>
              <a:rPr lang="fr-CA" sz="2800" u="sng" dirty="0">
                <a:latin typeface="Calibri" pitchFamily="34" charset="0"/>
              </a:rPr>
              <a:t>autonome</a:t>
            </a:r>
            <a:r>
              <a:rPr lang="fr-CA" sz="2800" dirty="0">
                <a:latin typeface="Calibri" pitchFamily="34" charset="0"/>
              </a:rPr>
              <a:t>, c’est être capable de</a:t>
            </a:r>
            <a:r>
              <a:rPr lang="fr-CA" sz="2800" dirty="0"/>
              <a:t> :</a:t>
            </a:r>
            <a:endParaRPr lang="fr-CA" sz="2800" b="1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448" y="2096968"/>
            <a:ext cx="8028000" cy="1044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1" indent="-514350">
              <a:spcBef>
                <a:spcPts val="1200"/>
              </a:spcBef>
              <a:buClr>
                <a:schemeClr val="tx1"/>
              </a:buClr>
              <a:buFont typeface="+mj-lt"/>
              <a:buAutoNum type="alphaLcParenR"/>
            </a:pPr>
            <a:r>
              <a:rPr lang="fr-CA" u="sng" dirty="0">
                <a:latin typeface="Calibri" pitchFamily="34" charset="0"/>
              </a:rPr>
              <a:t>choisir</a:t>
            </a:r>
            <a:r>
              <a:rPr lang="fr-CA" dirty="0">
                <a:latin typeface="Calibri" pitchFamily="34" charset="0"/>
              </a:rPr>
              <a:t> librement </a:t>
            </a:r>
            <a:br>
              <a:rPr lang="fr-CA" dirty="0">
                <a:latin typeface="Calibri" pitchFamily="34" charset="0"/>
              </a:rPr>
            </a:br>
            <a:r>
              <a:rPr lang="fr-CA" sz="2000" dirty="0">
                <a:latin typeface="Calibri" pitchFamily="34" charset="0"/>
                <a:sym typeface="Wingdings"/>
              </a:rPr>
              <a:t>→</a:t>
            </a:r>
            <a:r>
              <a:rPr lang="fr-CA" dirty="0">
                <a:latin typeface="Calibri" pitchFamily="34" charset="0"/>
              </a:rPr>
              <a:t> requiert la présence d’une alternative,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448" y="3249440"/>
            <a:ext cx="8028000" cy="1080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1" indent="-514350">
              <a:spcBef>
                <a:spcPts val="1200"/>
              </a:spcBef>
              <a:buClr>
                <a:schemeClr val="tx1"/>
              </a:buClr>
              <a:buFont typeface="+mj-lt"/>
              <a:buAutoNum type="alphaLcParenR" startAt="2"/>
            </a:pPr>
            <a:r>
              <a:rPr lang="fr-CA" u="sng" dirty="0">
                <a:latin typeface="Calibri" pitchFamily="34" charset="0"/>
              </a:rPr>
              <a:t>transformer</a:t>
            </a:r>
            <a:r>
              <a:rPr lang="fr-CA" dirty="0">
                <a:latin typeface="Calibri" pitchFamily="34" charset="0"/>
              </a:rPr>
              <a:t> son choix en une </a:t>
            </a:r>
            <a:r>
              <a:rPr lang="fr-CA" u="sng" dirty="0">
                <a:latin typeface="Calibri" pitchFamily="34" charset="0"/>
              </a:rPr>
              <a:t>décision</a:t>
            </a:r>
            <a:r>
              <a:rPr lang="fr-CA" dirty="0">
                <a:latin typeface="Calibri" pitchFamily="34" charset="0"/>
              </a:rPr>
              <a:t> </a:t>
            </a:r>
            <a:br>
              <a:rPr lang="fr-CA" dirty="0">
                <a:latin typeface="Calibri" pitchFamily="34" charset="0"/>
              </a:rPr>
            </a:br>
            <a:r>
              <a:rPr lang="fr-CA" sz="2000" dirty="0">
                <a:latin typeface="Calibri" pitchFamily="34" charset="0"/>
                <a:sym typeface="Wingdings"/>
              </a:rPr>
              <a:t>→</a:t>
            </a:r>
            <a:r>
              <a:rPr lang="fr-CA" dirty="0">
                <a:latin typeface="Calibri" pitchFamily="34" charset="0"/>
                <a:sym typeface="Wingdings"/>
              </a:rPr>
              <a:t> </a:t>
            </a:r>
            <a:r>
              <a:rPr lang="fr-CA" dirty="0">
                <a:latin typeface="Calibri" pitchFamily="34" charset="0"/>
              </a:rPr>
              <a:t>requiert la capacité d’analyser et de s’engager, et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448" y="4437112"/>
            <a:ext cx="8064000" cy="1620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1" indent="-514350">
              <a:spcBef>
                <a:spcPts val="1200"/>
              </a:spcBef>
              <a:buClr>
                <a:schemeClr val="tx1"/>
              </a:buClr>
              <a:buFont typeface="+mj-lt"/>
              <a:buAutoNum type="alphaLcParenR" startAt="3"/>
            </a:pPr>
            <a:r>
              <a:rPr lang="fr-CA" u="sng" dirty="0">
                <a:latin typeface="Calibri" pitchFamily="34" charset="0"/>
              </a:rPr>
              <a:t>agir</a:t>
            </a:r>
            <a:r>
              <a:rPr lang="fr-CA" dirty="0">
                <a:latin typeface="Calibri" pitchFamily="34" charset="0"/>
              </a:rPr>
              <a:t> en fonction de sa décision </a:t>
            </a:r>
            <a:br>
              <a:rPr lang="fr-CA" dirty="0">
                <a:latin typeface="Calibri" pitchFamily="34" charset="0"/>
              </a:rPr>
            </a:br>
            <a:r>
              <a:rPr lang="fr-CA" sz="2000" dirty="0"/>
              <a:t>→</a:t>
            </a:r>
            <a:r>
              <a:rPr lang="fr-CA" b="1" dirty="0">
                <a:latin typeface="Calibri" pitchFamily="34" charset="0"/>
              </a:rPr>
              <a:t> </a:t>
            </a:r>
            <a:r>
              <a:rPr lang="fr-CA" dirty="0">
                <a:latin typeface="Calibri" pitchFamily="34" charset="0"/>
              </a:rPr>
              <a:t>requiert souvent des ressources </a:t>
            </a:r>
            <a:br>
              <a:rPr lang="fr-CA" dirty="0">
                <a:latin typeface="Calibri" pitchFamily="34" charset="0"/>
              </a:rPr>
            </a:br>
            <a:r>
              <a:rPr lang="fr-CA" dirty="0">
                <a:latin typeface="Calibri" pitchFamily="34" charset="0"/>
              </a:rPr>
              <a:t>+ être prêt à assumer les conséquences de l’action.</a:t>
            </a:r>
            <a:endParaRPr lang="fr-F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38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riangle rectangle 21"/>
          <p:cNvSpPr>
            <a:spLocks noChangeAspect="1"/>
          </p:cNvSpPr>
          <p:nvPr/>
        </p:nvSpPr>
        <p:spPr>
          <a:xfrm flipH="1" flipV="1">
            <a:off x="2268000" y="576000"/>
            <a:ext cx="6264000" cy="432000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1" name="Triangle rectangle 20"/>
          <p:cNvSpPr>
            <a:spLocks noChangeAspect="1"/>
          </p:cNvSpPr>
          <p:nvPr/>
        </p:nvSpPr>
        <p:spPr>
          <a:xfrm>
            <a:off x="611560" y="1700808"/>
            <a:ext cx="6264000" cy="4320000"/>
          </a:xfrm>
          <a:prstGeom prst="rtTriangle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611188" y="595213"/>
            <a:ext cx="7921625" cy="5426075"/>
            <a:chOff x="1191" y="1314"/>
            <a:chExt cx="9462" cy="6480"/>
          </a:xfrm>
        </p:grpSpPr>
        <p:sp>
          <p:nvSpPr>
            <p:cNvPr id="5" name="AutoShape 6"/>
            <p:cNvSpPr>
              <a:spLocks noChangeAspect="1" noChangeArrowheads="1"/>
            </p:cNvSpPr>
            <p:nvPr/>
          </p:nvSpPr>
          <p:spPr bwMode="auto">
            <a:xfrm>
              <a:off x="1191" y="1314"/>
              <a:ext cx="9462" cy="6480"/>
            </a:xfrm>
            <a:prstGeom prst="rect">
              <a:avLst/>
            </a:prstGeom>
            <a:no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sz="2000" dirty="0">
                <a:latin typeface="+mj-lt"/>
              </a:endParaRPr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1665" y="2002"/>
              <a:ext cx="8428" cy="4816"/>
              <a:chOff x="1665" y="2002"/>
              <a:chExt cx="8428" cy="4816"/>
            </a:xfrm>
          </p:grpSpPr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7298" y="2002"/>
                <a:ext cx="2795" cy="946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sz="2400" b="1" dirty="0">
                    <a:latin typeface="Calibri" pitchFamily="34" charset="0"/>
                  </a:rPr>
                  <a:t>ZONE</a:t>
                </a:r>
              </a:p>
              <a:p>
                <a:pPr algn="ctr"/>
                <a:r>
                  <a:rPr lang="fr-FR" sz="2400" b="1" dirty="0">
                    <a:latin typeface="Calibri" pitchFamily="34" charset="0"/>
                  </a:rPr>
                  <a:t>D’INTÉGRATION</a:t>
                </a:r>
                <a:endParaRPr lang="fr-FR" sz="2400" dirty="0">
                  <a:latin typeface="Calibri" pitchFamily="34" charset="0"/>
                </a:endParaRP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1665" y="5872"/>
                <a:ext cx="2795" cy="946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sz="2400" b="1" dirty="0">
                    <a:latin typeface="+mj-lt"/>
                  </a:rPr>
                  <a:t>ZONE DE DÉSAFFILIATION</a:t>
                </a:r>
                <a:endParaRPr lang="fr-FR" sz="2400" dirty="0">
                  <a:latin typeface="+mj-lt"/>
                </a:endParaRPr>
              </a:p>
            </p:txBody>
          </p:sp>
        </p:grp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572001" y="1348834"/>
            <a:ext cx="837" cy="391883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CA" sz="2000" dirty="0">
              <a:latin typeface="+mj-lt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760750" y="745937"/>
            <a:ext cx="1622501" cy="6028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600" b="1" dirty="0">
                <a:latin typeface="+mj-lt"/>
              </a:rPr>
              <a:t>AUTONOMIE ÉCONOMIQUE</a:t>
            </a:r>
            <a:endParaRPr lang="fr-FR" sz="1600" dirty="0">
              <a:latin typeface="+mj-lt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744088" y="5267666"/>
            <a:ext cx="1656000" cy="6028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600" b="1" dirty="0">
                <a:latin typeface="+mj-lt"/>
              </a:rPr>
              <a:t>DÉPENDANCE ÉCONOMIQUE</a:t>
            </a:r>
            <a:endParaRPr lang="fr-FR" sz="1600" dirty="0">
              <a:latin typeface="+mj-lt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2447633" y="3308250"/>
            <a:ext cx="4581180" cy="8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CA" sz="2000" dirty="0">
              <a:latin typeface="+mj-lt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7020271" y="3006801"/>
            <a:ext cx="1440000" cy="6028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600" b="1" dirty="0">
                <a:latin typeface="+mj-lt"/>
              </a:rPr>
              <a:t>AUTONOMIE SOCIALE</a:t>
            </a:r>
            <a:endParaRPr lang="fr-FR" sz="1600" dirty="0">
              <a:latin typeface="+mj-lt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729690" y="3006801"/>
            <a:ext cx="1717943" cy="6028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600" b="1" dirty="0">
                <a:latin typeface="+mj-lt"/>
              </a:rPr>
              <a:t>DÉPENDANCE SOCIALE</a:t>
            </a:r>
            <a:endParaRPr lang="fr-FR" sz="1600" dirty="0">
              <a:latin typeface="+mj-lt"/>
            </a:endParaRPr>
          </a:p>
        </p:txBody>
      </p:sp>
      <p:graphicFrame>
        <p:nvGraphicFramePr>
          <p:cNvPr id="20" name="Diagramme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744387"/>
              </p:ext>
            </p:extLst>
          </p:nvPr>
        </p:nvGraphicFramePr>
        <p:xfrm>
          <a:off x="2627784" y="1629200"/>
          <a:ext cx="396000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3563888" y="2844000"/>
            <a:ext cx="2025170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fr-CA" sz="2800" b="1" dirty="0"/>
              <a:t>ACTIVITÉS </a:t>
            </a:r>
          </a:p>
          <a:p>
            <a:pPr algn="ctr"/>
            <a:r>
              <a:rPr lang="fr-CA" sz="2800" b="1" dirty="0"/>
              <a:t>COURANTES</a:t>
            </a:r>
          </a:p>
        </p:txBody>
      </p:sp>
      <p:sp>
        <p:nvSpPr>
          <p:cNvPr id="10" name="Flèche gauche 9"/>
          <p:cNvSpPr/>
          <p:nvPr/>
        </p:nvSpPr>
        <p:spPr>
          <a:xfrm rot="18900000">
            <a:off x="3060989" y="2213232"/>
            <a:ext cx="3240000" cy="2160000"/>
          </a:xfrm>
          <a:prstGeom prst="lef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b="1" dirty="0">
                <a:solidFill>
                  <a:sysClr val="windowText" lastClr="000000"/>
                </a:solidFill>
              </a:rPr>
              <a:t>SITUATION </a:t>
            </a:r>
          </a:p>
          <a:p>
            <a:pPr algn="ctr"/>
            <a:r>
              <a:rPr lang="fr-CA" sz="2800" b="1" dirty="0">
                <a:solidFill>
                  <a:sysClr val="windowText" lastClr="000000"/>
                </a:solidFill>
              </a:rPr>
              <a:t>IMPRÉVUE</a:t>
            </a:r>
          </a:p>
        </p:txBody>
      </p:sp>
    </p:spTree>
    <p:extLst>
      <p:ext uri="{BB962C8B-B14F-4D97-AF65-F5344CB8AC3E}">
        <p14:creationId xmlns:p14="http://schemas.microsoft.com/office/powerpoint/2010/main" val="40215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  <p:bldP spid="23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FR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04813"/>
            <a:ext cx="7772400" cy="685800"/>
          </a:xfrm>
          <a:noFill/>
        </p:spPr>
        <p:txBody>
          <a:bodyPr>
            <a:normAutofit/>
          </a:bodyPr>
          <a:lstStyle/>
          <a:p>
            <a:r>
              <a:rPr lang="en-CA" sz="3200" b="1" dirty="0">
                <a:latin typeface="Calibri" pitchFamily="34" charset="0"/>
              </a:rPr>
              <a:t>LA PAUVRETÉ : UNE PERTE D’AUTONOMIE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2000" y="1340768"/>
            <a:ext cx="8640000" cy="90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spcBef>
                <a:spcPts val="1200"/>
              </a:spcBef>
              <a:buFont typeface="+mj-lt"/>
              <a:buAutoNum type="arabicParenR"/>
              <a:defRPr/>
            </a:pPr>
            <a:r>
              <a:rPr lang="fr-CA" sz="2400" dirty="0"/>
              <a:t>Un individu qui n’est pas pauvre = intégré à la société : ressources financières et liens sociaux requis pour agir.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2000" y="2421048"/>
            <a:ext cx="8640000" cy="144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spcBef>
                <a:spcPts val="1200"/>
              </a:spcBef>
              <a:buFont typeface="+mj-lt"/>
              <a:buAutoNum type="arabicParenR" startAt="2"/>
              <a:defRPr/>
            </a:pPr>
            <a:r>
              <a:rPr lang="fr-CA" sz="2400" dirty="0"/>
              <a:t>L’appauvrissement = diverses phases d’instabilité : privation matérielle — réduction des déboursés — endettement — épuisement du patrimoine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2000" y="3861048"/>
            <a:ext cx="8640000" cy="90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spcBef>
                <a:spcPts val="1200"/>
              </a:spcBef>
              <a:buFont typeface="+mj-lt"/>
              <a:buAutoNum type="arabicParenR" startAt="3"/>
              <a:defRPr/>
            </a:pPr>
            <a:r>
              <a:rPr lang="fr-CA" sz="2400" dirty="0"/>
              <a:t>La pauvreté = situation de désaffiliation : dépendance financière (programmes) et sociale (interventions).</a:t>
            </a:r>
            <a:endParaRPr lang="fr-CA" sz="2400" dirty="0">
              <a:sym typeface="Symbol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4488" y="5625312"/>
            <a:ext cx="8640000" cy="612000"/>
          </a:xfrm>
          <a:prstGeom prst="roundRect">
            <a:avLst/>
          </a:prstGeom>
          <a:ln w="57150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ts val="1800"/>
              </a:spcBef>
              <a:defRPr/>
            </a:pPr>
            <a:r>
              <a:rPr lang="fr-CA" sz="2400" b="1" dirty="0">
                <a:sym typeface="Symbol"/>
              </a:rPr>
              <a:t>→</a:t>
            </a:r>
            <a:r>
              <a:rPr lang="fr-CA" sz="2400" dirty="0">
                <a:sym typeface="Symbol"/>
              </a:rPr>
              <a:t> Il s’agit d’un </a:t>
            </a:r>
            <a:r>
              <a:rPr lang="fr-CA" sz="2400" u="sng" dirty="0">
                <a:sym typeface="Symbol"/>
              </a:rPr>
              <a:t>processus</a:t>
            </a:r>
            <a:r>
              <a:rPr lang="fr-CA" sz="2400" dirty="0">
                <a:sym typeface="Symbol"/>
              </a:rPr>
              <a:t> et non pas seulement d’un état.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88512" y="4941224"/>
            <a:ext cx="8640000" cy="504000"/>
          </a:xfrm>
          <a:prstGeom prst="roundRect">
            <a:avLst/>
          </a:prstGeom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270000" lvl="0" indent="-270000">
              <a:spcBef>
                <a:spcPts val="1200"/>
              </a:spcBef>
            </a:pPr>
            <a:r>
              <a:rPr lang="fr-FR" sz="2400" dirty="0"/>
              <a:t>L</a:t>
            </a:r>
            <a:r>
              <a:rPr lang="fr-CA" sz="2400" dirty="0"/>
              <a:t>’exclusion = souvent la dimension sociale de la pauvreté.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91211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2019 — travail en cours : ne pas citer sans permission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200" b="1" dirty="0">
                <a:latin typeface="Calibri" pitchFamily="34" charset="0"/>
              </a:rPr>
              <a:t>L’ABSENCE DE PAUVRETÉ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2000" y="1196752"/>
            <a:ext cx="8280000" cy="46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defRPr/>
            </a:pPr>
            <a:r>
              <a:rPr lang="fr-FR" sz="2400" dirty="0"/>
              <a:t>Lorsqu’on ne vit pas la pauvreté, on jouit :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2000" y="1700808"/>
            <a:ext cx="8280000" cy="208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400" dirty="0"/>
              <a:t>d‘une </a:t>
            </a:r>
            <a:r>
              <a:rPr lang="fr-CA" sz="2400" u="sng" dirty="0"/>
              <a:t>autonomie économique</a:t>
            </a:r>
            <a:r>
              <a:rPr lang="fr-CA" sz="2400" dirty="0"/>
              <a:t> : se réalise par des activités marchandes qui requièrent, outre l'information : </a:t>
            </a:r>
          </a:p>
          <a:p>
            <a:pPr marL="971550" lvl="1" indent="-514350">
              <a:spcBef>
                <a:spcPts val="600"/>
              </a:spcBef>
              <a:buSzPct val="75000"/>
              <a:buFont typeface="Wingdings" pitchFamily="2" charset="2"/>
              <a:buChar char="Ø"/>
              <a:defRPr/>
            </a:pPr>
            <a:r>
              <a:rPr lang="fr-CA" sz="2400" dirty="0"/>
              <a:t>des </a:t>
            </a:r>
            <a:r>
              <a:rPr lang="fr-CA" sz="2400" u="sng" dirty="0"/>
              <a:t>liquidités</a:t>
            </a:r>
            <a:r>
              <a:rPr lang="fr-CA" sz="2400" dirty="0"/>
              <a:t> pour répondre aux besoins à court terme ; </a:t>
            </a:r>
          </a:p>
          <a:p>
            <a:pPr marL="971550" lvl="1" indent="-514350">
              <a:spcBef>
                <a:spcPts val="600"/>
              </a:spcBef>
              <a:buSzPct val="75000"/>
              <a:buFont typeface="Wingdings" pitchFamily="2" charset="2"/>
              <a:buChar char="Ø"/>
              <a:defRPr/>
            </a:pPr>
            <a:r>
              <a:rPr lang="fr-CA" sz="2400" dirty="0"/>
              <a:t>des épargnes ou d'autres </a:t>
            </a:r>
            <a:r>
              <a:rPr lang="fr-CA" sz="2400" u="sng" dirty="0"/>
              <a:t>actifs à long terme</a:t>
            </a:r>
            <a:r>
              <a:rPr lang="fr-CA" sz="2400" dirty="0"/>
              <a:t> pour répondre aux besoins imprévus ou de plus longue durée;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32000" y="3861320"/>
            <a:ext cx="8280000" cy="244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400" u="sng" dirty="0"/>
              <a:t>et</a:t>
            </a:r>
            <a:r>
              <a:rPr lang="fr-CA" sz="2400" dirty="0"/>
              <a:t> d'une </a:t>
            </a:r>
            <a:r>
              <a:rPr lang="fr-CA" sz="2400" u="sng" dirty="0"/>
              <a:t>autonomie sociale</a:t>
            </a:r>
            <a:r>
              <a:rPr lang="fr-CA" sz="2400" dirty="0"/>
              <a:t> : se réalise par des échanges non marchands qui requièrent, outre l'information : </a:t>
            </a:r>
          </a:p>
          <a:p>
            <a:pPr marL="800100" lvl="1" indent="-342900">
              <a:spcBef>
                <a:spcPts val="600"/>
              </a:spcBef>
              <a:buSzPct val="75000"/>
              <a:buFont typeface="Wingdings" pitchFamily="2" charset="2"/>
              <a:buChar char="Ø"/>
              <a:defRPr/>
            </a:pPr>
            <a:r>
              <a:rPr lang="fr-CA" sz="2400" dirty="0"/>
              <a:t>des occasions d’</a:t>
            </a:r>
            <a:r>
              <a:rPr lang="fr-CA" sz="2400" u="sng" dirty="0"/>
              <a:t>interaction</a:t>
            </a:r>
            <a:r>
              <a:rPr lang="fr-CA" sz="2400" dirty="0"/>
              <a:t> pour répondre aux besoins sociaux de tous les jours ; </a:t>
            </a:r>
          </a:p>
          <a:p>
            <a:pPr marL="800100" lvl="1" indent="-342900">
              <a:spcBef>
                <a:spcPts val="600"/>
              </a:spcBef>
              <a:buSzPct val="75000"/>
              <a:buFont typeface="Wingdings" pitchFamily="2" charset="2"/>
              <a:buChar char="Ø"/>
              <a:defRPr/>
            </a:pPr>
            <a:r>
              <a:rPr lang="fr-CA" sz="2400" dirty="0"/>
              <a:t>une réserve de capital social (</a:t>
            </a:r>
            <a:r>
              <a:rPr lang="fr-CA" sz="2400" u="sng" dirty="0"/>
              <a:t>reconnaissance</a:t>
            </a:r>
            <a:r>
              <a:rPr lang="fr-CA" sz="2400" dirty="0"/>
              <a:t>) pour répondre aux besoins imprévus ou de plus longue durée.</a:t>
            </a:r>
            <a:endParaRPr kumimoji="0" lang="fr-FR" sz="240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08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7840</TotalTime>
  <Words>2145</Words>
  <Application>Microsoft Office PowerPoint</Application>
  <PresentationFormat>Affichage à l'écran (4:3)</PresentationFormat>
  <Paragraphs>283</Paragraphs>
  <Slides>30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Courier New</vt:lpstr>
      <vt:lpstr>Times</vt:lpstr>
      <vt:lpstr>Verdana</vt:lpstr>
      <vt:lpstr>Wingdings</vt:lpstr>
      <vt:lpstr>Thème Office</vt:lpstr>
      <vt:lpstr>L'ABSENCE DE PAUVRETÉ :  L'AUTONOMIE ÉCONOMIQUE ET SOCIALE</vt:lpstr>
      <vt:lpstr>Présentation PowerPoint</vt:lpstr>
      <vt:lpstr>PHÉNOMÈNE DE LA PAUVRETÉ</vt:lpstr>
      <vt:lpstr>PROCESSUS D'APPAUVRISSEMENT (CASTEL, 1994: 13)</vt:lpstr>
      <vt:lpstr>Présentation PowerPoint</vt:lpstr>
      <vt:lpstr>LA PAUVRETÉ : UNE PERTE D’AUTONOMIE</vt:lpstr>
      <vt:lpstr>Présentation PowerPoint</vt:lpstr>
      <vt:lpstr>LA PAUVRETÉ : UNE PERTE D’AUTONOMIE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MANQUE DE COHÉSION DANS L’ACTION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COMMUNAUTÉ COMPÉTENTE :  RÉSILIENTE ET EMPOWERED</dc:title>
  <dc:creator>Bill</dc:creator>
  <cp:lastModifiedBy>Joël Nadeau</cp:lastModifiedBy>
  <cp:revision>506</cp:revision>
  <dcterms:created xsi:type="dcterms:W3CDTF">2010-07-07T11:44:47Z</dcterms:created>
  <dcterms:modified xsi:type="dcterms:W3CDTF">2020-08-17T20:32:01Z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