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ppt/notesSlides/notesSlide1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436" r:id="rId3"/>
    <p:sldId id="445" r:id="rId4"/>
    <p:sldId id="446" r:id="rId5"/>
    <p:sldId id="461" r:id="rId6"/>
    <p:sldId id="466" r:id="rId7"/>
    <p:sldId id="464" r:id="rId8"/>
    <p:sldId id="465" r:id="rId9"/>
    <p:sldId id="462" r:id="rId10"/>
    <p:sldId id="467" r:id="rId11"/>
    <p:sldId id="474" r:id="rId12"/>
    <p:sldId id="477" r:id="rId13"/>
    <p:sldId id="478" r:id="rId14"/>
    <p:sldId id="479" r:id="rId15"/>
    <p:sldId id="480" r:id="rId16"/>
    <p:sldId id="481" r:id="rId17"/>
    <p:sldId id="486" r:id="rId18"/>
    <p:sldId id="488" r:id="rId19"/>
    <p:sldId id="489" r:id="rId20"/>
    <p:sldId id="490" r:id="rId21"/>
    <p:sldId id="493" r:id="rId22"/>
    <p:sldId id="494" r:id="rId23"/>
    <p:sldId id="484" r:id="rId24"/>
    <p:sldId id="485" r:id="rId25"/>
    <p:sldId id="332" r:id="rId26"/>
    <p:sldId id="415" r:id="rId27"/>
    <p:sldId id="495" r:id="rId28"/>
    <p:sldId id="413" r:id="rId29"/>
    <p:sldId id="416" r:id="rId30"/>
    <p:sldId id="333" r:id="rId31"/>
    <p:sldId id="420" r:id="rId32"/>
    <p:sldId id="421" r:id="rId33"/>
    <p:sldId id="430" r:id="rId34"/>
    <p:sldId id="497" r:id="rId35"/>
    <p:sldId id="433" r:id="rId36"/>
    <p:sldId id="432" r:id="rId37"/>
    <p:sldId id="498" r:id="rId38"/>
    <p:sldId id="426" r:id="rId39"/>
    <p:sldId id="427" r:id="rId40"/>
    <p:sldId id="429" r:id="rId41"/>
    <p:sldId id="335" r:id="rId42"/>
    <p:sldId id="496" r:id="rId4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74" autoAdjust="0"/>
  </p:normalViewPr>
  <p:slideViewPr>
    <p:cSldViewPr>
      <p:cViewPr varScale="1">
        <p:scale>
          <a:sx n="73" d="100"/>
          <a:sy n="73" d="100"/>
        </p:scale>
        <p:origin x="75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03"/>
    </p:cViewPr>
  </p:sorterViewPr>
  <p:notesViewPr>
    <p:cSldViewPr>
      <p:cViewPr varScale="1">
        <p:scale>
          <a:sx n="47" d="100"/>
          <a:sy n="47" d="100"/>
        </p:scale>
        <p:origin x="-2314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108C11-2352-46E1-8A6A-79829FA8BC0B}" type="doc">
      <dgm:prSet loTypeId="urn:microsoft.com/office/officeart/2005/8/layout/cycle1" loCatId="cycle" qsTypeId="urn:microsoft.com/office/officeart/2005/8/quickstyle/3d1" qsCatId="3D" csTypeId="urn:microsoft.com/office/officeart/2005/8/colors/colorful1#1" csCatId="colorful" phldr="1"/>
      <dgm:spPr/>
    </dgm:pt>
    <dgm:pt modelId="{373E94E8-62F0-4168-969D-7948A333192B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800" b="1" i="0" u="none" strike="noStrike" cap="all" spc="0" normalizeH="0" baseline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charset="0"/>
            </a:rPr>
            <a:t>Étape 2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800" b="1" i="0" u="none" strike="noStrike" cap="none" normalizeH="0" baseline="0" dirty="0">
              <a:ln/>
              <a:effectLst/>
              <a:latin typeface="Arial" charset="0"/>
            </a:rPr>
            <a:t>Diagnostic et vision commune</a:t>
          </a:r>
        </a:p>
      </dgm:t>
    </dgm:pt>
    <dgm:pt modelId="{1FAE820B-0031-477E-94AA-8ACD4AA97ABD}" type="parTrans" cxnId="{DC8C97C5-4C00-4B9A-82FB-B84ABD366456}">
      <dgm:prSet/>
      <dgm:spPr/>
      <dgm:t>
        <a:bodyPr/>
        <a:lstStyle/>
        <a:p>
          <a:endParaRPr lang="fr-CA"/>
        </a:p>
      </dgm:t>
    </dgm:pt>
    <dgm:pt modelId="{58B95E71-D629-48EC-B313-3F23E8EB8F78}" type="sibTrans" cxnId="{DC8C97C5-4C00-4B9A-82FB-B84ABD366456}">
      <dgm:prSet/>
      <dgm:spPr/>
      <dgm:t>
        <a:bodyPr/>
        <a:lstStyle/>
        <a:p>
          <a:endParaRPr lang="fr-CA"/>
        </a:p>
      </dgm:t>
    </dgm:pt>
    <dgm:pt modelId="{FCFEDEA9-D80E-49B8-AA75-F1D9A6731489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800" b="1" i="0" u="none" strike="noStrike" cap="all" spc="0" normalizeH="0" baseline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charset="0"/>
            </a:rPr>
            <a:t>Étape 3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800" b="1" i="0" u="none" strike="noStrike" cap="none" normalizeH="0" baseline="0" dirty="0">
              <a:ln/>
              <a:effectLst/>
              <a:latin typeface="Arial" charset="0"/>
            </a:rPr>
            <a:t>Planification stratégique et opérationnelle</a:t>
          </a:r>
        </a:p>
      </dgm:t>
    </dgm:pt>
    <dgm:pt modelId="{BE43A8A1-4451-4E02-9A14-06DFE131597F}" type="parTrans" cxnId="{A11F1829-1938-4142-BFC0-3023C5B4F5C3}">
      <dgm:prSet/>
      <dgm:spPr/>
      <dgm:t>
        <a:bodyPr/>
        <a:lstStyle/>
        <a:p>
          <a:endParaRPr lang="fr-CA"/>
        </a:p>
      </dgm:t>
    </dgm:pt>
    <dgm:pt modelId="{B71188A9-BB81-4B63-95A9-56FBB7219E2F}" type="sibTrans" cxnId="{A11F1829-1938-4142-BFC0-3023C5B4F5C3}">
      <dgm:prSet/>
      <dgm:spPr/>
      <dgm:t>
        <a:bodyPr/>
        <a:lstStyle/>
        <a:p>
          <a:endParaRPr lang="fr-CA"/>
        </a:p>
      </dgm:t>
    </dgm:pt>
    <dgm:pt modelId="{7C46AD5E-517D-4805-A36C-957F75215D1D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800" b="1" i="0" u="none" strike="noStrike" cap="all" spc="0" normalizeH="0" baseline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charset="0"/>
            </a:rPr>
            <a:t>Étape 4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CA" sz="1800" b="1" i="0" u="none" strike="noStrike" cap="none" normalizeH="0" baseline="0" dirty="0">
              <a:ln/>
              <a:effectLst/>
              <a:latin typeface="Arial" charset="0"/>
            </a:rPr>
            <a:t>Réalisation actions</a:t>
          </a:r>
          <a:endParaRPr kumimoji="0" lang="fr-CA" sz="1800" b="0" i="0" u="none" strike="noStrike" cap="none" normalizeH="0" baseline="0" dirty="0">
            <a:ln/>
            <a:effectLst/>
            <a:latin typeface="Arial" charset="0"/>
          </a:endParaRPr>
        </a:p>
      </dgm:t>
    </dgm:pt>
    <dgm:pt modelId="{F085B4D5-562E-4555-8ACA-CF4303A8BC9D}" type="parTrans" cxnId="{808F2D23-BFA3-4585-8BCD-494CAA33911D}">
      <dgm:prSet/>
      <dgm:spPr/>
      <dgm:t>
        <a:bodyPr/>
        <a:lstStyle/>
        <a:p>
          <a:endParaRPr lang="fr-CA"/>
        </a:p>
      </dgm:t>
    </dgm:pt>
    <dgm:pt modelId="{8E192996-06D0-4195-A81E-EACF9DF56E3E}" type="sibTrans" cxnId="{808F2D23-BFA3-4585-8BCD-494CAA33911D}">
      <dgm:prSet/>
      <dgm:spPr/>
      <dgm:t>
        <a:bodyPr/>
        <a:lstStyle/>
        <a:p>
          <a:endParaRPr lang="fr-CA"/>
        </a:p>
      </dgm:t>
    </dgm:pt>
    <dgm:pt modelId="{45181002-DFD9-4B79-9B20-F4B5CBCDDC44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CA" sz="1800" b="1" i="0" u="none" strike="noStrike" cap="all" spc="0" normalizeH="0" baseline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charset="0"/>
            </a:rPr>
            <a:t>Étape 5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CA" sz="1800" b="1" i="0" u="none" strike="noStrike" cap="none" normalizeH="0" baseline="0" dirty="0">
              <a:ln/>
              <a:effectLst/>
              <a:latin typeface="Arial" charset="0"/>
            </a:rPr>
            <a:t>Évaluation actions et mobilisation</a:t>
          </a:r>
          <a:endParaRPr kumimoji="0" lang="fr-FR" sz="1800" b="1" i="0" u="none" strike="noStrike" cap="none" normalizeH="0" baseline="0" dirty="0">
            <a:ln/>
            <a:effectLst/>
            <a:latin typeface="Arial" charset="0"/>
          </a:endParaRPr>
        </a:p>
      </dgm:t>
    </dgm:pt>
    <dgm:pt modelId="{D13B4DD2-5A15-42BA-95A8-6D9041A01878}" type="parTrans" cxnId="{78D482B2-E3C8-4EF7-A870-1B843DFE6DF0}">
      <dgm:prSet/>
      <dgm:spPr/>
      <dgm:t>
        <a:bodyPr/>
        <a:lstStyle/>
        <a:p>
          <a:endParaRPr lang="fr-CA"/>
        </a:p>
      </dgm:t>
    </dgm:pt>
    <dgm:pt modelId="{2BE41EA4-7A1B-4302-ADB9-1D4BB484C69E}" type="sibTrans" cxnId="{78D482B2-E3C8-4EF7-A870-1B843DFE6DF0}">
      <dgm:prSet/>
      <dgm:spPr/>
      <dgm:t>
        <a:bodyPr/>
        <a:lstStyle/>
        <a:p>
          <a:endParaRPr lang="fr-CA"/>
        </a:p>
      </dgm:t>
    </dgm:pt>
    <dgm:pt modelId="{295A90B1-B190-482D-9A08-846AE975D4C7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800" b="1" i="0" u="none" strike="noStrike" cap="all" spc="0" normalizeH="0" baseline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charset="0"/>
            </a:rPr>
            <a:t>Étape 1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800" b="1" i="0" u="none" strike="noStrike" cap="none" normalizeH="0" baseline="0" dirty="0">
              <a:ln/>
              <a:effectLst/>
              <a:latin typeface="Arial" charset="0"/>
            </a:rPr>
            <a:t>Portrait / Profil</a:t>
          </a:r>
        </a:p>
      </dgm:t>
    </dgm:pt>
    <dgm:pt modelId="{DFCB5EF7-1816-4B7A-B07A-10C86C7ACD5E}" type="parTrans" cxnId="{025F1875-4C91-448B-AC1F-3E9DA1F8525D}">
      <dgm:prSet/>
      <dgm:spPr/>
      <dgm:t>
        <a:bodyPr/>
        <a:lstStyle/>
        <a:p>
          <a:endParaRPr lang="fr-CA"/>
        </a:p>
      </dgm:t>
    </dgm:pt>
    <dgm:pt modelId="{3AD0D84E-1619-4885-A688-590B2D3AB014}" type="sibTrans" cxnId="{025F1875-4C91-448B-AC1F-3E9DA1F8525D}">
      <dgm:prSet/>
      <dgm:spPr/>
      <dgm:t>
        <a:bodyPr/>
        <a:lstStyle/>
        <a:p>
          <a:endParaRPr lang="fr-CA"/>
        </a:p>
      </dgm:t>
    </dgm:pt>
    <dgm:pt modelId="{A9907B0B-B567-4162-98D1-928964F01524}" type="pres">
      <dgm:prSet presAssocID="{AF108C11-2352-46E1-8A6A-79829FA8BC0B}" presName="cycle" presStyleCnt="0">
        <dgm:presLayoutVars>
          <dgm:dir/>
          <dgm:resizeHandles val="exact"/>
        </dgm:presLayoutVars>
      </dgm:prSet>
      <dgm:spPr/>
    </dgm:pt>
    <dgm:pt modelId="{E4D3193D-C3A6-4F2B-A7DA-953A0A449726}" type="pres">
      <dgm:prSet presAssocID="{373E94E8-62F0-4168-969D-7948A333192B}" presName="dummy" presStyleCnt="0"/>
      <dgm:spPr/>
    </dgm:pt>
    <dgm:pt modelId="{F22818A7-41F7-4801-96DF-1CFF2F238146}" type="pres">
      <dgm:prSet presAssocID="{373E94E8-62F0-4168-969D-7948A333192B}" presName="node" presStyleLbl="revTx" presStyleIdx="0" presStyleCnt="5" custScaleX="120923">
        <dgm:presLayoutVars>
          <dgm:bulletEnabled val="1"/>
        </dgm:presLayoutVars>
      </dgm:prSet>
      <dgm:spPr/>
    </dgm:pt>
    <dgm:pt modelId="{83D7BDEE-04A6-4B5F-9423-02ED746D7D3F}" type="pres">
      <dgm:prSet presAssocID="{58B95E71-D629-48EC-B313-3F23E8EB8F78}" presName="sibTrans" presStyleLbl="node1" presStyleIdx="0" presStyleCnt="5"/>
      <dgm:spPr/>
    </dgm:pt>
    <dgm:pt modelId="{ADCC9458-5EB2-4A48-B59F-02EB9CB83369}" type="pres">
      <dgm:prSet presAssocID="{FCFEDEA9-D80E-49B8-AA75-F1D9A6731489}" presName="dummy" presStyleCnt="0"/>
      <dgm:spPr/>
    </dgm:pt>
    <dgm:pt modelId="{D5CA0CBF-EB5C-4D9E-89D8-42F0A3B99A19}" type="pres">
      <dgm:prSet presAssocID="{FCFEDEA9-D80E-49B8-AA75-F1D9A6731489}" presName="node" presStyleLbl="revTx" presStyleIdx="1" presStyleCnt="5" custScaleX="141813">
        <dgm:presLayoutVars>
          <dgm:bulletEnabled val="1"/>
        </dgm:presLayoutVars>
      </dgm:prSet>
      <dgm:spPr/>
    </dgm:pt>
    <dgm:pt modelId="{DFBA8207-AFB5-4A5F-981B-9C5497077768}" type="pres">
      <dgm:prSet presAssocID="{B71188A9-BB81-4B63-95A9-56FBB7219E2F}" presName="sibTrans" presStyleLbl="node1" presStyleIdx="1" presStyleCnt="5"/>
      <dgm:spPr/>
    </dgm:pt>
    <dgm:pt modelId="{40904E03-5B27-425C-9C1B-03182EE6C6FA}" type="pres">
      <dgm:prSet presAssocID="{7C46AD5E-517D-4805-A36C-957F75215D1D}" presName="dummy" presStyleCnt="0"/>
      <dgm:spPr/>
    </dgm:pt>
    <dgm:pt modelId="{0E2CB728-31B8-488F-A566-88E248C5A865}" type="pres">
      <dgm:prSet presAssocID="{7C46AD5E-517D-4805-A36C-957F75215D1D}" presName="node" presStyleLbl="revTx" presStyleIdx="2" presStyleCnt="5" custScaleX="120923">
        <dgm:presLayoutVars>
          <dgm:bulletEnabled val="1"/>
        </dgm:presLayoutVars>
      </dgm:prSet>
      <dgm:spPr/>
    </dgm:pt>
    <dgm:pt modelId="{86BF3FE5-781D-4162-9F40-CD90DD57A8FE}" type="pres">
      <dgm:prSet presAssocID="{8E192996-06D0-4195-A81E-EACF9DF56E3E}" presName="sibTrans" presStyleLbl="node1" presStyleIdx="2" presStyleCnt="5"/>
      <dgm:spPr/>
    </dgm:pt>
    <dgm:pt modelId="{64D7931D-27A3-4792-8A73-2D2DFD10CC42}" type="pres">
      <dgm:prSet presAssocID="{45181002-DFD9-4B79-9B20-F4B5CBCDDC44}" presName="dummy" presStyleCnt="0"/>
      <dgm:spPr/>
    </dgm:pt>
    <dgm:pt modelId="{1CBA1E60-9E23-4E3C-9FFB-475F68D0C42E}" type="pres">
      <dgm:prSet presAssocID="{45181002-DFD9-4B79-9B20-F4B5CBCDDC44}" presName="node" presStyleLbl="revTx" presStyleIdx="3" presStyleCnt="5" custScaleX="120923">
        <dgm:presLayoutVars>
          <dgm:bulletEnabled val="1"/>
        </dgm:presLayoutVars>
      </dgm:prSet>
      <dgm:spPr/>
    </dgm:pt>
    <dgm:pt modelId="{44DCC488-385E-4A23-8A9D-CBAB37A85DBF}" type="pres">
      <dgm:prSet presAssocID="{2BE41EA4-7A1B-4302-ADB9-1D4BB484C69E}" presName="sibTrans" presStyleLbl="node1" presStyleIdx="3" presStyleCnt="5"/>
      <dgm:spPr/>
    </dgm:pt>
    <dgm:pt modelId="{F23CF1E2-7EDF-41F8-93DE-E6D21CBE5C64}" type="pres">
      <dgm:prSet presAssocID="{295A90B1-B190-482D-9A08-846AE975D4C7}" presName="dummy" presStyleCnt="0"/>
      <dgm:spPr/>
    </dgm:pt>
    <dgm:pt modelId="{56FBD4DC-B072-4670-8D80-6AD3854E44D7}" type="pres">
      <dgm:prSet presAssocID="{295A90B1-B190-482D-9A08-846AE975D4C7}" presName="node" presStyleLbl="revTx" presStyleIdx="4" presStyleCnt="5" custScaleX="120923">
        <dgm:presLayoutVars>
          <dgm:bulletEnabled val="1"/>
        </dgm:presLayoutVars>
      </dgm:prSet>
      <dgm:spPr/>
    </dgm:pt>
    <dgm:pt modelId="{6FA0C782-E328-410F-8C94-B6329B0F6CE0}" type="pres">
      <dgm:prSet presAssocID="{3AD0D84E-1619-4885-A688-590B2D3AB014}" presName="sibTrans" presStyleLbl="node1" presStyleIdx="4" presStyleCnt="5"/>
      <dgm:spPr/>
    </dgm:pt>
  </dgm:ptLst>
  <dgm:cxnLst>
    <dgm:cxn modelId="{CA1F1712-73D7-4C79-8627-DBF193CEBF04}" type="presOf" srcId="{58B95E71-D629-48EC-B313-3F23E8EB8F78}" destId="{83D7BDEE-04A6-4B5F-9423-02ED746D7D3F}" srcOrd="0" destOrd="0" presId="urn:microsoft.com/office/officeart/2005/8/layout/cycle1"/>
    <dgm:cxn modelId="{808F2D23-BFA3-4585-8BCD-494CAA33911D}" srcId="{AF108C11-2352-46E1-8A6A-79829FA8BC0B}" destId="{7C46AD5E-517D-4805-A36C-957F75215D1D}" srcOrd="2" destOrd="0" parTransId="{F085B4D5-562E-4555-8ACA-CF4303A8BC9D}" sibTransId="{8E192996-06D0-4195-A81E-EACF9DF56E3E}"/>
    <dgm:cxn modelId="{A11F1829-1938-4142-BFC0-3023C5B4F5C3}" srcId="{AF108C11-2352-46E1-8A6A-79829FA8BC0B}" destId="{FCFEDEA9-D80E-49B8-AA75-F1D9A6731489}" srcOrd="1" destOrd="0" parTransId="{BE43A8A1-4451-4E02-9A14-06DFE131597F}" sibTransId="{B71188A9-BB81-4B63-95A9-56FBB7219E2F}"/>
    <dgm:cxn modelId="{1C387F35-56A8-4843-9CFA-D2FA6774D65B}" type="presOf" srcId="{7C46AD5E-517D-4805-A36C-957F75215D1D}" destId="{0E2CB728-31B8-488F-A566-88E248C5A865}" srcOrd="0" destOrd="0" presId="urn:microsoft.com/office/officeart/2005/8/layout/cycle1"/>
    <dgm:cxn modelId="{815D196A-73FA-4849-8B33-EDC4F4A0C028}" type="presOf" srcId="{B71188A9-BB81-4B63-95A9-56FBB7219E2F}" destId="{DFBA8207-AFB5-4A5F-981B-9C5497077768}" srcOrd="0" destOrd="0" presId="urn:microsoft.com/office/officeart/2005/8/layout/cycle1"/>
    <dgm:cxn modelId="{74460E6C-F47E-46DB-ACAE-CDA471CA57B1}" type="presOf" srcId="{45181002-DFD9-4B79-9B20-F4B5CBCDDC44}" destId="{1CBA1E60-9E23-4E3C-9FFB-475F68D0C42E}" srcOrd="0" destOrd="0" presId="urn:microsoft.com/office/officeart/2005/8/layout/cycle1"/>
    <dgm:cxn modelId="{025F1875-4C91-448B-AC1F-3E9DA1F8525D}" srcId="{AF108C11-2352-46E1-8A6A-79829FA8BC0B}" destId="{295A90B1-B190-482D-9A08-846AE975D4C7}" srcOrd="4" destOrd="0" parTransId="{DFCB5EF7-1816-4B7A-B07A-10C86C7ACD5E}" sibTransId="{3AD0D84E-1619-4885-A688-590B2D3AB014}"/>
    <dgm:cxn modelId="{6009938B-3744-4D66-84A8-A6C90B8EE272}" type="presOf" srcId="{295A90B1-B190-482D-9A08-846AE975D4C7}" destId="{56FBD4DC-B072-4670-8D80-6AD3854E44D7}" srcOrd="0" destOrd="0" presId="urn:microsoft.com/office/officeart/2005/8/layout/cycle1"/>
    <dgm:cxn modelId="{50644CA6-BA59-49BD-BD12-59BDD33314E7}" type="presOf" srcId="{373E94E8-62F0-4168-969D-7948A333192B}" destId="{F22818A7-41F7-4801-96DF-1CFF2F238146}" srcOrd="0" destOrd="0" presId="urn:microsoft.com/office/officeart/2005/8/layout/cycle1"/>
    <dgm:cxn modelId="{78D482B2-E3C8-4EF7-A870-1B843DFE6DF0}" srcId="{AF108C11-2352-46E1-8A6A-79829FA8BC0B}" destId="{45181002-DFD9-4B79-9B20-F4B5CBCDDC44}" srcOrd="3" destOrd="0" parTransId="{D13B4DD2-5A15-42BA-95A8-6D9041A01878}" sibTransId="{2BE41EA4-7A1B-4302-ADB9-1D4BB484C69E}"/>
    <dgm:cxn modelId="{4E068BB5-EFDD-4BAD-A449-2CA73702A802}" type="presOf" srcId="{3AD0D84E-1619-4885-A688-590B2D3AB014}" destId="{6FA0C782-E328-410F-8C94-B6329B0F6CE0}" srcOrd="0" destOrd="0" presId="urn:microsoft.com/office/officeart/2005/8/layout/cycle1"/>
    <dgm:cxn modelId="{3C3365B7-A0C4-47E3-A131-80D66D11E2F0}" type="presOf" srcId="{FCFEDEA9-D80E-49B8-AA75-F1D9A6731489}" destId="{D5CA0CBF-EB5C-4D9E-89D8-42F0A3B99A19}" srcOrd="0" destOrd="0" presId="urn:microsoft.com/office/officeart/2005/8/layout/cycle1"/>
    <dgm:cxn modelId="{190F68C1-189B-4D45-A33B-4F3550CAAF52}" type="presOf" srcId="{8E192996-06D0-4195-A81E-EACF9DF56E3E}" destId="{86BF3FE5-781D-4162-9F40-CD90DD57A8FE}" srcOrd="0" destOrd="0" presId="urn:microsoft.com/office/officeart/2005/8/layout/cycle1"/>
    <dgm:cxn modelId="{DC8C97C5-4C00-4B9A-82FB-B84ABD366456}" srcId="{AF108C11-2352-46E1-8A6A-79829FA8BC0B}" destId="{373E94E8-62F0-4168-969D-7948A333192B}" srcOrd="0" destOrd="0" parTransId="{1FAE820B-0031-477E-94AA-8ACD4AA97ABD}" sibTransId="{58B95E71-D629-48EC-B313-3F23E8EB8F78}"/>
    <dgm:cxn modelId="{72CBB8D1-9AE5-4B2C-B526-3B9C80482688}" type="presOf" srcId="{AF108C11-2352-46E1-8A6A-79829FA8BC0B}" destId="{A9907B0B-B567-4162-98D1-928964F01524}" srcOrd="0" destOrd="0" presId="urn:microsoft.com/office/officeart/2005/8/layout/cycle1"/>
    <dgm:cxn modelId="{6264E8F9-554E-476A-9F08-9F908A59DCE4}" type="presOf" srcId="{2BE41EA4-7A1B-4302-ADB9-1D4BB484C69E}" destId="{44DCC488-385E-4A23-8A9D-CBAB37A85DBF}" srcOrd="0" destOrd="0" presId="urn:microsoft.com/office/officeart/2005/8/layout/cycle1"/>
    <dgm:cxn modelId="{22FD3D3E-ACF7-4585-9478-B0E325B61F79}" type="presParOf" srcId="{A9907B0B-B567-4162-98D1-928964F01524}" destId="{E4D3193D-C3A6-4F2B-A7DA-953A0A449726}" srcOrd="0" destOrd="0" presId="urn:microsoft.com/office/officeart/2005/8/layout/cycle1"/>
    <dgm:cxn modelId="{E1F6A0BC-65F2-4131-B834-BE462AAD2D59}" type="presParOf" srcId="{A9907B0B-B567-4162-98D1-928964F01524}" destId="{F22818A7-41F7-4801-96DF-1CFF2F238146}" srcOrd="1" destOrd="0" presId="urn:microsoft.com/office/officeart/2005/8/layout/cycle1"/>
    <dgm:cxn modelId="{EFB54BAE-D45C-4F38-B3A5-ABD897148CE6}" type="presParOf" srcId="{A9907B0B-B567-4162-98D1-928964F01524}" destId="{83D7BDEE-04A6-4B5F-9423-02ED746D7D3F}" srcOrd="2" destOrd="0" presId="urn:microsoft.com/office/officeart/2005/8/layout/cycle1"/>
    <dgm:cxn modelId="{444075CD-A876-4112-A934-B957ABE723DE}" type="presParOf" srcId="{A9907B0B-B567-4162-98D1-928964F01524}" destId="{ADCC9458-5EB2-4A48-B59F-02EB9CB83369}" srcOrd="3" destOrd="0" presId="urn:microsoft.com/office/officeart/2005/8/layout/cycle1"/>
    <dgm:cxn modelId="{F2F5A8C2-8D4D-4352-9502-D5A6E85EB997}" type="presParOf" srcId="{A9907B0B-B567-4162-98D1-928964F01524}" destId="{D5CA0CBF-EB5C-4D9E-89D8-42F0A3B99A19}" srcOrd="4" destOrd="0" presId="urn:microsoft.com/office/officeart/2005/8/layout/cycle1"/>
    <dgm:cxn modelId="{CB1AA6FB-A31B-433D-9B40-F4F89B16B137}" type="presParOf" srcId="{A9907B0B-B567-4162-98D1-928964F01524}" destId="{DFBA8207-AFB5-4A5F-981B-9C5497077768}" srcOrd="5" destOrd="0" presId="urn:microsoft.com/office/officeart/2005/8/layout/cycle1"/>
    <dgm:cxn modelId="{5B4BD273-CF07-429C-BF8D-32B4980A54B2}" type="presParOf" srcId="{A9907B0B-B567-4162-98D1-928964F01524}" destId="{40904E03-5B27-425C-9C1B-03182EE6C6FA}" srcOrd="6" destOrd="0" presId="urn:microsoft.com/office/officeart/2005/8/layout/cycle1"/>
    <dgm:cxn modelId="{4BC70485-9B33-48F6-B1C5-D345ED9E8E5A}" type="presParOf" srcId="{A9907B0B-B567-4162-98D1-928964F01524}" destId="{0E2CB728-31B8-488F-A566-88E248C5A865}" srcOrd="7" destOrd="0" presId="urn:microsoft.com/office/officeart/2005/8/layout/cycle1"/>
    <dgm:cxn modelId="{32609CEA-E347-4C16-B60D-2958136BB31D}" type="presParOf" srcId="{A9907B0B-B567-4162-98D1-928964F01524}" destId="{86BF3FE5-781D-4162-9F40-CD90DD57A8FE}" srcOrd="8" destOrd="0" presId="urn:microsoft.com/office/officeart/2005/8/layout/cycle1"/>
    <dgm:cxn modelId="{429C26CD-A296-4A50-AA62-E313240B5796}" type="presParOf" srcId="{A9907B0B-B567-4162-98D1-928964F01524}" destId="{64D7931D-27A3-4792-8A73-2D2DFD10CC42}" srcOrd="9" destOrd="0" presId="urn:microsoft.com/office/officeart/2005/8/layout/cycle1"/>
    <dgm:cxn modelId="{4819E575-C2DB-4AC0-B14C-9BEA9F8B0903}" type="presParOf" srcId="{A9907B0B-B567-4162-98D1-928964F01524}" destId="{1CBA1E60-9E23-4E3C-9FFB-475F68D0C42E}" srcOrd="10" destOrd="0" presId="urn:microsoft.com/office/officeart/2005/8/layout/cycle1"/>
    <dgm:cxn modelId="{21A2DFD7-B378-4042-8925-E5975F0C5841}" type="presParOf" srcId="{A9907B0B-B567-4162-98D1-928964F01524}" destId="{44DCC488-385E-4A23-8A9D-CBAB37A85DBF}" srcOrd="11" destOrd="0" presId="urn:microsoft.com/office/officeart/2005/8/layout/cycle1"/>
    <dgm:cxn modelId="{C833D8DF-4BEF-4B99-B0F2-8505C1C7BF18}" type="presParOf" srcId="{A9907B0B-B567-4162-98D1-928964F01524}" destId="{F23CF1E2-7EDF-41F8-93DE-E6D21CBE5C64}" srcOrd="12" destOrd="0" presId="urn:microsoft.com/office/officeart/2005/8/layout/cycle1"/>
    <dgm:cxn modelId="{6B2F58C4-0EEF-42D2-A31E-A5D5AD7A2FBF}" type="presParOf" srcId="{A9907B0B-B567-4162-98D1-928964F01524}" destId="{56FBD4DC-B072-4670-8D80-6AD3854E44D7}" srcOrd="13" destOrd="0" presId="urn:microsoft.com/office/officeart/2005/8/layout/cycle1"/>
    <dgm:cxn modelId="{653BF946-5CD6-4ED8-936A-9A28898D0BBA}" type="presParOf" srcId="{A9907B0B-B567-4162-98D1-928964F01524}" destId="{6FA0C782-E328-410F-8C94-B6329B0F6CE0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2818A7-41F7-4801-96DF-1CFF2F238146}">
      <dsp:nvSpPr>
        <dsp:cNvPr id="0" name=""/>
        <dsp:cNvSpPr/>
      </dsp:nvSpPr>
      <dsp:spPr>
        <a:xfrm>
          <a:off x="4522157" y="37295"/>
          <a:ext cx="1552219" cy="1283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800" b="1" i="0" u="none" strike="noStrike" kern="1200" cap="all" spc="0" normalizeH="0" baseline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charset="0"/>
            </a:rPr>
            <a:t>Étape 2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800" b="1" i="0" u="none" strike="noStrike" kern="1200" cap="none" normalizeH="0" baseline="0" dirty="0">
              <a:ln/>
              <a:effectLst/>
              <a:latin typeface="Arial" charset="0"/>
            </a:rPr>
            <a:t>Diagnostic et vision commune</a:t>
          </a:r>
        </a:p>
      </dsp:txBody>
      <dsp:txXfrm>
        <a:off x="4522157" y="37295"/>
        <a:ext cx="1552219" cy="1283642"/>
      </dsp:txXfrm>
    </dsp:sp>
    <dsp:sp modelId="{83D7BDEE-04A6-4B5F-9423-02ED746D7D3F}">
      <dsp:nvSpPr>
        <dsp:cNvPr id="0" name=""/>
        <dsp:cNvSpPr/>
      </dsp:nvSpPr>
      <dsp:spPr>
        <a:xfrm>
          <a:off x="1629808" y="-687"/>
          <a:ext cx="4821619" cy="4821619"/>
        </a:xfrm>
        <a:prstGeom prst="circularArrow">
          <a:avLst>
            <a:gd name="adj1" fmla="val 5191"/>
            <a:gd name="adj2" fmla="val 335276"/>
            <a:gd name="adj3" fmla="val 21295836"/>
            <a:gd name="adj4" fmla="val 19763965"/>
            <a:gd name="adj5" fmla="val 6057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5CA0CBF-EB5C-4D9E-89D8-42F0A3B99A19}">
      <dsp:nvSpPr>
        <dsp:cNvPr id="0" name=""/>
        <dsp:cNvSpPr/>
      </dsp:nvSpPr>
      <dsp:spPr>
        <a:xfrm>
          <a:off x="5165350" y="2429485"/>
          <a:ext cx="1820371" cy="1283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800" b="1" i="0" u="none" strike="noStrike" kern="1200" cap="all" spc="0" normalizeH="0" baseline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charset="0"/>
            </a:rPr>
            <a:t>Étape 3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800" b="1" i="0" u="none" strike="noStrike" kern="1200" cap="none" normalizeH="0" baseline="0" dirty="0">
              <a:ln/>
              <a:effectLst/>
              <a:latin typeface="Arial" charset="0"/>
            </a:rPr>
            <a:t>Planification stratégique et opérationnelle</a:t>
          </a:r>
        </a:p>
      </dsp:txBody>
      <dsp:txXfrm>
        <a:off x="5165350" y="2429485"/>
        <a:ext cx="1820371" cy="1283642"/>
      </dsp:txXfrm>
    </dsp:sp>
    <dsp:sp modelId="{DFBA8207-AFB5-4A5F-981B-9C5497077768}">
      <dsp:nvSpPr>
        <dsp:cNvPr id="0" name=""/>
        <dsp:cNvSpPr/>
      </dsp:nvSpPr>
      <dsp:spPr>
        <a:xfrm>
          <a:off x="1629808" y="-687"/>
          <a:ext cx="4821619" cy="4821619"/>
        </a:xfrm>
        <a:prstGeom prst="circularArrow">
          <a:avLst>
            <a:gd name="adj1" fmla="val 5191"/>
            <a:gd name="adj2" fmla="val 335276"/>
            <a:gd name="adj3" fmla="val 3788651"/>
            <a:gd name="adj4" fmla="val 2250964"/>
            <a:gd name="adj5" fmla="val 6057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E2CB728-31B8-488F-A566-88E248C5A865}">
      <dsp:nvSpPr>
        <dsp:cNvPr id="0" name=""/>
        <dsp:cNvSpPr/>
      </dsp:nvSpPr>
      <dsp:spPr>
        <a:xfrm>
          <a:off x="3264508" y="3907940"/>
          <a:ext cx="1552219" cy="1283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800" b="1" i="0" u="none" strike="noStrike" kern="1200" cap="all" spc="0" normalizeH="0" baseline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charset="0"/>
            </a:rPr>
            <a:t>Étape 4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CA" sz="1800" b="1" i="0" u="none" strike="noStrike" kern="1200" cap="none" normalizeH="0" baseline="0" dirty="0">
              <a:ln/>
              <a:effectLst/>
              <a:latin typeface="Arial" charset="0"/>
            </a:rPr>
            <a:t>Réalisation actions</a:t>
          </a:r>
          <a:endParaRPr kumimoji="0" lang="fr-CA" sz="1800" b="0" i="0" u="none" strike="noStrike" kern="1200" cap="none" normalizeH="0" baseline="0" dirty="0">
            <a:ln/>
            <a:effectLst/>
            <a:latin typeface="Arial" charset="0"/>
          </a:endParaRPr>
        </a:p>
      </dsp:txBody>
      <dsp:txXfrm>
        <a:off x="3264508" y="3907940"/>
        <a:ext cx="1552219" cy="1283642"/>
      </dsp:txXfrm>
    </dsp:sp>
    <dsp:sp modelId="{86BF3FE5-781D-4162-9F40-CD90DD57A8FE}">
      <dsp:nvSpPr>
        <dsp:cNvPr id="0" name=""/>
        <dsp:cNvSpPr/>
      </dsp:nvSpPr>
      <dsp:spPr>
        <a:xfrm>
          <a:off x="1629808" y="-687"/>
          <a:ext cx="4821619" cy="4821619"/>
        </a:xfrm>
        <a:prstGeom prst="circularArrow">
          <a:avLst>
            <a:gd name="adj1" fmla="val 5191"/>
            <a:gd name="adj2" fmla="val 335276"/>
            <a:gd name="adj3" fmla="val 8213760"/>
            <a:gd name="adj4" fmla="val 6676073"/>
            <a:gd name="adj5" fmla="val 6057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CBA1E60-9E23-4E3C-9FFB-475F68D0C42E}">
      <dsp:nvSpPr>
        <dsp:cNvPr id="0" name=""/>
        <dsp:cNvSpPr/>
      </dsp:nvSpPr>
      <dsp:spPr>
        <a:xfrm>
          <a:off x="1229589" y="2429485"/>
          <a:ext cx="1552219" cy="1283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CA" sz="1800" b="1" i="0" u="none" strike="noStrike" kern="1200" cap="all" spc="0" normalizeH="0" baseline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charset="0"/>
            </a:rPr>
            <a:t>Étape 5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CA" sz="1800" b="1" i="0" u="none" strike="noStrike" kern="1200" cap="none" normalizeH="0" baseline="0" dirty="0">
              <a:ln/>
              <a:effectLst/>
              <a:latin typeface="Arial" charset="0"/>
            </a:rPr>
            <a:t>Évaluation actions et mobilisation</a:t>
          </a:r>
          <a:endParaRPr kumimoji="0" lang="fr-FR" sz="1800" b="1" i="0" u="none" strike="noStrike" kern="1200" cap="none" normalizeH="0" baseline="0" dirty="0">
            <a:ln/>
            <a:effectLst/>
            <a:latin typeface="Arial" charset="0"/>
          </a:endParaRPr>
        </a:p>
      </dsp:txBody>
      <dsp:txXfrm>
        <a:off x="1229589" y="2429485"/>
        <a:ext cx="1552219" cy="1283642"/>
      </dsp:txXfrm>
    </dsp:sp>
    <dsp:sp modelId="{44DCC488-385E-4A23-8A9D-CBAB37A85DBF}">
      <dsp:nvSpPr>
        <dsp:cNvPr id="0" name=""/>
        <dsp:cNvSpPr/>
      </dsp:nvSpPr>
      <dsp:spPr>
        <a:xfrm>
          <a:off x="1629808" y="-687"/>
          <a:ext cx="4821619" cy="4821619"/>
        </a:xfrm>
        <a:prstGeom prst="circularArrow">
          <a:avLst>
            <a:gd name="adj1" fmla="val 5191"/>
            <a:gd name="adj2" fmla="val 335276"/>
            <a:gd name="adj3" fmla="val 12300758"/>
            <a:gd name="adj4" fmla="val 10768888"/>
            <a:gd name="adj5" fmla="val 6057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6FBD4DC-B072-4670-8D80-6AD3854E44D7}">
      <dsp:nvSpPr>
        <dsp:cNvPr id="0" name=""/>
        <dsp:cNvSpPr/>
      </dsp:nvSpPr>
      <dsp:spPr>
        <a:xfrm>
          <a:off x="2006859" y="37295"/>
          <a:ext cx="1552219" cy="1283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800" b="1" i="0" u="none" strike="noStrike" kern="1200" cap="all" spc="0" normalizeH="0" baseline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charset="0"/>
            </a:rPr>
            <a:t>Étape 1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800" b="1" i="0" u="none" strike="noStrike" kern="1200" cap="none" normalizeH="0" baseline="0" dirty="0">
              <a:ln/>
              <a:effectLst/>
              <a:latin typeface="Arial" charset="0"/>
            </a:rPr>
            <a:t>Portrait / Profil</a:t>
          </a:r>
        </a:p>
      </dsp:txBody>
      <dsp:txXfrm>
        <a:off x="2006859" y="37295"/>
        <a:ext cx="1552219" cy="1283642"/>
      </dsp:txXfrm>
    </dsp:sp>
    <dsp:sp modelId="{6FA0C782-E328-410F-8C94-B6329B0F6CE0}">
      <dsp:nvSpPr>
        <dsp:cNvPr id="0" name=""/>
        <dsp:cNvSpPr/>
      </dsp:nvSpPr>
      <dsp:spPr>
        <a:xfrm>
          <a:off x="1629808" y="-687"/>
          <a:ext cx="4821619" cy="4821619"/>
        </a:xfrm>
        <a:prstGeom prst="circularArrow">
          <a:avLst>
            <a:gd name="adj1" fmla="val 5191"/>
            <a:gd name="adj2" fmla="val 335276"/>
            <a:gd name="adj3" fmla="val 16645095"/>
            <a:gd name="adj4" fmla="val 15419629"/>
            <a:gd name="adj5" fmla="val 6057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C3939-7F74-42C4-9DD0-B6485081FB6E}" type="datetimeFigureOut">
              <a:rPr lang="fr-CA" smtClean="0"/>
              <a:pPr/>
              <a:t>2020-08-17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1F1DB-BE82-45CA-94D6-7BBA113E1D80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3FE11C-BC1F-4D8D-840C-CE33D43EF952}" type="datetimeFigureOut">
              <a:rPr lang="fr-CA" smtClean="0"/>
              <a:pPr/>
              <a:t>2020-08-17</a:t>
            </a:fld>
            <a:endParaRPr lang="fr-CA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33C1C-AE1D-49B6-B74C-2D22D082F690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6B1C29-4CBB-4D22-8A7B-498BE25B9831}" type="slidenum">
              <a:rPr lang="fr-FR" smtClean="0">
                <a:latin typeface="Times" charset="0"/>
              </a:rPr>
              <a:pPr/>
              <a:t>2</a:t>
            </a:fld>
            <a:endParaRPr lang="fr-FR">
              <a:latin typeface="Times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CBC5F-4F28-41C6-BFCA-921070637753}" type="slidenum">
              <a:rPr lang="fr-FR"/>
              <a:pPr/>
              <a:t>21</a:t>
            </a:fld>
            <a:endParaRPr lang="fr-FR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CBC5F-4F28-41C6-BFCA-921070637753}" type="slidenum">
              <a:rPr lang="fr-FR"/>
              <a:pPr/>
              <a:t>35</a:t>
            </a:fld>
            <a:endParaRPr lang="fr-FR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CBC5F-4F28-41C6-BFCA-921070637753}" type="slidenum">
              <a:rPr lang="fr-FR"/>
              <a:pPr/>
              <a:t>11</a:t>
            </a:fld>
            <a:endParaRPr lang="fr-FR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CBC5F-4F28-41C6-BFCA-921070637753}" type="slidenum">
              <a:rPr lang="fr-FR"/>
              <a:pPr/>
              <a:t>12</a:t>
            </a:fld>
            <a:endParaRPr lang="fr-FR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CBC5F-4F28-41C6-BFCA-921070637753}" type="slidenum">
              <a:rPr lang="fr-FR"/>
              <a:pPr/>
              <a:t>13</a:t>
            </a:fld>
            <a:endParaRPr lang="fr-FR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184BB-768F-4C44-9C5B-D084208F8528}" type="slidenum">
              <a:rPr lang="fr-CA" smtClean="0"/>
              <a:pPr/>
              <a:t>14</a:t>
            </a:fld>
            <a:endParaRPr lang="fr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CBC5F-4F28-41C6-BFCA-921070637753}" type="slidenum">
              <a:rPr lang="fr-FR"/>
              <a:pPr/>
              <a:t>15</a:t>
            </a:fld>
            <a:endParaRPr lang="fr-FR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CBC5F-4F28-41C6-BFCA-921070637753}" type="slidenum">
              <a:rPr lang="fr-FR"/>
              <a:pPr/>
              <a:t>17</a:t>
            </a:fld>
            <a:endParaRPr lang="fr-FR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CBC5F-4F28-41C6-BFCA-921070637753}" type="slidenum">
              <a:rPr lang="fr-FR"/>
              <a:pPr/>
              <a:t>18</a:t>
            </a:fld>
            <a:endParaRPr lang="fr-FR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CBC5F-4F28-41C6-BFCA-921070637753}" type="slidenum">
              <a:rPr lang="fr-FR"/>
              <a:pPr/>
              <a:t>20</a:t>
            </a:fld>
            <a:endParaRPr lang="fr-FR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2895600" cy="36512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r-CA"/>
              <a:t>© Coopérative La Clé, Victoriaville - 2012</a:t>
            </a:r>
            <a:endParaRPr lang="fr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- 2012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- 2012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re et graphique ou organigramme hiérarc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graphique SmartArt 2"/>
          <p:cNvSpPr>
            <a:spLocks noGrp="1"/>
          </p:cNvSpPr>
          <p:nvPr>
            <p:ph type="dgm" idx="1"/>
          </p:nvPr>
        </p:nvSpPr>
        <p:spPr>
          <a:xfrm>
            <a:off x="1173163" y="1981200"/>
            <a:ext cx="7772400" cy="4114800"/>
          </a:xfrm>
        </p:spPr>
        <p:txBody>
          <a:bodyPr/>
          <a:lstStyle/>
          <a:p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1219200" y="6324600"/>
            <a:ext cx="2741613" cy="457200"/>
          </a:xfrm>
        </p:spPr>
        <p:txBody>
          <a:bodyPr/>
          <a:lstStyle>
            <a:lvl1pPr>
              <a:defRPr/>
            </a:lvl1pPr>
          </a:lstStyle>
          <a:p>
            <a:r>
              <a:rPr lang="fr-CA"/>
              <a:t>© Coopérative La Clé, Victoriaville - 2012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8382000" y="6324600"/>
            <a:ext cx="685800" cy="457200"/>
          </a:xfrm>
        </p:spPr>
        <p:txBody>
          <a:bodyPr/>
          <a:lstStyle>
            <a:lvl1pPr>
              <a:defRPr/>
            </a:lvl1pPr>
          </a:lstStyle>
          <a:p>
            <a:fld id="{E2273F2D-BAF0-4955-B33D-FFBFE5CAE90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1173163" y="1981200"/>
            <a:ext cx="7772400" cy="4114800"/>
          </a:xfrm>
        </p:spPr>
        <p:txBody>
          <a:bodyPr/>
          <a:lstStyle/>
          <a:p>
            <a:pPr lvl="0"/>
            <a:endParaRPr lang="fr-CA" noProof="0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/>
              <a:t>© Coopérative La Clé, Victoriaville - 2012</a:t>
            </a:r>
            <a:endParaRPr lang="fr-FR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E180D-A8BC-426F-AA61-1EA5029E081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2895600" cy="36512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r-CA"/>
              <a:t>© Coopérative La Clé, Victoriaville - 2012</a:t>
            </a:r>
            <a:endParaRPr lang="fr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2895600" cy="36512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r-CA"/>
              <a:t>© Coopérative La Clé, Victoriaville - 2012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- 2012</a:t>
            </a:r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- 2012</a:t>
            </a:r>
            <a:endParaRPr lang="fr-CA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- 2012</a:t>
            </a:r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2895600" cy="36512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r-CA"/>
              <a:t>© Coopérative La Clé, Victoriaville - 2012</a:t>
            </a:r>
            <a:endParaRPr lang="fr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- 2012</a:t>
            </a:r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- 2012</a:t>
            </a:r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675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CA"/>
              <a:t>© Coopérative La Clé, Victoriaville - 2012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57200" y="692696"/>
            <a:ext cx="8226425" cy="205740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fr-CA" sz="3400" b="1" dirty="0"/>
              <a:t>L’</a:t>
            </a:r>
            <a:r>
              <a:rPr lang="fr-CA" sz="3400" b="1" i="1" dirty="0"/>
              <a:t>EMPOWERMENT</a:t>
            </a:r>
            <a:r>
              <a:rPr lang="fr-CA" sz="3400" b="1" dirty="0"/>
              <a:t> DES COMMUNAUTÉS LOCALES : ENJEUX LIÉS À LA LUTTE CONTRE LA PAUVRETÉ DANS LES BOIS-FRANCS</a:t>
            </a:r>
            <a:endParaRPr lang="fr-FR" sz="3400" b="1" dirty="0"/>
          </a:p>
        </p:txBody>
      </p:sp>
      <p:pic>
        <p:nvPicPr>
          <p:cNvPr id="5" name="Picture 4" descr="Logo%20La%20Clé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11334" y="5337352"/>
            <a:ext cx="1481146" cy="12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1"/>
          <p:cNvSpPr>
            <a:spLocks noGrp="1" noChangeArrowheads="1"/>
          </p:cNvSpPr>
          <p:nvPr>
            <p:ph type="subTitle" idx="4294967295"/>
          </p:nvPr>
        </p:nvSpPr>
        <p:spPr>
          <a:xfrm>
            <a:off x="1008400" y="3089697"/>
            <a:ext cx="7164000" cy="2880000"/>
          </a:xfrm>
          <a:noFill/>
        </p:spPr>
        <p:txBody>
          <a:bodyPr>
            <a:normAutofit fontScale="85000" lnSpcReduction="10000"/>
          </a:bodyPr>
          <a:lstStyle/>
          <a:p>
            <a:pPr marL="0" indent="0" algn="ctr" eaLnBrk="1" hangingPunct="1">
              <a:lnSpc>
                <a:spcPct val="120000"/>
              </a:lnSpc>
              <a:spcBef>
                <a:spcPts val="180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fr-CA" sz="3800" b="1" dirty="0"/>
              <a:t>William A. « Bill » Ninacs</a:t>
            </a:r>
          </a:p>
          <a:p>
            <a:pPr marL="0" indent="0" algn="ctr">
              <a:lnSpc>
                <a:spcPct val="120000"/>
              </a:lnSpc>
              <a:spcBef>
                <a:spcPts val="1800"/>
              </a:spcBef>
              <a:buNone/>
            </a:pPr>
            <a:r>
              <a:rPr lang="fr-CA" sz="2800" dirty="0"/>
              <a:t>Colloque international sur l’approche centrée sur le développement du pouvoir d’agir des personnes et des collectivités (DPA) « Changer le monde au quotidien »</a:t>
            </a:r>
            <a:endParaRPr lang="fr-CA" sz="3600" dirty="0"/>
          </a:p>
          <a:p>
            <a:pPr marL="0" indent="0" algn="ctr" eaLnBrk="1" hangingPunct="1">
              <a:lnSpc>
                <a:spcPct val="120000"/>
              </a:lnSpc>
              <a:spcBef>
                <a:spcPts val="1800"/>
              </a:spcBef>
              <a:buFont typeface="Wingdings" pitchFamily="2" charset="2"/>
              <a:buNone/>
            </a:pPr>
            <a:r>
              <a:rPr lang="fr-CA" sz="2800" dirty="0"/>
              <a:t>Université Laval  (Québec) — septembre 2012</a:t>
            </a:r>
          </a:p>
        </p:txBody>
      </p:sp>
      <p:pic>
        <p:nvPicPr>
          <p:cNvPr id="2" name="Image 1" descr="Une image contenant dessin&#10;&#10;Description générée automatiquement">
            <a:extLst>
              <a:ext uri="{FF2B5EF4-FFF2-40B4-BE49-F238E27FC236}">
                <a16:creationId xmlns:a16="http://schemas.microsoft.com/office/drawing/2014/main" id="{926BF87C-BC2B-4920-9DA8-30F92AAAD8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948" y="6000009"/>
            <a:ext cx="1618904" cy="65565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10</a:t>
            </a:fld>
            <a:endParaRPr lang="fr-CA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l="16306" t="16894" r="16306" b="29565"/>
          <a:stretch>
            <a:fillRect/>
          </a:stretch>
        </p:blipFill>
        <p:spPr bwMode="auto">
          <a:xfrm>
            <a:off x="5017144" y="1700808"/>
            <a:ext cx="4091360" cy="251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3" cstate="print"/>
          <a:srcRect l="13045" t="16894" r="13045" b="29565"/>
          <a:stretch>
            <a:fillRect/>
          </a:stretch>
        </p:blipFill>
        <p:spPr bwMode="auto">
          <a:xfrm>
            <a:off x="251920" y="1700808"/>
            <a:ext cx="3600000" cy="251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4448" y="260648"/>
            <a:ext cx="7920000" cy="114300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L’ACTION INTERSECTORIELLE</a:t>
            </a:r>
            <a:endParaRPr kumimoji="0" lang="fr-FR" sz="3600" b="0" i="1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211960" y="2132856"/>
            <a:ext cx="69602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8000" b="1" dirty="0"/>
              <a:t>+</a:t>
            </a:r>
          </a:p>
        </p:txBody>
      </p:sp>
      <p:sp>
        <p:nvSpPr>
          <p:cNvPr id="7" name="Flèche vers le bas 6"/>
          <p:cNvSpPr/>
          <p:nvPr/>
        </p:nvSpPr>
        <p:spPr>
          <a:xfrm>
            <a:off x="3707904" y="4509120"/>
            <a:ext cx="1800000" cy="3600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11560" y="5166320"/>
            <a:ext cx="7920000" cy="11430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600" b="1" dirty="0">
                <a:latin typeface="Calibri" pitchFamily="34" charset="0"/>
                <a:ea typeface="+mj-ea"/>
                <a:cs typeface="+mj-cs"/>
              </a:rPr>
              <a:t>UN</a:t>
            </a:r>
            <a:r>
              <a:rPr kumimoji="0" lang="fr-FR" sz="3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ACTEUR</a:t>
            </a:r>
            <a:r>
              <a:rPr kumimoji="0" lang="fr-FR" sz="3600" b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COLL</a:t>
            </a:r>
            <a:r>
              <a:rPr kumimoji="0" lang="fr-FR" sz="3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ECTIF</a:t>
            </a:r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- 2012</a:t>
            </a:r>
            <a:endParaRPr lang="fr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886A-50EC-4247-8737-97210126F5A2}" type="slidenum">
              <a:rPr lang="fr-FR">
                <a:latin typeface="+mj-lt"/>
              </a:rPr>
              <a:pPr/>
              <a:t>11</a:t>
            </a:fld>
            <a:endParaRPr lang="fr-FR">
              <a:latin typeface="+mj-lt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CA">
                <a:latin typeface="+mj-lt"/>
              </a:rPr>
              <a:t>© Coopérative La Clé, Victoriaville - 2012</a:t>
            </a:r>
            <a:endParaRPr lang="fr-FR">
              <a:latin typeface="+mj-lt"/>
            </a:endParaRPr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404813"/>
            <a:ext cx="7772400" cy="685800"/>
          </a:xfrm>
          <a:noFill/>
        </p:spPr>
        <p:txBody>
          <a:bodyPr>
            <a:normAutofit fontScale="90000"/>
          </a:bodyPr>
          <a:lstStyle/>
          <a:p>
            <a:r>
              <a:rPr lang="en-CA" sz="3600" b="1" dirty="0">
                <a:latin typeface="Calibri" pitchFamily="34" charset="0"/>
              </a:rPr>
              <a:t>LA PAUVRETÉ : </a:t>
            </a:r>
            <a:r>
              <a:rPr lang="fr-FR" sz="3600" b="1" dirty="0"/>
              <a:t>UN PHÉNOMÈNE COMPLEXE</a:t>
            </a:r>
            <a:endParaRPr lang="en-CA" sz="3600" b="1" dirty="0">
              <a:latin typeface="Calibri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67544" y="1412776"/>
            <a:ext cx="8280000" cy="46116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lnSpc>
                <a:spcPct val="110000"/>
              </a:lnSpc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fr-FR" sz="2800" dirty="0"/>
              <a:t>Il s’agit d’un 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phénomène </a:t>
            </a:r>
            <a:r>
              <a:rPr kumimoji="0" lang="fr-FR" sz="28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multidimensionnel</a:t>
            </a:r>
            <a:r>
              <a:rPr kumimoji="0" lang="fr-FR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dimensions économiques (revenus insatisfaisants, conditions matérielles inadéquates</a:t>
            </a:r>
            <a:r>
              <a:rPr lang="fr-CA" sz="2800" dirty="0"/>
              <a:t>…) </a:t>
            </a:r>
            <a:r>
              <a:rPr kumimoji="0" lang="fr-FR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 non économiques (</a:t>
            </a:r>
            <a:r>
              <a:rPr lang="fr-CA" sz="2800" dirty="0"/>
              <a:t>statut social précaire, estime de soi réduit, isolement…) et parfois culturelles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lnSpc>
                <a:spcPct val="110000"/>
              </a:lnSpc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28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évolutif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lang="fr-CA" sz="2800" dirty="0"/>
              <a:t>en fonction du contexte social, économique et politique de la société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lnSpc>
                <a:spcPct val="110000"/>
              </a:lnSpc>
              <a:spcBef>
                <a:spcPts val="900"/>
              </a:spcBef>
              <a:buFont typeface="Arial" pitchFamily="34" charset="0"/>
              <a:buChar char="•"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</a:t>
            </a:r>
            <a:r>
              <a:rPr kumimoji="0" lang="fr-FR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280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relatif</a:t>
            </a:r>
            <a:r>
              <a:rPr kumimoji="0" lang="fr-FR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toujours comparé à une</a:t>
            </a:r>
            <a:r>
              <a:rPr kumimoji="0" lang="fr-FR" sz="280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norme de référence (seuil de faible revenu, urbain-rural…).</a:t>
            </a:r>
            <a:endParaRPr lang="fr-FR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886A-50EC-4247-8737-97210126F5A2}" type="slidenum">
              <a:rPr lang="fr-FR">
                <a:latin typeface="+mj-lt"/>
              </a:rPr>
              <a:pPr/>
              <a:t>12</a:t>
            </a:fld>
            <a:endParaRPr lang="fr-FR">
              <a:latin typeface="+mj-lt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CA">
                <a:latin typeface="+mj-lt"/>
              </a:rPr>
              <a:t>© Coopérative La Clé, Victoriaville - 2012</a:t>
            </a:r>
            <a:endParaRPr lang="fr-FR">
              <a:latin typeface="+mj-lt"/>
            </a:endParaRPr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404813"/>
            <a:ext cx="7772400" cy="685800"/>
          </a:xfrm>
          <a:noFill/>
        </p:spPr>
        <p:txBody>
          <a:bodyPr>
            <a:normAutofit/>
          </a:bodyPr>
          <a:lstStyle/>
          <a:p>
            <a:r>
              <a:rPr lang="en-CA" sz="3600" b="1" dirty="0">
                <a:latin typeface="Calibri" pitchFamily="34" charset="0"/>
              </a:rPr>
              <a:t>L’ABSENCE DE PAUVRETÉ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32480" y="1449304"/>
            <a:ext cx="8460000" cy="471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ts val="900"/>
              </a:spcBef>
              <a:defRPr/>
            </a:pPr>
            <a:r>
              <a:rPr lang="fr-FR" sz="2800" dirty="0"/>
              <a:t>Lorsqu’on ne vit pas la pauvreté, on jouit  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fr-CA" sz="2800" dirty="0"/>
              <a:t>d‘une </a:t>
            </a:r>
            <a:r>
              <a:rPr lang="fr-CA" sz="2800" b="1" dirty="0"/>
              <a:t>autonomie économique</a:t>
            </a:r>
            <a:r>
              <a:rPr lang="fr-CA" sz="2800" dirty="0"/>
              <a:t> : activités marchandes qui requièrent : 1) des </a:t>
            </a:r>
            <a:r>
              <a:rPr lang="fr-CA" sz="2800" u="sng" dirty="0"/>
              <a:t>liquidités</a:t>
            </a:r>
            <a:r>
              <a:rPr lang="fr-CA" sz="2800" dirty="0"/>
              <a:t> pour les besoins à court terme ; 2) des </a:t>
            </a:r>
            <a:r>
              <a:rPr lang="fr-CA" sz="2800" u="sng" dirty="0"/>
              <a:t>épargnes</a:t>
            </a:r>
            <a:r>
              <a:rPr lang="fr-CA" sz="2800" dirty="0"/>
              <a:t> ou d'autres actifs pour répondre aux besoins imprévus ou de longue durée; </a:t>
            </a:r>
          </a:p>
          <a:p>
            <a:pPr marL="342900" lvl="0" indent="-342900"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fr-CA" sz="2800" u="sng" dirty="0"/>
              <a:t>et</a:t>
            </a:r>
            <a:r>
              <a:rPr lang="fr-CA" sz="2800" dirty="0"/>
              <a:t> d'une </a:t>
            </a:r>
            <a:r>
              <a:rPr lang="fr-CA" sz="2800" b="1" dirty="0"/>
              <a:t>autonomie sociale</a:t>
            </a:r>
            <a:r>
              <a:rPr lang="fr-CA" sz="2800" dirty="0"/>
              <a:t> : échanges non marchands qui requièrent : 1) des occasions d’</a:t>
            </a:r>
            <a:r>
              <a:rPr lang="fr-CA" sz="2800" u="sng" dirty="0"/>
              <a:t>interaction</a:t>
            </a:r>
            <a:r>
              <a:rPr lang="fr-CA" sz="2800" dirty="0"/>
              <a:t> pour répondre aux besoins sociaux de tous les jours ; et 2) une réserve de capital social (</a:t>
            </a:r>
            <a:r>
              <a:rPr lang="fr-CA" sz="2800" u="sng" dirty="0"/>
              <a:t>reconnaissance</a:t>
            </a:r>
            <a:r>
              <a:rPr lang="fr-CA" sz="2800" dirty="0"/>
              <a:t>) pour répondre aux besoins imprévus ou de longue durée.</a:t>
            </a:r>
            <a:endParaRPr kumimoji="0" lang="fr-FR" sz="280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886A-50EC-4247-8737-97210126F5A2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404813"/>
            <a:ext cx="8316000" cy="685800"/>
          </a:xfrm>
          <a:noFill/>
        </p:spPr>
        <p:txBody>
          <a:bodyPr>
            <a:normAutofit/>
          </a:bodyPr>
          <a:lstStyle/>
          <a:p>
            <a:r>
              <a:rPr lang="fr-CA" sz="3600" b="1" dirty="0">
                <a:latin typeface="Calibri" pitchFamily="34" charset="0"/>
              </a:rPr>
              <a:t>L’AUTONOMIE PAR L’EMPLOI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76456" y="1449336"/>
            <a:ext cx="8100000" cy="500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fr-CA" sz="2800" dirty="0"/>
              <a:t>Le </a:t>
            </a:r>
            <a:r>
              <a:rPr lang="fr-CA" sz="2800" b="1" dirty="0"/>
              <a:t>travail rémunéré</a:t>
            </a:r>
            <a:r>
              <a:rPr lang="fr-CA" sz="2800" dirty="0"/>
              <a:t> a la particularité de permettre l'accès aux ressources financières (revenus de travail) et à celles permettant la participation sociale (interaction avec des collègues).  </a:t>
            </a:r>
          </a:p>
          <a:p>
            <a:pPr marL="800100" lvl="1" indent="-342900">
              <a:spcBef>
                <a:spcPts val="1200"/>
              </a:spcBef>
              <a:buSzPct val="90000"/>
              <a:buFont typeface="Wingdings" pitchFamily="2" charset="2"/>
              <a:buChar char="Ø"/>
              <a:defRPr/>
            </a:pPr>
            <a:r>
              <a:rPr lang="fr-CA" sz="2800" dirty="0"/>
              <a:t>Il constitue ainsi un </a:t>
            </a:r>
            <a:r>
              <a:rPr lang="fr-CA" sz="2800" b="1" dirty="0"/>
              <a:t>mécanisme privilégié</a:t>
            </a:r>
            <a:r>
              <a:rPr lang="fr-CA" sz="2800" dirty="0"/>
              <a:t> pour atteindre l'autonomie économique et sociale.</a:t>
            </a:r>
            <a:endParaRPr kumimoji="0" lang="fr-CA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kumimoji="0" lang="fr-CA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 </a:t>
            </a:r>
            <a:r>
              <a:rPr kumimoji="0" lang="fr-CA" sz="2800" b="1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parcours vers l’emploi</a:t>
            </a:r>
            <a:r>
              <a:rPr kumimoji="0" lang="fr-CA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élaboré par Flora en 2000</a:t>
            </a:r>
            <a:r>
              <a:rPr lang="fr-CA" sz="2800" dirty="0"/>
              <a:t> illustre </a:t>
            </a:r>
            <a:r>
              <a:rPr kumimoji="0" lang="fr-CA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bien</a:t>
            </a:r>
            <a:r>
              <a:rPr kumimoji="0" lang="fr-CA" sz="280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fr-CA" sz="2800" dirty="0"/>
              <a:t>le cheminement pour acquérir l’autonomie économique et sociale (voir diapositive suivante, du bas vers le haut).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- 2012</a:t>
            </a: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E01F-B5D2-4A91-8F07-EACBAEF526E6}" type="slidenum">
              <a:rPr lang="fr-CA" smtClean="0"/>
              <a:pPr/>
              <a:t>14</a:t>
            </a:fld>
            <a:endParaRPr lang="fr-CA"/>
          </a:p>
        </p:txBody>
      </p:sp>
      <p:pic>
        <p:nvPicPr>
          <p:cNvPr id="4" name="Picture 2" descr="clip_image001"/>
          <p:cNvPicPr>
            <a:picLocks noChangeAspect="1" noChangeArrowheads="1"/>
          </p:cNvPicPr>
          <p:nvPr/>
        </p:nvPicPr>
        <p:blipFill>
          <a:blip r:embed="rId3" cstate="print"/>
          <a:srcRect b="7185"/>
          <a:stretch>
            <a:fillRect/>
          </a:stretch>
        </p:blipFill>
        <p:spPr bwMode="auto">
          <a:xfrm>
            <a:off x="615578" y="332656"/>
            <a:ext cx="7916862" cy="6083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886A-50EC-4247-8737-97210126F5A2}" type="slidenum">
              <a:rPr lang="fr-FR">
                <a:latin typeface="+mj-lt"/>
              </a:rPr>
              <a:pPr/>
              <a:t>15</a:t>
            </a:fld>
            <a:endParaRPr lang="fr-FR">
              <a:latin typeface="+mj-lt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CA">
                <a:latin typeface="+mj-lt"/>
              </a:rPr>
              <a:t>© Coopérative La Clé, Victoriaville - 2012</a:t>
            </a:r>
            <a:endParaRPr lang="fr-FR">
              <a:latin typeface="+mj-lt"/>
            </a:endParaRPr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464" y="404813"/>
            <a:ext cx="8280000" cy="685800"/>
          </a:xfrm>
          <a:noFill/>
        </p:spPr>
        <p:txBody>
          <a:bodyPr>
            <a:normAutofit/>
          </a:bodyPr>
          <a:lstStyle/>
          <a:p>
            <a:r>
              <a:rPr lang="fr-CA" sz="3600" b="1" dirty="0">
                <a:latin typeface="Calibri" pitchFamily="34" charset="0"/>
              </a:rPr>
              <a:t>L’APPORT DES ACTEURS LOCAUX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67544" y="1340767"/>
            <a:ext cx="8316000" cy="482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fr-CA" sz="2800" dirty="0"/>
              <a:t>Interviennent à chacune des étapes décrites :</a:t>
            </a:r>
          </a:p>
          <a:p>
            <a:pPr marL="800100" lvl="1" indent="-342900">
              <a:spcBef>
                <a:spcPts val="900"/>
              </a:spcBef>
              <a:buSzPct val="80000"/>
              <a:buFont typeface="Courier New" pitchFamily="49" charset="0"/>
              <a:buChar char="o"/>
              <a:defRPr/>
            </a:pPr>
            <a:r>
              <a:rPr lang="fr-CA" sz="2800" dirty="0"/>
              <a:t>maisons d’enseignement et autres organismes s’occupent de qualification professionnelle </a:t>
            </a:r>
          </a:p>
          <a:p>
            <a:pPr marL="800100" lvl="1" indent="-342900">
              <a:spcBef>
                <a:spcPts val="900"/>
              </a:spcBef>
              <a:buSzPct val="80000"/>
              <a:buFont typeface="Courier New" pitchFamily="49" charset="0"/>
              <a:buChar char="o"/>
              <a:defRPr/>
            </a:pPr>
            <a:r>
              <a:rPr lang="fr-CA" sz="2800" dirty="0"/>
              <a:t>groupes d’entraide tentent de briser l’isolement et d’offrir des occasions de réseautage;</a:t>
            </a:r>
          </a:p>
          <a:p>
            <a:pPr marL="800100" lvl="1" indent="-342900">
              <a:spcBef>
                <a:spcPts val="900"/>
              </a:spcBef>
              <a:buSzPct val="80000"/>
              <a:buFont typeface="Courier New" pitchFamily="49" charset="0"/>
              <a:buChar char="o"/>
              <a:defRPr/>
            </a:pPr>
            <a:r>
              <a:rPr lang="fr-CA" sz="2800" dirty="0"/>
              <a:t>groupes communautaires agissent pour réduire les multiples obstacles (voir diapositive suivante); </a:t>
            </a:r>
          </a:p>
          <a:p>
            <a:pPr marL="800100" lvl="1" indent="-342900">
              <a:spcBef>
                <a:spcPts val="900"/>
              </a:spcBef>
              <a:buSzPct val="80000"/>
              <a:buFont typeface="Courier New" pitchFamily="49" charset="0"/>
              <a:buChar char="o"/>
              <a:defRPr/>
            </a:pPr>
            <a:r>
              <a:rPr lang="fr-CA" sz="2800" dirty="0"/>
              <a:t>certains organismes assurent un accompagnement particulier pour catégories précises de personnes (femmes, jeunes, </a:t>
            </a:r>
            <a:r>
              <a:rPr lang="fr-CA" sz="2800" dirty="0" err="1"/>
              <a:t>immigrantEs</a:t>
            </a:r>
            <a:r>
              <a:rPr lang="fr-CA" sz="2800" dirty="0"/>
              <a:t>...)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- 2012</a:t>
            </a: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E01F-B5D2-4A91-8F07-EACBAEF526E6}" type="slidenum">
              <a:rPr lang="fr-CA" smtClean="0"/>
              <a:pPr/>
              <a:t>16</a:t>
            </a:fld>
            <a:endParaRPr lang="fr-CA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14003" y="304800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 « COMMUNAUTAIRE »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951040" y="5410200"/>
            <a:ext cx="1800225" cy="719138"/>
          </a:xfrm>
          <a:prstGeom prst="ellipse">
            <a:avLst/>
          </a:prstGeom>
          <a:solidFill>
            <a:srgbClr val="D6FFE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CA" sz="1600">
                <a:latin typeface="Verdana" charset="0"/>
              </a:rPr>
              <a:t>personnes </a:t>
            </a:r>
            <a:br>
              <a:rPr lang="fr-CA" sz="1600">
                <a:latin typeface="Verdana" charset="0"/>
              </a:rPr>
            </a:br>
            <a:r>
              <a:rPr lang="fr-CA" sz="1600">
                <a:latin typeface="Verdana" charset="0"/>
              </a:rPr>
              <a:t>immigrantes</a:t>
            </a:r>
            <a:endParaRPr lang="fr-FR" sz="1600">
              <a:latin typeface="Verdana" charset="0"/>
            </a:endParaRPr>
          </a:p>
        </p:txBody>
      </p:sp>
      <p:grpSp>
        <p:nvGrpSpPr>
          <p:cNvPr id="52" name="Groupe 51"/>
          <p:cNvGrpSpPr/>
          <p:nvPr/>
        </p:nvGrpSpPr>
        <p:grpSpPr>
          <a:xfrm>
            <a:off x="832048" y="1412776"/>
            <a:ext cx="7772400" cy="4502150"/>
            <a:chOff x="760040" y="1600200"/>
            <a:chExt cx="7772400" cy="4502150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6017840" y="2709863"/>
              <a:ext cx="1889125" cy="539750"/>
            </a:xfrm>
            <a:prstGeom prst="ellipse">
              <a:avLst/>
            </a:prstGeom>
            <a:solidFill>
              <a:srgbClr val="FFDDCA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CA" sz="1600">
                  <a:latin typeface="Verdana" charset="0"/>
                </a:rPr>
                <a:t>alphabétisation</a:t>
              </a:r>
              <a:endParaRPr lang="fr-FR" sz="1600">
                <a:latin typeface="Verdana" charset="0"/>
              </a:endParaRPr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6594103" y="4767263"/>
              <a:ext cx="1709737" cy="719137"/>
            </a:xfrm>
            <a:prstGeom prst="ellipse">
              <a:avLst/>
            </a:prstGeom>
            <a:solidFill>
              <a:srgbClr val="D6FFE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CA" sz="1600">
                  <a:latin typeface="Verdana" charset="0"/>
                </a:rPr>
                <a:t>solidarité </a:t>
              </a:r>
              <a:br>
                <a:rPr lang="fr-CA" sz="1600">
                  <a:latin typeface="Verdana" charset="0"/>
                </a:rPr>
              </a:br>
              <a:r>
                <a:rPr lang="fr-CA" sz="1600">
                  <a:latin typeface="Verdana" charset="0"/>
                </a:rPr>
                <a:t>internationale</a:t>
              </a:r>
              <a:endParaRPr lang="fr-FR" sz="1600">
                <a:latin typeface="Verdana" charset="0"/>
              </a:endParaRPr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3731840" y="4648200"/>
              <a:ext cx="1439863" cy="809625"/>
            </a:xfrm>
            <a:prstGeom prst="ellipse">
              <a:avLst/>
            </a:prstGeom>
            <a:solidFill>
              <a:srgbClr val="D6FFE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CA" sz="1600">
                  <a:latin typeface="Verdana" charset="0"/>
                </a:rPr>
                <a:t>défense </a:t>
              </a:r>
              <a:br>
                <a:rPr lang="fr-CA" sz="1600">
                  <a:latin typeface="Verdana" charset="0"/>
                </a:rPr>
              </a:br>
              <a:r>
                <a:rPr lang="fr-CA" sz="1600">
                  <a:latin typeface="Verdana" charset="0"/>
                </a:rPr>
                <a:t>des droits</a:t>
              </a:r>
              <a:endParaRPr lang="fr-FR" sz="1600">
                <a:latin typeface="Verdana" charset="0"/>
              </a:endParaRP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2596778" y="2057400"/>
              <a:ext cx="1439862" cy="539750"/>
            </a:xfrm>
            <a:prstGeom prst="ellipse">
              <a:avLst/>
            </a:prstGeom>
            <a:solidFill>
              <a:srgbClr val="D6FFE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CA" sz="1600" dirty="0">
                  <a:latin typeface="Verdana" charset="0"/>
                </a:rPr>
                <a:t>logement</a:t>
              </a:r>
              <a:endParaRPr lang="fr-FR" sz="1600" dirty="0">
                <a:latin typeface="Verdana" charset="0"/>
              </a:endParaRP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760040" y="4343400"/>
              <a:ext cx="1079500" cy="539750"/>
            </a:xfrm>
            <a:prstGeom prst="ellipse">
              <a:avLst/>
            </a:prstGeom>
            <a:solidFill>
              <a:srgbClr val="D6FFE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CA" sz="1600">
                  <a:latin typeface="Verdana" charset="0"/>
                </a:rPr>
                <a:t>loisir</a:t>
              </a:r>
              <a:endParaRPr lang="fr-FR" sz="1600">
                <a:latin typeface="Verdana" charset="0"/>
              </a:endParaRPr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5624140" y="3422650"/>
              <a:ext cx="1079500" cy="539750"/>
            </a:xfrm>
            <a:prstGeom prst="ellipse">
              <a:avLst/>
            </a:prstGeom>
            <a:solidFill>
              <a:srgbClr val="D6FFE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CA" sz="1600">
                  <a:latin typeface="Verdana" charset="0"/>
                </a:rPr>
                <a:t>jeunes</a:t>
              </a:r>
              <a:endParaRPr lang="fr-FR" sz="1600">
                <a:latin typeface="Verdana" charset="0"/>
              </a:endParaRPr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6627440" y="1600200"/>
              <a:ext cx="1889125" cy="539750"/>
            </a:xfrm>
            <a:prstGeom prst="ellipse">
              <a:avLst/>
            </a:prstGeom>
            <a:solidFill>
              <a:srgbClr val="D6FFE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CA" sz="1600">
                  <a:latin typeface="Verdana" charset="0"/>
                </a:rPr>
                <a:t>environnement</a:t>
              </a:r>
              <a:endParaRPr lang="fr-FR" sz="1600">
                <a:latin typeface="Verdana" charset="0"/>
              </a:endParaRPr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4252540" y="3575050"/>
              <a:ext cx="1079500" cy="539750"/>
            </a:xfrm>
            <a:prstGeom prst="ellipse">
              <a:avLst/>
            </a:prstGeom>
            <a:solidFill>
              <a:srgbClr val="D6FFE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CA" sz="1600">
                  <a:latin typeface="Verdana" charset="0"/>
                </a:rPr>
                <a:t>femmes</a:t>
              </a:r>
              <a:endParaRPr lang="fr-FR" sz="1600">
                <a:latin typeface="Verdana" charset="0"/>
              </a:endParaRPr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3947740" y="2584450"/>
              <a:ext cx="1079500" cy="539750"/>
            </a:xfrm>
            <a:prstGeom prst="ellipse">
              <a:avLst/>
            </a:prstGeom>
            <a:solidFill>
              <a:srgbClr val="D6FFE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CA" sz="1600">
                  <a:latin typeface="Verdana" charset="0"/>
                </a:rPr>
                <a:t>famille</a:t>
              </a:r>
              <a:endParaRPr lang="fr-FR" sz="1600">
                <a:latin typeface="Verdana" charset="0"/>
              </a:endParaRPr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5408240" y="4184650"/>
              <a:ext cx="1709738" cy="539750"/>
            </a:xfrm>
            <a:prstGeom prst="ellipse">
              <a:avLst/>
            </a:prstGeom>
            <a:solidFill>
              <a:srgbClr val="D6FFE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CA" sz="1600">
                  <a:latin typeface="Verdana" charset="0"/>
                </a:rPr>
                <a:t>consommation</a:t>
              </a:r>
              <a:endParaRPr lang="fr-FR" sz="1600">
                <a:latin typeface="Verdana" charset="0"/>
              </a:endParaRPr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2388815" y="5562600"/>
              <a:ext cx="1800225" cy="539750"/>
            </a:xfrm>
            <a:prstGeom prst="ellipse">
              <a:avLst/>
            </a:prstGeom>
            <a:solidFill>
              <a:srgbClr val="D6FFE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CA" sz="1600">
                  <a:latin typeface="Verdana" charset="0"/>
                </a:rPr>
                <a:t>communications</a:t>
              </a:r>
              <a:endParaRPr lang="fr-FR" sz="1600">
                <a:latin typeface="Verdana" charset="0"/>
              </a:endParaRPr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2195711" y="4114800"/>
              <a:ext cx="1800225" cy="539750"/>
            </a:xfrm>
            <a:prstGeom prst="ellipse">
              <a:avLst/>
            </a:prstGeom>
            <a:solidFill>
              <a:srgbClr val="D6FFE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FR" sz="1600" dirty="0">
                  <a:latin typeface="Verdana" charset="0"/>
                </a:rPr>
                <a:t>économie </a:t>
              </a:r>
            </a:p>
            <a:p>
              <a:pPr algn="ctr"/>
              <a:r>
                <a:rPr lang="fr-FR" sz="1600" dirty="0">
                  <a:latin typeface="Verdana" charset="0"/>
                </a:rPr>
                <a:t>familiale</a:t>
              </a:r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7273553" y="3624263"/>
              <a:ext cx="1258887" cy="719137"/>
            </a:xfrm>
            <a:prstGeom prst="ellipse">
              <a:avLst/>
            </a:prstGeom>
            <a:solidFill>
              <a:srgbClr val="D6FFE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CA" sz="1600">
                  <a:latin typeface="Verdana" charset="0"/>
                </a:rPr>
                <a:t>éducation </a:t>
              </a:r>
              <a:br>
                <a:rPr lang="fr-CA" sz="1600">
                  <a:latin typeface="Verdana" charset="0"/>
                </a:rPr>
              </a:br>
              <a:r>
                <a:rPr lang="fr-CA" sz="1600">
                  <a:latin typeface="Verdana" charset="0"/>
                </a:rPr>
                <a:t>populaire</a:t>
              </a:r>
              <a:endParaRPr lang="fr-FR" sz="1600">
                <a:latin typeface="Verdana" charset="0"/>
              </a:endParaRPr>
            </a:p>
          </p:txBody>
        </p:sp>
        <p:sp>
          <p:nvSpPr>
            <p:cNvPr id="19" name="Oval 18"/>
            <p:cNvSpPr>
              <a:spLocks noChangeArrowheads="1"/>
            </p:cNvSpPr>
            <p:nvPr/>
          </p:nvSpPr>
          <p:spPr bwMode="auto">
            <a:xfrm>
              <a:off x="2512640" y="3167063"/>
              <a:ext cx="1619250" cy="719137"/>
            </a:xfrm>
            <a:prstGeom prst="ellipse">
              <a:avLst/>
            </a:prstGeom>
            <a:solidFill>
              <a:srgbClr val="D6FFE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CA" sz="1600" dirty="0">
                  <a:latin typeface="Verdana" charset="0"/>
                </a:rPr>
                <a:t>personnes </a:t>
              </a:r>
              <a:br>
                <a:rPr lang="fr-CA" sz="1600" dirty="0">
                  <a:latin typeface="Verdana" charset="0"/>
                </a:rPr>
              </a:br>
              <a:r>
                <a:rPr lang="fr-CA" sz="1600" dirty="0">
                  <a:latin typeface="Verdana" charset="0"/>
                </a:rPr>
                <a:t>handicapées</a:t>
              </a:r>
            </a:p>
          </p:txBody>
        </p:sp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1293440" y="5105400"/>
              <a:ext cx="1079500" cy="539750"/>
            </a:xfrm>
            <a:prstGeom prst="ellipse">
              <a:avLst/>
            </a:prstGeom>
            <a:solidFill>
              <a:srgbClr val="FFDDCA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CA" sz="1600">
                  <a:latin typeface="Verdana" charset="0"/>
                </a:rPr>
                <a:t>culture</a:t>
              </a:r>
              <a:endParaRPr lang="fr-FR" sz="1600">
                <a:latin typeface="Verdana" charset="0"/>
              </a:endParaRPr>
            </a:p>
          </p:txBody>
        </p:sp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912440" y="3395663"/>
              <a:ext cx="1258888" cy="719137"/>
            </a:xfrm>
            <a:prstGeom prst="ellipse">
              <a:avLst/>
            </a:prstGeom>
            <a:solidFill>
              <a:srgbClr val="FFDDCA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CA" sz="1600">
                  <a:latin typeface="Verdana" charset="0"/>
                </a:rPr>
                <a:t>personnes </a:t>
              </a:r>
              <a:br>
                <a:rPr lang="fr-CA" sz="1600">
                  <a:latin typeface="Verdana" charset="0"/>
                </a:rPr>
              </a:br>
              <a:r>
                <a:rPr lang="fr-CA" sz="1600">
                  <a:latin typeface="Verdana" charset="0"/>
                </a:rPr>
                <a:t>âgées</a:t>
              </a:r>
              <a:endParaRPr lang="fr-FR" sz="1600">
                <a:latin typeface="Verdana" charset="0"/>
              </a:endParaRPr>
            </a:p>
          </p:txBody>
        </p:sp>
        <p:sp>
          <p:nvSpPr>
            <p:cNvPr id="22" name="Oval 21"/>
            <p:cNvSpPr>
              <a:spLocks noChangeArrowheads="1"/>
            </p:cNvSpPr>
            <p:nvPr/>
          </p:nvSpPr>
          <p:spPr bwMode="auto">
            <a:xfrm>
              <a:off x="4722440" y="1905000"/>
              <a:ext cx="1889125" cy="719138"/>
            </a:xfrm>
            <a:prstGeom prst="ellipse">
              <a:avLst/>
            </a:prstGeom>
            <a:solidFill>
              <a:srgbClr val="FFDDCA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CA" sz="1600">
                  <a:latin typeface="Verdana" charset="0"/>
                </a:rPr>
                <a:t>emploi,</a:t>
              </a:r>
              <a:br>
                <a:rPr lang="fr-CA" sz="1600">
                  <a:latin typeface="Verdana" charset="0"/>
                </a:rPr>
              </a:br>
              <a:r>
                <a:rPr lang="fr-CA" sz="1600">
                  <a:latin typeface="Verdana" charset="0"/>
                </a:rPr>
                <a:t>employabilité</a:t>
              </a:r>
              <a:endParaRPr lang="fr-FR" sz="1600">
                <a:latin typeface="Verdana" charset="0"/>
              </a:endParaRPr>
            </a:p>
          </p:txBody>
        </p:sp>
        <p:cxnSp>
          <p:nvCxnSpPr>
            <p:cNvPr id="23" name="AutoShape 22"/>
            <p:cNvCxnSpPr>
              <a:cxnSpLocks noChangeShapeType="1"/>
              <a:stCxn id="20" idx="6"/>
              <a:endCxn id="8" idx="2"/>
            </p:cNvCxnSpPr>
            <p:nvPr/>
          </p:nvCxnSpPr>
          <p:spPr bwMode="auto">
            <a:xfrm flipV="1">
              <a:off x="2372940" y="5053013"/>
              <a:ext cx="1358900" cy="3222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4" name="AutoShape 23"/>
            <p:cNvCxnSpPr>
              <a:cxnSpLocks noChangeShapeType="1"/>
              <a:stCxn id="16" idx="0"/>
              <a:endCxn id="8" idx="3"/>
            </p:cNvCxnSpPr>
            <p:nvPr/>
          </p:nvCxnSpPr>
          <p:spPr bwMode="auto">
            <a:xfrm flipV="1">
              <a:off x="3288928" y="5338763"/>
              <a:ext cx="654050" cy="2238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5" name="AutoShape 24"/>
            <p:cNvCxnSpPr>
              <a:cxnSpLocks noChangeShapeType="1"/>
              <a:stCxn id="8" idx="6"/>
              <a:endCxn id="15" idx="3"/>
            </p:cNvCxnSpPr>
            <p:nvPr/>
          </p:nvCxnSpPr>
          <p:spPr bwMode="auto">
            <a:xfrm flipV="1">
              <a:off x="5171703" y="4645025"/>
              <a:ext cx="487362" cy="4079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6" name="AutoShape 25"/>
            <p:cNvCxnSpPr>
              <a:cxnSpLocks noChangeShapeType="1"/>
              <a:stCxn id="8" idx="1"/>
              <a:endCxn id="17" idx="5"/>
            </p:cNvCxnSpPr>
            <p:nvPr/>
          </p:nvCxnSpPr>
          <p:spPr bwMode="auto">
            <a:xfrm flipH="1" flipV="1">
              <a:off x="3732299" y="4575505"/>
              <a:ext cx="210404" cy="1912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7" name="AutoShape 26"/>
            <p:cNvCxnSpPr>
              <a:cxnSpLocks noChangeShapeType="1"/>
              <a:stCxn id="20" idx="0"/>
              <a:endCxn id="17" idx="3"/>
            </p:cNvCxnSpPr>
            <p:nvPr/>
          </p:nvCxnSpPr>
          <p:spPr bwMode="auto">
            <a:xfrm flipV="1">
              <a:off x="1833190" y="4575505"/>
              <a:ext cx="626158" cy="5298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8" name="AutoShape 27"/>
            <p:cNvCxnSpPr>
              <a:cxnSpLocks noChangeShapeType="1"/>
              <a:stCxn id="16" idx="2"/>
              <a:endCxn id="20" idx="4"/>
            </p:cNvCxnSpPr>
            <p:nvPr/>
          </p:nvCxnSpPr>
          <p:spPr bwMode="auto">
            <a:xfrm flipH="1" flipV="1">
              <a:off x="1833190" y="5645150"/>
              <a:ext cx="555625" cy="1873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9" name="AutoShape 28"/>
            <p:cNvCxnSpPr>
              <a:cxnSpLocks noChangeShapeType="1"/>
              <a:stCxn id="20" idx="1"/>
              <a:endCxn id="10" idx="4"/>
            </p:cNvCxnSpPr>
            <p:nvPr/>
          </p:nvCxnSpPr>
          <p:spPr bwMode="auto">
            <a:xfrm flipH="1" flipV="1">
              <a:off x="1299790" y="4883150"/>
              <a:ext cx="152400" cy="3016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0" name="AutoShape 29"/>
            <p:cNvCxnSpPr>
              <a:cxnSpLocks noChangeShapeType="1"/>
              <a:stCxn id="10" idx="0"/>
              <a:endCxn id="21" idx="4"/>
            </p:cNvCxnSpPr>
            <p:nvPr/>
          </p:nvCxnSpPr>
          <p:spPr bwMode="auto">
            <a:xfrm flipV="1">
              <a:off x="1299790" y="4114800"/>
              <a:ext cx="242888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1" name="Oval 30"/>
            <p:cNvSpPr>
              <a:spLocks noChangeArrowheads="1"/>
            </p:cNvSpPr>
            <p:nvPr/>
          </p:nvSpPr>
          <p:spPr bwMode="auto">
            <a:xfrm>
              <a:off x="948953" y="2514600"/>
              <a:ext cx="1258887" cy="630238"/>
            </a:xfrm>
            <a:prstGeom prst="ellipse">
              <a:avLst/>
            </a:prstGeom>
            <a:solidFill>
              <a:srgbClr val="D6FFE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CA" sz="1600">
                  <a:latin typeface="Verdana" charset="0"/>
                </a:rPr>
                <a:t>action</a:t>
              </a:r>
              <a:br>
                <a:rPr lang="fr-CA" sz="1600">
                  <a:latin typeface="Verdana" charset="0"/>
                </a:rPr>
              </a:br>
              <a:r>
                <a:rPr lang="fr-CA" sz="1600">
                  <a:latin typeface="Verdana" charset="0"/>
                </a:rPr>
                <a:t>bénévole</a:t>
              </a:r>
              <a:endParaRPr lang="fr-FR" sz="1600">
                <a:latin typeface="Verdana" charset="0"/>
              </a:endParaRPr>
            </a:p>
          </p:txBody>
        </p:sp>
        <p:cxnSp>
          <p:nvCxnSpPr>
            <p:cNvPr id="32" name="AutoShape 31"/>
            <p:cNvCxnSpPr>
              <a:cxnSpLocks noChangeShapeType="1"/>
              <a:stCxn id="19" idx="1"/>
              <a:endCxn id="31" idx="6"/>
            </p:cNvCxnSpPr>
            <p:nvPr/>
          </p:nvCxnSpPr>
          <p:spPr bwMode="auto">
            <a:xfrm flipH="1" flipV="1">
              <a:off x="2207840" y="2830513"/>
              <a:ext cx="541338" cy="4413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3" name="AutoShape 32"/>
            <p:cNvCxnSpPr>
              <a:cxnSpLocks noChangeShapeType="1"/>
              <a:stCxn id="21" idx="0"/>
              <a:endCxn id="31" idx="4"/>
            </p:cNvCxnSpPr>
            <p:nvPr/>
          </p:nvCxnSpPr>
          <p:spPr bwMode="auto">
            <a:xfrm flipV="1">
              <a:off x="1542678" y="3144838"/>
              <a:ext cx="36512" cy="2508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4" name="AutoShape 33"/>
            <p:cNvCxnSpPr>
              <a:cxnSpLocks noChangeShapeType="1"/>
              <a:stCxn id="10" idx="7"/>
              <a:endCxn id="19" idx="3"/>
            </p:cNvCxnSpPr>
            <p:nvPr/>
          </p:nvCxnSpPr>
          <p:spPr bwMode="auto">
            <a:xfrm flipV="1">
              <a:off x="1680790" y="3781425"/>
              <a:ext cx="1068388" cy="6413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5" name="AutoShape 34"/>
            <p:cNvCxnSpPr>
              <a:cxnSpLocks noChangeShapeType="1"/>
              <a:stCxn id="8" idx="0"/>
              <a:endCxn id="19" idx="5"/>
            </p:cNvCxnSpPr>
            <p:nvPr/>
          </p:nvCxnSpPr>
          <p:spPr bwMode="auto">
            <a:xfrm flipH="1" flipV="1">
              <a:off x="3895353" y="3781425"/>
              <a:ext cx="557212" cy="8667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6" name="AutoShape 35"/>
            <p:cNvCxnSpPr>
              <a:cxnSpLocks noChangeShapeType="1"/>
              <a:stCxn id="8" idx="5"/>
              <a:endCxn id="6" idx="1"/>
            </p:cNvCxnSpPr>
            <p:nvPr/>
          </p:nvCxnSpPr>
          <p:spPr bwMode="auto">
            <a:xfrm>
              <a:off x="4960565" y="5338763"/>
              <a:ext cx="254000" cy="176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7" name="AutoShape 36"/>
            <p:cNvCxnSpPr>
              <a:cxnSpLocks noChangeShapeType="1"/>
              <a:stCxn id="7" idx="4"/>
              <a:endCxn id="6" idx="6"/>
            </p:cNvCxnSpPr>
            <p:nvPr/>
          </p:nvCxnSpPr>
          <p:spPr bwMode="auto">
            <a:xfrm flipH="1">
              <a:off x="6751265" y="5486400"/>
              <a:ext cx="698500" cy="2841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8" name="AutoShape 37"/>
            <p:cNvCxnSpPr>
              <a:cxnSpLocks noChangeShapeType="1"/>
              <a:stCxn id="15" idx="7"/>
              <a:endCxn id="18" idx="2"/>
            </p:cNvCxnSpPr>
            <p:nvPr/>
          </p:nvCxnSpPr>
          <p:spPr bwMode="auto">
            <a:xfrm flipV="1">
              <a:off x="6867153" y="3984625"/>
              <a:ext cx="406400" cy="279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9" name="AutoShape 38"/>
            <p:cNvCxnSpPr>
              <a:cxnSpLocks noChangeShapeType="1"/>
              <a:stCxn id="7" idx="0"/>
              <a:endCxn id="18" idx="4"/>
            </p:cNvCxnSpPr>
            <p:nvPr/>
          </p:nvCxnSpPr>
          <p:spPr bwMode="auto">
            <a:xfrm flipV="1">
              <a:off x="7449765" y="4343400"/>
              <a:ext cx="454025" cy="4238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0" name="AutoShape 39"/>
            <p:cNvCxnSpPr>
              <a:cxnSpLocks noChangeShapeType="1"/>
              <a:stCxn id="13" idx="7"/>
              <a:endCxn id="22" idx="4"/>
            </p:cNvCxnSpPr>
            <p:nvPr/>
          </p:nvCxnSpPr>
          <p:spPr bwMode="auto">
            <a:xfrm flipV="1">
              <a:off x="5173290" y="2624138"/>
              <a:ext cx="493713" cy="10302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1" name="AutoShape 40"/>
            <p:cNvCxnSpPr>
              <a:cxnSpLocks noChangeShapeType="1"/>
              <a:stCxn id="8" idx="7"/>
              <a:endCxn id="11" idx="3"/>
            </p:cNvCxnSpPr>
            <p:nvPr/>
          </p:nvCxnSpPr>
          <p:spPr bwMode="auto">
            <a:xfrm flipV="1">
              <a:off x="4960565" y="3883025"/>
              <a:ext cx="822325" cy="8842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2" name="AutoShape 41"/>
            <p:cNvCxnSpPr>
              <a:cxnSpLocks noChangeShapeType="1"/>
              <a:stCxn id="19" idx="0"/>
              <a:endCxn id="9" idx="4"/>
            </p:cNvCxnSpPr>
            <p:nvPr/>
          </p:nvCxnSpPr>
          <p:spPr bwMode="auto">
            <a:xfrm flipH="1" flipV="1">
              <a:off x="3317503" y="2597150"/>
              <a:ext cx="4762" cy="569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3" name="AutoShape 42"/>
            <p:cNvCxnSpPr>
              <a:cxnSpLocks noChangeShapeType="1"/>
              <a:stCxn id="13" idx="0"/>
              <a:endCxn id="14" idx="4"/>
            </p:cNvCxnSpPr>
            <p:nvPr/>
          </p:nvCxnSpPr>
          <p:spPr bwMode="auto">
            <a:xfrm flipH="1" flipV="1">
              <a:off x="4487490" y="3124200"/>
              <a:ext cx="304800" cy="4508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4" name="AutoShape 43"/>
            <p:cNvCxnSpPr>
              <a:cxnSpLocks noChangeShapeType="1"/>
              <a:stCxn id="19" idx="7"/>
              <a:endCxn id="14" idx="3"/>
            </p:cNvCxnSpPr>
            <p:nvPr/>
          </p:nvCxnSpPr>
          <p:spPr bwMode="auto">
            <a:xfrm flipV="1">
              <a:off x="3895353" y="3044825"/>
              <a:ext cx="211137" cy="2270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" name="AutoShape 44"/>
            <p:cNvCxnSpPr>
              <a:cxnSpLocks noChangeShapeType="1"/>
              <a:stCxn id="14" idx="1"/>
              <a:endCxn id="9" idx="6"/>
            </p:cNvCxnSpPr>
            <p:nvPr/>
          </p:nvCxnSpPr>
          <p:spPr bwMode="auto">
            <a:xfrm flipH="1" flipV="1">
              <a:off x="4036640" y="2327275"/>
              <a:ext cx="69850" cy="3365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6" name="AutoShape 45"/>
            <p:cNvCxnSpPr>
              <a:cxnSpLocks noChangeShapeType="1"/>
              <a:stCxn id="5" idx="4"/>
              <a:endCxn id="18" idx="1"/>
            </p:cNvCxnSpPr>
            <p:nvPr/>
          </p:nvCxnSpPr>
          <p:spPr bwMode="auto">
            <a:xfrm>
              <a:off x="6962403" y="3249613"/>
              <a:ext cx="495300" cy="4794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7" name="AutoShape 46"/>
            <p:cNvCxnSpPr>
              <a:cxnSpLocks noChangeShapeType="1"/>
              <a:stCxn id="11" idx="0"/>
              <a:endCxn id="22" idx="4"/>
            </p:cNvCxnSpPr>
            <p:nvPr/>
          </p:nvCxnSpPr>
          <p:spPr bwMode="auto">
            <a:xfrm flipH="1" flipV="1">
              <a:off x="5667003" y="2624138"/>
              <a:ext cx="496887" cy="7985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8" name="AutoShape 47"/>
            <p:cNvCxnSpPr>
              <a:cxnSpLocks noChangeShapeType="1"/>
              <a:stCxn id="12" idx="4"/>
              <a:endCxn id="18" idx="7"/>
            </p:cNvCxnSpPr>
            <p:nvPr/>
          </p:nvCxnSpPr>
          <p:spPr bwMode="auto">
            <a:xfrm>
              <a:off x="7572003" y="2139950"/>
              <a:ext cx="776287" cy="15890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9" name="Oval 48"/>
            <p:cNvSpPr>
              <a:spLocks noChangeArrowheads="1"/>
            </p:cNvSpPr>
            <p:nvPr/>
          </p:nvSpPr>
          <p:spPr bwMode="auto">
            <a:xfrm>
              <a:off x="1217240" y="1600200"/>
              <a:ext cx="1439863" cy="539750"/>
            </a:xfrm>
            <a:prstGeom prst="ellipse">
              <a:avLst/>
            </a:prstGeom>
            <a:solidFill>
              <a:srgbClr val="FFDDCA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CA" sz="1600">
                  <a:latin typeface="Verdana" charset="0"/>
                </a:rPr>
                <a:t>transport</a:t>
              </a:r>
              <a:endParaRPr lang="fr-FR" sz="1600">
                <a:latin typeface="Verdana" charset="0"/>
              </a:endParaRPr>
            </a:p>
          </p:txBody>
        </p:sp>
        <p:cxnSp>
          <p:nvCxnSpPr>
            <p:cNvPr id="50" name="AutoShape 49"/>
            <p:cNvCxnSpPr>
              <a:cxnSpLocks noChangeShapeType="1"/>
              <a:stCxn id="19" idx="1"/>
              <a:endCxn id="49" idx="4"/>
            </p:cNvCxnSpPr>
            <p:nvPr/>
          </p:nvCxnSpPr>
          <p:spPr bwMode="auto">
            <a:xfrm flipH="1" flipV="1">
              <a:off x="1937965" y="2139950"/>
              <a:ext cx="811213" cy="11318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1" name="AutoShape 50"/>
            <p:cNvCxnSpPr>
              <a:cxnSpLocks noChangeShapeType="1"/>
              <a:stCxn id="31" idx="0"/>
              <a:endCxn id="49" idx="4"/>
            </p:cNvCxnSpPr>
            <p:nvPr/>
          </p:nvCxnSpPr>
          <p:spPr bwMode="auto">
            <a:xfrm flipV="1">
              <a:off x="1579190" y="2139950"/>
              <a:ext cx="358775" cy="3746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886A-50EC-4247-8737-97210126F5A2}" type="slidenum">
              <a:rPr lang="fr-FR">
                <a:latin typeface="+mj-lt"/>
              </a:rPr>
              <a:pPr/>
              <a:t>17</a:t>
            </a:fld>
            <a:endParaRPr lang="fr-FR">
              <a:latin typeface="+mj-lt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CA">
                <a:latin typeface="+mj-lt"/>
              </a:rPr>
              <a:t>© Coopérative La Clé, Victoriaville - 2012</a:t>
            </a:r>
            <a:endParaRPr lang="fr-FR">
              <a:latin typeface="+mj-lt"/>
            </a:endParaRPr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464" y="332656"/>
            <a:ext cx="8280000" cy="685800"/>
          </a:xfrm>
          <a:noFill/>
        </p:spPr>
        <p:txBody>
          <a:bodyPr>
            <a:normAutofit/>
          </a:bodyPr>
          <a:lstStyle/>
          <a:p>
            <a:r>
              <a:rPr lang="fr-CA" sz="3600" b="1" dirty="0">
                <a:latin typeface="Calibri" pitchFamily="34" charset="0"/>
              </a:rPr>
              <a:t>MANQUE DE COHÉSION DANS L’ACTION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42000" y="1340768"/>
            <a:ext cx="8460000" cy="493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fr-CA" sz="2800" dirty="0"/>
              <a:t>Chaque acteur travaille de façon complètement indépendante. </a:t>
            </a:r>
          </a:p>
          <a:p>
            <a:pPr marL="342900" lvl="0" indent="-342900"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fr-CA" sz="2800" dirty="0"/>
              <a:t>Les liens de collaboration sont peu fréquents.</a:t>
            </a:r>
          </a:p>
          <a:p>
            <a:pPr marL="342900" indent="-342900"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fr-CA" sz="2800" dirty="0"/>
              <a:t>Lorsque des liens de collaboration existent, ils concernent plutôt les acteurs d’un même secteur.</a:t>
            </a:r>
          </a:p>
          <a:p>
            <a:pPr marL="800100" lvl="1" indent="-342900">
              <a:spcBef>
                <a:spcPts val="900"/>
              </a:spcBef>
              <a:buFont typeface="Courier New" pitchFamily="49" charset="0"/>
              <a:buChar char="o"/>
              <a:defRPr/>
            </a:pPr>
            <a:r>
              <a:rPr lang="fr-CA" sz="2800" dirty="0"/>
              <a:t>Cela découle souvent de la mise en route non coordonnée des différents programmes publics et privés de financement et des agissements « en silos » des bailleurs de fonds.</a:t>
            </a:r>
          </a:p>
          <a:p>
            <a:pPr marL="800100" lvl="1" indent="-342900">
              <a:spcBef>
                <a:spcPts val="900"/>
              </a:spcBef>
              <a:buFont typeface="Courier New" pitchFamily="49" charset="0"/>
              <a:buChar char="o"/>
              <a:defRPr/>
            </a:pPr>
            <a:r>
              <a:rPr lang="fr-CA" sz="2800" dirty="0"/>
              <a:t>Risque de dédoublement, d’occasions manquées…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886A-50EC-4247-8737-97210126F5A2}" type="slidenum">
              <a:rPr lang="fr-FR">
                <a:latin typeface="+mj-lt"/>
              </a:rPr>
              <a:pPr/>
              <a:t>18</a:t>
            </a:fld>
            <a:endParaRPr lang="fr-FR">
              <a:latin typeface="+mj-lt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CA">
                <a:latin typeface="+mj-lt"/>
              </a:rPr>
              <a:t>© Coopérative La Clé, Victoriaville - 2012</a:t>
            </a:r>
            <a:endParaRPr lang="fr-FR">
              <a:latin typeface="+mj-lt"/>
            </a:endParaRPr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464" y="404813"/>
            <a:ext cx="8280000" cy="685800"/>
          </a:xfrm>
          <a:noFill/>
        </p:spPr>
        <p:txBody>
          <a:bodyPr>
            <a:normAutofit/>
          </a:bodyPr>
          <a:lstStyle/>
          <a:p>
            <a:r>
              <a:rPr lang="fr-CA" sz="3600" b="1" dirty="0">
                <a:latin typeface="Calibri" pitchFamily="34" charset="0"/>
              </a:rPr>
              <a:t>ABSENCE DE STRATÉGIE GLOBALE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42000" y="1340768"/>
            <a:ext cx="8460000" cy="493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fr-CA" sz="2800" dirty="0"/>
              <a:t>Aucun espace pour réunir les différents acteurs et leur permettre, au minimum, de coordonner leurs actions (voir diapositive suivante).</a:t>
            </a:r>
          </a:p>
          <a:p>
            <a:pPr marL="342900" lvl="0" indent="-342900"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fr-CA" sz="2800" dirty="0"/>
              <a:t>L’absence de stratégie globale signifie qu’il n’existe :</a:t>
            </a:r>
          </a:p>
          <a:p>
            <a:pPr marL="800100" lvl="1" indent="-342900">
              <a:spcBef>
                <a:spcPts val="900"/>
              </a:spcBef>
              <a:buFont typeface="Courier New" pitchFamily="49" charset="0"/>
              <a:buChar char="o"/>
              <a:defRPr/>
            </a:pPr>
            <a:r>
              <a:rPr lang="fr-CA" sz="2800" u="sng" dirty="0"/>
              <a:t>aucun diagnostic partagé</a:t>
            </a:r>
            <a:r>
              <a:rPr lang="fr-CA" sz="2800" dirty="0"/>
              <a:t> de la situation actuelle ;</a:t>
            </a:r>
          </a:p>
          <a:p>
            <a:pPr marL="800100" lvl="1" indent="-342900">
              <a:spcBef>
                <a:spcPts val="900"/>
              </a:spcBef>
              <a:buFont typeface="Courier New" pitchFamily="49" charset="0"/>
              <a:buChar char="o"/>
              <a:defRPr/>
            </a:pPr>
            <a:r>
              <a:rPr lang="fr-CA" sz="2800" u="sng" dirty="0"/>
              <a:t>aucune compréhension collective</a:t>
            </a:r>
            <a:r>
              <a:rPr lang="fr-CA" sz="2800" dirty="0"/>
              <a:t> du phénomène de la pauvreté (en théorie et en pratique) et de l’orientation des efforts de lutte contre la pauvreté ;</a:t>
            </a:r>
          </a:p>
          <a:p>
            <a:pPr marL="800100" lvl="1" indent="-342900">
              <a:spcBef>
                <a:spcPts val="900"/>
              </a:spcBef>
              <a:buFont typeface="Courier New" pitchFamily="49" charset="0"/>
              <a:buChar char="o"/>
              <a:defRPr/>
            </a:pPr>
            <a:r>
              <a:rPr lang="fr-CA" sz="2800" u="sng" dirty="0"/>
              <a:t>aucune vision commune</a:t>
            </a:r>
            <a:r>
              <a:rPr lang="fr-CA" sz="2800" dirty="0"/>
              <a:t> des changements souhaités à court et à moyen terme.</a:t>
            </a:r>
          </a:p>
          <a:p>
            <a:pPr marL="342900" lvl="0" indent="-342900">
              <a:spcBef>
                <a:spcPts val="900"/>
              </a:spcBef>
              <a:buFont typeface="Arial" pitchFamily="34" charset="0"/>
              <a:buChar char="•"/>
              <a:defRPr/>
            </a:pPr>
            <a:endParaRPr lang="fr-CA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- 2012</a:t>
            </a: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E01F-B5D2-4A91-8F07-EACBAEF526E6}" type="slidenum">
              <a:rPr lang="fr-CA" smtClean="0"/>
              <a:pPr/>
              <a:t>19</a:t>
            </a:fld>
            <a:endParaRPr lang="fr-CA"/>
          </a:p>
        </p:txBody>
      </p:sp>
      <p:pic>
        <p:nvPicPr>
          <p:cNvPr id="4" name="Picture 2" descr="clip_image001"/>
          <p:cNvPicPr>
            <a:picLocks noChangeAspect="1" noChangeArrowheads="1"/>
          </p:cNvPicPr>
          <p:nvPr/>
        </p:nvPicPr>
        <p:blipFill>
          <a:blip r:embed="rId2" cstate="print"/>
          <a:srcRect b="7185"/>
          <a:stretch>
            <a:fillRect/>
          </a:stretch>
        </p:blipFill>
        <p:spPr bwMode="auto">
          <a:xfrm>
            <a:off x="615578" y="332656"/>
            <a:ext cx="7916862" cy="6083300"/>
          </a:xfrm>
          <a:prstGeom prst="rect">
            <a:avLst/>
          </a:prstGeom>
          <a:noFill/>
        </p:spPr>
      </p:pic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755576" y="2348334"/>
            <a:ext cx="7737475" cy="1079500"/>
          </a:xfrm>
          <a:prstGeom prst="ellipse">
            <a:avLst/>
          </a:prstGeom>
          <a:noFill/>
          <a:ln w="635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CA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2228776" y="4940722"/>
            <a:ext cx="4678363" cy="900112"/>
          </a:xfrm>
          <a:prstGeom prst="ellipse">
            <a:avLst/>
          </a:prstGeom>
          <a:noFill/>
          <a:ln w="635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CA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2085901" y="476672"/>
            <a:ext cx="5038725" cy="900112"/>
          </a:xfrm>
          <a:prstGeom prst="ellipse">
            <a:avLst/>
          </a:prstGeom>
          <a:noFill/>
          <a:ln w="635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CA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1979712" y="1629197"/>
            <a:ext cx="1439862" cy="449262"/>
          </a:xfrm>
          <a:prstGeom prst="ellipse">
            <a:avLst/>
          </a:prstGeom>
          <a:noFill/>
          <a:ln w="635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CA"/>
          </a:p>
        </p:txBody>
      </p:sp>
      <p:cxnSp>
        <p:nvCxnSpPr>
          <p:cNvPr id="9" name="AutoShape 7"/>
          <p:cNvCxnSpPr>
            <a:cxnSpLocks noChangeShapeType="1"/>
            <a:stCxn id="8" idx="0"/>
            <a:endCxn id="7" idx="3"/>
          </p:cNvCxnSpPr>
          <p:nvPr/>
        </p:nvCxnSpPr>
        <p:spPr bwMode="auto">
          <a:xfrm flipV="1">
            <a:off x="2699643" y="1244966"/>
            <a:ext cx="124163" cy="384231"/>
          </a:xfrm>
          <a:prstGeom prst="straightConnector1">
            <a:avLst/>
          </a:prstGeom>
          <a:noFill/>
          <a:ln w="635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AutoShape 9"/>
          <p:cNvCxnSpPr>
            <a:cxnSpLocks noChangeShapeType="1"/>
            <a:stCxn id="6" idx="2"/>
            <a:endCxn id="7" idx="2"/>
          </p:cNvCxnSpPr>
          <p:nvPr/>
        </p:nvCxnSpPr>
        <p:spPr bwMode="auto">
          <a:xfrm rot="10800000">
            <a:off x="2054151" y="927522"/>
            <a:ext cx="142875" cy="4464050"/>
          </a:xfrm>
          <a:prstGeom prst="curvedConnector3">
            <a:avLst>
              <a:gd name="adj1" fmla="val 1335556"/>
            </a:avLst>
          </a:prstGeom>
          <a:noFill/>
          <a:ln w="635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AutoShape 11"/>
          <p:cNvCxnSpPr>
            <a:cxnSpLocks noChangeShapeType="1"/>
            <a:stCxn id="6" idx="6"/>
            <a:endCxn id="5" idx="6"/>
          </p:cNvCxnSpPr>
          <p:nvPr/>
        </p:nvCxnSpPr>
        <p:spPr bwMode="auto">
          <a:xfrm flipV="1">
            <a:off x="6938889" y="2888084"/>
            <a:ext cx="1585912" cy="2503488"/>
          </a:xfrm>
          <a:prstGeom prst="curvedConnector3">
            <a:avLst>
              <a:gd name="adj1" fmla="val 112412"/>
            </a:avLst>
          </a:prstGeom>
          <a:noFill/>
          <a:ln w="635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fr-CA" sz="3600" b="1" dirty="0">
                <a:latin typeface="+mn-lt"/>
              </a:rPr>
              <a:t>L’</a:t>
            </a:r>
            <a:r>
              <a:rPr lang="fr-CA" sz="3600" b="1" i="1" dirty="0">
                <a:latin typeface="+mn-lt"/>
              </a:rPr>
              <a:t>EMPOWERMENT</a:t>
            </a:r>
            <a:r>
              <a:rPr lang="fr-CA" sz="3600" b="1" dirty="0">
                <a:latin typeface="+mn-lt"/>
              </a:rPr>
              <a:t>, C’EST :</a:t>
            </a:r>
            <a:endParaRPr lang="fr-FR" sz="36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700808"/>
            <a:ext cx="7377112" cy="4284000"/>
          </a:xfrm>
          <a:noFill/>
        </p:spPr>
        <p:txBody>
          <a:bodyPr>
            <a:noAutofit/>
          </a:bodyPr>
          <a:lstStyle/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fr-CA" sz="2800" dirty="0"/>
              <a:t>un </a:t>
            </a:r>
            <a:r>
              <a:rPr lang="fr-CA" sz="2800" b="1" dirty="0"/>
              <a:t>processus</a:t>
            </a:r>
            <a:r>
              <a:rPr lang="fr-CA" sz="2800" dirty="0"/>
              <a:t> par lequel les individus et les collectivités acquièrent la capacité d’exercer un pouvoir 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fr-CA" sz="2800" dirty="0"/>
              <a:t>un </a:t>
            </a:r>
            <a:r>
              <a:rPr lang="fr-CA" sz="2800" b="1" dirty="0"/>
              <a:t>état</a:t>
            </a:r>
            <a:r>
              <a:rPr lang="fr-CA" sz="2800" dirty="0"/>
              <a:t> : </a:t>
            </a:r>
          </a:p>
          <a:p>
            <a:pPr lvl="1">
              <a:spcBef>
                <a:spcPts val="900"/>
              </a:spcBef>
              <a:buFont typeface="Courier New" pitchFamily="49" charset="0"/>
              <a:buChar char="o"/>
            </a:pPr>
            <a:r>
              <a:rPr lang="fr-CA" dirty="0"/>
              <a:t>avoir la capacité d’exercer un pouvoir</a:t>
            </a:r>
          </a:p>
          <a:p>
            <a:pPr lvl="1">
              <a:spcBef>
                <a:spcPts val="900"/>
              </a:spcBef>
              <a:buFont typeface="Courier New" pitchFamily="49" charset="0"/>
              <a:buChar char="o"/>
            </a:pPr>
            <a:r>
              <a:rPr lang="fr-CA" dirty="0"/>
              <a:t>avoir la capacité d’agir de façon autonome</a:t>
            </a:r>
          </a:p>
          <a:p>
            <a:pPr lvl="1">
              <a:spcBef>
                <a:spcPts val="900"/>
              </a:spcBef>
              <a:buFont typeface="Courier New" pitchFamily="49" charset="0"/>
              <a:buChar char="o"/>
            </a:pPr>
            <a:r>
              <a:rPr lang="fr-CA" dirty="0"/>
              <a:t>avoir la capacité d’agir de prendre un risque</a:t>
            </a:r>
          </a:p>
          <a:p>
            <a:pPr lvl="1">
              <a:spcBef>
                <a:spcPts val="900"/>
              </a:spcBef>
              <a:buFont typeface="Courier New" pitchFamily="49" charset="0"/>
              <a:buChar char="o"/>
            </a:pPr>
            <a:r>
              <a:rPr lang="fr-CA" dirty="0"/>
              <a:t>être </a:t>
            </a:r>
            <a:r>
              <a:rPr lang="fr-CA" b="1" dirty="0"/>
              <a:t>compétente/compétent</a:t>
            </a:r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41A886A-50EC-4247-8737-97210126F5A2}" type="slidenum">
              <a:rPr lang="fr-FR">
                <a:latin typeface="+mj-lt"/>
              </a:rPr>
              <a:pPr/>
              <a:t>2</a:t>
            </a:fld>
            <a:endParaRPr lang="fr-FR" dirty="0">
              <a:latin typeface="+mj-lt"/>
            </a:endParaRPr>
          </a:p>
        </p:txBody>
      </p:sp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CA" dirty="0">
                <a:latin typeface="+mj-lt"/>
              </a:rPr>
              <a:t>© Coopérative La Clé, Victoriaville - 2012</a:t>
            </a:r>
            <a:endParaRPr lang="fr-FR" dirty="0">
              <a:latin typeface="+mj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886A-50EC-4247-8737-97210126F5A2}" type="slidenum">
              <a:rPr lang="fr-FR">
                <a:latin typeface="+mj-lt"/>
              </a:rPr>
              <a:pPr/>
              <a:t>20</a:t>
            </a:fld>
            <a:endParaRPr lang="fr-FR">
              <a:latin typeface="+mj-lt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CA">
                <a:latin typeface="+mj-lt"/>
              </a:rPr>
              <a:t>© Coopérative La Clé, Victoriaville - 2012</a:t>
            </a:r>
            <a:endParaRPr lang="fr-FR">
              <a:latin typeface="+mj-lt"/>
            </a:endParaRPr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464" y="404813"/>
            <a:ext cx="8280000" cy="685800"/>
          </a:xfrm>
          <a:noFill/>
        </p:spPr>
        <p:txBody>
          <a:bodyPr>
            <a:normAutofit/>
          </a:bodyPr>
          <a:lstStyle/>
          <a:p>
            <a:r>
              <a:rPr lang="fr-CA" sz="3600" b="1" dirty="0">
                <a:latin typeface="Calibri" pitchFamily="34" charset="0"/>
              </a:rPr>
              <a:t>ABSENCE D’ACTEURS CLÉS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42000" y="1340768"/>
            <a:ext cx="8460000" cy="493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fr-CA" sz="2800" dirty="0"/>
              <a:t>La participation des employeurs à l’élaboration, la mise en route et l’évaluation des actions est inexistante.</a:t>
            </a:r>
          </a:p>
          <a:p>
            <a:pPr marL="342900" lvl="0" indent="-342900"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fr-CA" sz="2800" dirty="0"/>
              <a:t>Le rôle que doit jouer le secteur privé dans ces actions ne fait pas consensus.</a:t>
            </a:r>
          </a:p>
          <a:p>
            <a:pPr marL="800100" lvl="1" indent="-342900">
              <a:spcBef>
                <a:spcPts val="900"/>
              </a:spcBef>
              <a:buFont typeface="Courier New" pitchFamily="49" charset="0"/>
              <a:buChar char="o"/>
              <a:defRPr/>
            </a:pPr>
            <a:r>
              <a:rPr lang="fr-CA" sz="2800" dirty="0"/>
              <a:t>Pourtant, la création d’emplois de qualité s’avère un enjeu capital.</a:t>
            </a:r>
          </a:p>
          <a:p>
            <a:pPr marL="800100" lvl="1" indent="-342900">
              <a:spcBef>
                <a:spcPts val="900"/>
              </a:spcBef>
              <a:buFont typeface="Courier New" pitchFamily="49" charset="0"/>
              <a:buChar char="o"/>
              <a:defRPr/>
            </a:pPr>
            <a:r>
              <a:rPr lang="fr-CA" sz="2800" dirty="0"/>
              <a:t>Les employeurs doivent être conscients des aléas avec lesquels les personnes appauvries doivent composer dans leur cheminement pour accéder aux emplois.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886A-50EC-4247-8737-97210126F5A2}" type="slidenum">
              <a:rPr lang="fr-FR">
                <a:latin typeface="+mj-lt"/>
              </a:rPr>
              <a:pPr/>
              <a:t>21</a:t>
            </a:fld>
            <a:endParaRPr lang="fr-FR">
              <a:latin typeface="+mj-lt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CA">
                <a:latin typeface="+mj-lt"/>
              </a:rPr>
              <a:t>© Coopérative La Clé, Victoriaville - 2012</a:t>
            </a:r>
            <a:endParaRPr lang="fr-FR">
              <a:latin typeface="+mj-lt"/>
            </a:endParaRPr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404813"/>
            <a:ext cx="8316000" cy="1080000"/>
          </a:xfrm>
          <a:noFill/>
        </p:spPr>
        <p:txBody>
          <a:bodyPr>
            <a:noAutofit/>
          </a:bodyPr>
          <a:lstStyle/>
          <a:p>
            <a:r>
              <a:rPr lang="en-CA" sz="3600" b="1" dirty="0">
                <a:latin typeface="Calibri" pitchFamily="34" charset="0"/>
              </a:rPr>
              <a:t>SOLUTION : UNE </a:t>
            </a:r>
            <a:r>
              <a:rPr lang="en-CA" sz="3600" b="1">
                <a:latin typeface="Calibri" pitchFamily="34" charset="0"/>
              </a:rPr>
              <a:t>MOBILISATION </a:t>
            </a:r>
            <a:br>
              <a:rPr lang="en-CA" sz="3600" b="1">
                <a:latin typeface="Calibri" pitchFamily="34" charset="0"/>
              </a:rPr>
            </a:br>
            <a:r>
              <a:rPr lang="en-CA" sz="3600" b="1">
                <a:latin typeface="Calibri" pitchFamily="34" charset="0"/>
              </a:rPr>
              <a:t> LOCALE </a:t>
            </a:r>
            <a:r>
              <a:rPr lang="en-CA" sz="3600" b="1" dirty="0">
                <a:latin typeface="Calibri" pitchFamily="34" charset="0"/>
              </a:rPr>
              <a:t>ET INTÉGRÉE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11560" y="1412776"/>
            <a:ext cx="7920000" cy="478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endParaRPr lang="fr-CA" sz="2400" dirty="0">
              <a:sym typeface="Symbol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67544" y="1809352"/>
            <a:ext cx="8280000" cy="478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ts val="600"/>
              </a:spcBef>
              <a:defRPr/>
            </a:pPr>
            <a:r>
              <a:rPr lang="fr-CA" sz="2800" b="1" dirty="0">
                <a:sym typeface="Symbol"/>
              </a:rPr>
              <a:t>La mobilisation : </a:t>
            </a:r>
          </a:p>
          <a:p>
            <a:pPr marL="342900" lvl="0" indent="-342900">
              <a:buFont typeface="Arial" pitchFamily="34" charset="0"/>
              <a:buChar char="•"/>
              <a:defRPr/>
            </a:pPr>
            <a:r>
              <a:rPr lang="fr-CA" sz="2800" dirty="0"/>
              <a:t>processus dynamique de passage à l’action pour changer une situation (voir diapositive suivante)</a:t>
            </a:r>
          </a:p>
          <a:p>
            <a:pPr marL="342900" lvl="0" indent="-342900">
              <a:spcBef>
                <a:spcPts val="1800"/>
              </a:spcBef>
              <a:defRPr/>
            </a:pPr>
            <a:r>
              <a:rPr lang="fr-CA" sz="2800" dirty="0">
                <a:sym typeface="Symbol"/>
              </a:rPr>
              <a:t>Dans la MRC d’Arthabaska :</a:t>
            </a:r>
          </a:p>
          <a:p>
            <a:pPr marL="342900" lvl="0" indent="-342900"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fr-CA" sz="2800" u="sng" dirty="0">
                <a:sym typeface="Symbol"/>
              </a:rPr>
              <a:t>changement souhaité</a:t>
            </a:r>
            <a:r>
              <a:rPr lang="fr-CA" sz="2800" dirty="0">
                <a:sym typeface="Symbol"/>
              </a:rPr>
              <a:t> : autonomie économique et sociale des personnes appauvries</a:t>
            </a:r>
          </a:p>
          <a:p>
            <a:pPr marL="342900" lvl="0" indent="-342900"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fr-CA" sz="2800" u="sng" dirty="0">
                <a:sym typeface="Symbol"/>
              </a:rPr>
              <a:t>action collective</a:t>
            </a:r>
            <a:r>
              <a:rPr lang="fr-CA" sz="2800" dirty="0">
                <a:sym typeface="Symbol"/>
              </a:rPr>
              <a:t> : stratégie globale et intégrée de lutte contre la pauvreté (ajustement/réajustement)</a:t>
            </a:r>
          </a:p>
          <a:p>
            <a:pPr marL="342900" lvl="0" indent="-342900"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fr-CA" sz="2800" u="sng" dirty="0">
                <a:sym typeface="Symbol"/>
              </a:rPr>
              <a:t>acteur collectif</a:t>
            </a:r>
            <a:r>
              <a:rPr lang="fr-CA" sz="2800" dirty="0">
                <a:sym typeface="Symbol"/>
              </a:rPr>
              <a:t> : comité de stratégie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- 2012</a:t>
            </a: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E01F-B5D2-4A91-8F07-EACBAEF526E6}" type="slidenum">
              <a:rPr lang="fr-CA" smtClean="0"/>
              <a:pPr/>
              <a:t>22</a:t>
            </a:fld>
            <a:endParaRPr lang="fr-CA"/>
          </a:p>
        </p:txBody>
      </p:sp>
      <p:grpSp>
        <p:nvGrpSpPr>
          <p:cNvPr id="4" name="Groupe 12"/>
          <p:cNvGrpSpPr>
            <a:grpSpLocks/>
          </p:cNvGrpSpPr>
          <p:nvPr/>
        </p:nvGrpSpPr>
        <p:grpSpPr bwMode="auto">
          <a:xfrm>
            <a:off x="514897" y="945344"/>
            <a:ext cx="8305575" cy="5580000"/>
            <a:chOff x="409770" y="928670"/>
            <a:chExt cx="8305634" cy="5143536"/>
          </a:xfrm>
        </p:grpSpPr>
        <p:sp>
          <p:nvSpPr>
            <p:cNvPr id="5" name="Ellipse 4"/>
            <p:cNvSpPr/>
            <p:nvPr/>
          </p:nvSpPr>
          <p:spPr>
            <a:xfrm>
              <a:off x="1714480" y="928670"/>
              <a:ext cx="5643603" cy="5072099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fr-CA"/>
            </a:p>
          </p:txBody>
        </p:sp>
        <p:graphicFrame>
          <p:nvGraphicFramePr>
            <p:cNvPr id="6" name="Diagramme 5"/>
            <p:cNvGraphicFramePr/>
            <p:nvPr/>
          </p:nvGraphicFramePr>
          <p:xfrm>
            <a:off x="500034" y="1285860"/>
            <a:ext cx="8215370" cy="478634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7" name="ZoneTexte 6"/>
            <p:cNvSpPr txBox="1">
              <a:spLocks noChangeArrowheads="1"/>
            </p:cNvSpPr>
            <p:nvPr/>
          </p:nvSpPr>
          <p:spPr bwMode="auto">
            <a:xfrm>
              <a:off x="3428992" y="3081434"/>
              <a:ext cx="2376017" cy="879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fr-CA" sz="2800" b="1" cap="all" dirty="0"/>
                <a:t>MOBILISATION CONTINUE</a:t>
              </a: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409770" y="1193333"/>
              <a:ext cx="1785950" cy="340443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eaLnBrk="0" hangingPunct="0">
                <a:defRPr/>
              </a:pPr>
              <a:r>
                <a:rPr lang="fr-CA" dirty="0"/>
                <a:t>Déclenchement</a:t>
              </a:r>
            </a:p>
          </p:txBody>
        </p:sp>
        <p:sp>
          <p:nvSpPr>
            <p:cNvPr id="9" name="Flèche droite 8"/>
            <p:cNvSpPr/>
            <p:nvPr/>
          </p:nvSpPr>
          <p:spPr>
            <a:xfrm rot="1265900">
              <a:off x="2091530" y="1372437"/>
              <a:ext cx="458220" cy="282629"/>
            </a:xfrm>
            <a:prstGeom prst="rightArrow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fr-CA"/>
            </a:p>
          </p:txBody>
        </p:sp>
      </p:grp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83568" y="188640"/>
            <a:ext cx="7772400" cy="685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LE CYCLE DE LA MOBILISATION </a:t>
            </a:r>
          </a:p>
        </p:txBody>
      </p:sp>
      <p:sp>
        <p:nvSpPr>
          <p:cNvPr id="12" name="Rectangle avec flèche vers le haut 11"/>
          <p:cNvSpPr/>
          <p:nvPr/>
        </p:nvSpPr>
        <p:spPr>
          <a:xfrm>
            <a:off x="539552" y="1844824"/>
            <a:ext cx="1224136" cy="1152128"/>
          </a:xfrm>
          <a:prstGeom prst="up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Rectangle 12"/>
          <p:cNvSpPr/>
          <p:nvPr/>
        </p:nvSpPr>
        <p:spPr>
          <a:xfrm>
            <a:off x="539552" y="2278613"/>
            <a:ext cx="12240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CA" b="1" dirty="0"/>
              <a:t>noyau </a:t>
            </a:r>
          </a:p>
          <a:p>
            <a:pPr algn="ctr"/>
            <a:r>
              <a:rPr lang="fr-CA" b="1" dirty="0"/>
              <a:t>instigateur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23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- 2012</a:t>
            </a:r>
            <a:endParaRPr lang="fr-CA" dirty="0"/>
          </a:p>
        </p:txBody>
      </p:sp>
      <p:grpSp>
        <p:nvGrpSpPr>
          <p:cNvPr id="10" name="Groupe 21"/>
          <p:cNvGrpSpPr/>
          <p:nvPr/>
        </p:nvGrpSpPr>
        <p:grpSpPr>
          <a:xfrm>
            <a:off x="2195736" y="1700808"/>
            <a:ext cx="4968552" cy="4249940"/>
            <a:chOff x="2339752" y="1916832"/>
            <a:chExt cx="4968552" cy="4249940"/>
          </a:xfrm>
        </p:grpSpPr>
        <p:sp>
          <p:nvSpPr>
            <p:cNvPr id="4" name="ZoneTexte 3"/>
            <p:cNvSpPr txBox="1"/>
            <p:nvPr/>
          </p:nvSpPr>
          <p:spPr>
            <a:xfrm>
              <a:off x="2339752" y="1916832"/>
              <a:ext cx="1728192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employeurs</a:t>
              </a:r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2339752" y="2692660"/>
              <a:ext cx="1728192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mentors</a:t>
              </a:r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2339752" y="3468488"/>
              <a:ext cx="1728192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services</a:t>
              </a:r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2339752" y="4244316"/>
              <a:ext cx="1728192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entraide</a:t>
              </a: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2339752" y="5020144"/>
              <a:ext cx="1728192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formation</a:t>
              </a: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2339752" y="5795972"/>
              <a:ext cx="1872000" cy="3708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accompagnement</a:t>
              </a:r>
            </a:p>
          </p:txBody>
        </p:sp>
        <p:grpSp>
          <p:nvGrpSpPr>
            <p:cNvPr id="19" name="Groupe 11"/>
            <p:cNvGrpSpPr/>
            <p:nvPr/>
          </p:nvGrpSpPr>
          <p:grpSpPr>
            <a:xfrm>
              <a:off x="5652120" y="3573016"/>
              <a:ext cx="1656184" cy="1068217"/>
              <a:chOff x="3779912" y="3140968"/>
              <a:chExt cx="1656184" cy="1068217"/>
            </a:xfrm>
          </p:grpSpPr>
          <p:sp>
            <p:nvSpPr>
              <p:cNvPr id="11" name="Ellipse 10"/>
              <p:cNvSpPr/>
              <p:nvPr/>
            </p:nvSpPr>
            <p:spPr>
              <a:xfrm>
                <a:off x="3779912" y="3140968"/>
                <a:ext cx="1656184" cy="93610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A"/>
              </a:p>
            </p:txBody>
          </p:sp>
          <p:sp>
            <p:nvSpPr>
              <p:cNvPr id="12" name="ZoneTexte 11"/>
              <p:cNvSpPr txBox="1"/>
              <p:nvPr/>
            </p:nvSpPr>
            <p:spPr>
              <a:xfrm>
                <a:off x="4031940" y="3378188"/>
                <a:ext cx="1188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CA" sz="2400" b="1" dirty="0">
                    <a:solidFill>
                      <a:schemeClr val="bg1"/>
                    </a:solidFill>
                  </a:rPr>
                  <a:t>EMPLOI</a:t>
                </a:r>
                <a:endParaRPr lang="fr-CA" b="1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13" name="Connecteur droit avec flèche 12"/>
            <p:cNvCxnSpPr>
              <a:stCxn id="4" idx="3"/>
            </p:cNvCxnSpPr>
            <p:nvPr/>
          </p:nvCxnSpPr>
          <p:spPr>
            <a:xfrm>
              <a:off x="4067944" y="2101498"/>
              <a:ext cx="1656184" cy="1615534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avec flèche 13"/>
            <p:cNvCxnSpPr>
              <a:stCxn id="5" idx="3"/>
            </p:cNvCxnSpPr>
            <p:nvPr/>
          </p:nvCxnSpPr>
          <p:spPr>
            <a:xfrm>
              <a:off x="4067944" y="2877326"/>
              <a:ext cx="1512168" cy="983722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avec flèche 14"/>
            <p:cNvCxnSpPr>
              <a:stCxn id="6" idx="3"/>
            </p:cNvCxnSpPr>
            <p:nvPr/>
          </p:nvCxnSpPr>
          <p:spPr>
            <a:xfrm>
              <a:off x="4067944" y="3653154"/>
              <a:ext cx="1440160" cy="351910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avec flèche 15"/>
            <p:cNvCxnSpPr>
              <a:stCxn id="7" idx="3"/>
            </p:cNvCxnSpPr>
            <p:nvPr/>
          </p:nvCxnSpPr>
          <p:spPr>
            <a:xfrm flipV="1">
              <a:off x="4067944" y="4149080"/>
              <a:ext cx="1440160" cy="279902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>
              <a:stCxn id="9" idx="3"/>
            </p:cNvCxnSpPr>
            <p:nvPr/>
          </p:nvCxnSpPr>
          <p:spPr>
            <a:xfrm flipV="1">
              <a:off x="4211752" y="4365104"/>
              <a:ext cx="1512376" cy="1616268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avec flèche 17"/>
            <p:cNvCxnSpPr>
              <a:stCxn id="8" idx="3"/>
            </p:cNvCxnSpPr>
            <p:nvPr/>
          </p:nvCxnSpPr>
          <p:spPr>
            <a:xfrm flipV="1">
              <a:off x="4067944" y="4293096"/>
              <a:ext cx="1512168" cy="911714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467544" y="332656"/>
            <a:ext cx="8280000" cy="108000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UNE</a:t>
            </a:r>
            <a:r>
              <a:rPr kumimoji="0" lang="fr-FR" sz="3600" b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RESPONSABILITÉ PARTAGÉE</a:t>
            </a:r>
            <a:endParaRPr kumimoji="0" lang="fr-FR" sz="36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24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- 2012</a:t>
            </a:r>
            <a:endParaRPr lang="fr-CA" dirty="0"/>
          </a:p>
        </p:txBody>
      </p:sp>
      <p:grpSp>
        <p:nvGrpSpPr>
          <p:cNvPr id="10" name="Groupe 21"/>
          <p:cNvGrpSpPr/>
          <p:nvPr/>
        </p:nvGrpSpPr>
        <p:grpSpPr>
          <a:xfrm>
            <a:off x="2195736" y="1700808"/>
            <a:ext cx="4968552" cy="4249940"/>
            <a:chOff x="2339752" y="1916832"/>
            <a:chExt cx="4968552" cy="4249940"/>
          </a:xfrm>
        </p:grpSpPr>
        <p:sp>
          <p:nvSpPr>
            <p:cNvPr id="4" name="ZoneTexte 3"/>
            <p:cNvSpPr txBox="1"/>
            <p:nvPr/>
          </p:nvSpPr>
          <p:spPr>
            <a:xfrm>
              <a:off x="2339752" y="1916832"/>
              <a:ext cx="1728192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employeurs</a:t>
              </a:r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2339752" y="2692660"/>
              <a:ext cx="1728192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mentors</a:t>
              </a:r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2339752" y="3468488"/>
              <a:ext cx="1728192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services</a:t>
              </a:r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2339752" y="4244316"/>
              <a:ext cx="1728192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entraide</a:t>
              </a: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2339752" y="5020144"/>
              <a:ext cx="1728192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formation</a:t>
              </a: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2339752" y="5795972"/>
              <a:ext cx="1872000" cy="3708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accompagnement</a:t>
              </a:r>
            </a:p>
          </p:txBody>
        </p:sp>
        <p:grpSp>
          <p:nvGrpSpPr>
            <p:cNvPr id="19" name="Groupe 11"/>
            <p:cNvGrpSpPr/>
            <p:nvPr/>
          </p:nvGrpSpPr>
          <p:grpSpPr>
            <a:xfrm>
              <a:off x="5652120" y="3573016"/>
              <a:ext cx="1656184" cy="1068217"/>
              <a:chOff x="3779912" y="3140968"/>
              <a:chExt cx="1656184" cy="1068217"/>
            </a:xfrm>
          </p:grpSpPr>
          <p:sp>
            <p:nvSpPr>
              <p:cNvPr id="11" name="Ellipse 10"/>
              <p:cNvSpPr/>
              <p:nvPr/>
            </p:nvSpPr>
            <p:spPr>
              <a:xfrm>
                <a:off x="3779912" y="3140968"/>
                <a:ext cx="1656184" cy="93610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A"/>
              </a:p>
            </p:txBody>
          </p:sp>
          <p:sp>
            <p:nvSpPr>
              <p:cNvPr id="12" name="ZoneTexte 11"/>
              <p:cNvSpPr txBox="1"/>
              <p:nvPr/>
            </p:nvSpPr>
            <p:spPr>
              <a:xfrm>
                <a:off x="4031940" y="3378188"/>
                <a:ext cx="1188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CA" sz="2400" b="1" dirty="0">
                    <a:solidFill>
                      <a:schemeClr val="bg1"/>
                    </a:solidFill>
                  </a:rPr>
                  <a:t>EMPLOI</a:t>
                </a:r>
                <a:endParaRPr lang="fr-CA" b="1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13" name="Connecteur droit avec flèche 12"/>
            <p:cNvCxnSpPr>
              <a:stCxn id="4" idx="3"/>
            </p:cNvCxnSpPr>
            <p:nvPr/>
          </p:nvCxnSpPr>
          <p:spPr>
            <a:xfrm>
              <a:off x="4067944" y="2101498"/>
              <a:ext cx="1656184" cy="1615534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avec flèche 13"/>
            <p:cNvCxnSpPr>
              <a:stCxn id="5" idx="3"/>
            </p:cNvCxnSpPr>
            <p:nvPr/>
          </p:nvCxnSpPr>
          <p:spPr>
            <a:xfrm>
              <a:off x="4067944" y="2877326"/>
              <a:ext cx="1512168" cy="983722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avec flèche 14"/>
            <p:cNvCxnSpPr>
              <a:stCxn id="6" idx="3"/>
            </p:cNvCxnSpPr>
            <p:nvPr/>
          </p:nvCxnSpPr>
          <p:spPr>
            <a:xfrm>
              <a:off x="4067944" y="3653154"/>
              <a:ext cx="1440160" cy="351910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avec flèche 15"/>
            <p:cNvCxnSpPr>
              <a:stCxn id="7" idx="3"/>
            </p:cNvCxnSpPr>
            <p:nvPr/>
          </p:nvCxnSpPr>
          <p:spPr>
            <a:xfrm flipV="1">
              <a:off x="4067944" y="4149080"/>
              <a:ext cx="1440160" cy="279902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>
              <a:stCxn id="9" idx="3"/>
            </p:cNvCxnSpPr>
            <p:nvPr/>
          </p:nvCxnSpPr>
          <p:spPr>
            <a:xfrm flipV="1">
              <a:off x="4211752" y="4365104"/>
              <a:ext cx="1512376" cy="1616268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avec flèche 17"/>
            <p:cNvCxnSpPr>
              <a:stCxn id="8" idx="3"/>
            </p:cNvCxnSpPr>
            <p:nvPr/>
          </p:nvCxnSpPr>
          <p:spPr>
            <a:xfrm flipV="1">
              <a:off x="4067944" y="4293096"/>
              <a:ext cx="1512168" cy="911714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467544" y="332656"/>
            <a:ext cx="8280000" cy="108000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UNE</a:t>
            </a:r>
            <a:r>
              <a:rPr kumimoji="0" lang="fr-FR" sz="3600" b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RESPONSABILITÉ COMMUNE</a:t>
            </a:r>
            <a:endParaRPr kumimoji="0" lang="fr-FR" sz="36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2" name="Connecteur droit avec flèche 21"/>
          <p:cNvCxnSpPr>
            <a:stCxn id="4" idx="2"/>
            <a:endCxn id="5" idx="0"/>
          </p:cNvCxnSpPr>
          <p:nvPr/>
        </p:nvCxnSpPr>
        <p:spPr>
          <a:xfrm>
            <a:off x="3059832" y="2070140"/>
            <a:ext cx="0" cy="406496"/>
          </a:xfrm>
          <a:prstGeom prst="straightConnector1">
            <a:avLst/>
          </a:prstGeom>
          <a:ln w="12700">
            <a:solidFill>
              <a:schemeClr val="accent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>
            <a:off x="3059832" y="2852936"/>
            <a:ext cx="0" cy="406496"/>
          </a:xfrm>
          <a:prstGeom prst="straightConnector1">
            <a:avLst/>
          </a:prstGeom>
          <a:ln w="12700">
            <a:solidFill>
              <a:schemeClr val="accent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>
            <a:off x="3059832" y="3645024"/>
            <a:ext cx="0" cy="406496"/>
          </a:xfrm>
          <a:prstGeom prst="straightConnector1">
            <a:avLst/>
          </a:prstGeom>
          <a:ln w="12700">
            <a:solidFill>
              <a:schemeClr val="accent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>
            <a:off x="3059832" y="4390656"/>
            <a:ext cx="0" cy="406496"/>
          </a:xfrm>
          <a:prstGeom prst="straightConnector1">
            <a:avLst/>
          </a:prstGeom>
          <a:ln w="12700">
            <a:solidFill>
              <a:schemeClr val="accent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>
            <a:off x="3059832" y="5182744"/>
            <a:ext cx="0" cy="406496"/>
          </a:xfrm>
          <a:prstGeom prst="straightConnector1">
            <a:avLst/>
          </a:prstGeom>
          <a:ln w="12700">
            <a:solidFill>
              <a:schemeClr val="accent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e 27"/>
          <p:cNvGrpSpPr/>
          <p:nvPr/>
        </p:nvGrpSpPr>
        <p:grpSpPr>
          <a:xfrm>
            <a:off x="971600" y="1449312"/>
            <a:ext cx="4536000" cy="4788000"/>
            <a:chOff x="1187624" y="1628800"/>
            <a:chExt cx="4428448" cy="4788000"/>
          </a:xfrm>
        </p:grpSpPr>
        <p:sp>
          <p:nvSpPr>
            <p:cNvPr id="29" name="Ellipse 28"/>
            <p:cNvSpPr/>
            <p:nvPr/>
          </p:nvSpPr>
          <p:spPr>
            <a:xfrm>
              <a:off x="1187624" y="1628800"/>
              <a:ext cx="3996000" cy="47880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dirty="0"/>
                <a:t>&gt;</a:t>
              </a:r>
            </a:p>
          </p:txBody>
        </p:sp>
        <p:sp>
          <p:nvSpPr>
            <p:cNvPr id="30" name="Flèche droite 29"/>
            <p:cNvSpPr/>
            <p:nvPr/>
          </p:nvSpPr>
          <p:spPr>
            <a:xfrm>
              <a:off x="5220072" y="3789040"/>
              <a:ext cx="396000" cy="504056"/>
            </a:xfrm>
            <a:prstGeom prst="rightArrow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25</a:t>
            </a:fld>
            <a:endParaRPr lang="fr-CA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888950" y="1295400"/>
            <a:ext cx="38100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graphicFrame>
        <p:nvGraphicFramePr>
          <p:cNvPr id="4" name="Group 34"/>
          <p:cNvGraphicFramePr>
            <a:graphicFrameLocks noGrp="1"/>
          </p:cNvGraphicFramePr>
          <p:nvPr/>
        </p:nvGraphicFramePr>
        <p:xfrm>
          <a:off x="1163587" y="1600200"/>
          <a:ext cx="3429000" cy="3697288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9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INDIVIDU</a:t>
                      </a:r>
                      <a:endParaRPr kumimoji="0" lang="fr-FR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estime de soi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conscience </a:t>
                      </a:r>
                      <a:b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critique</a:t>
                      </a:r>
                      <a:endParaRPr kumimoji="0" lang="fr-FR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Group 27"/>
          <p:cNvGraphicFramePr>
            <a:graphicFrameLocks noGrp="1"/>
          </p:cNvGraphicFramePr>
          <p:nvPr/>
        </p:nvGraphicFramePr>
        <p:xfrm>
          <a:off x="4743400" y="1598613"/>
          <a:ext cx="3429000" cy="3727451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COMMUNAUTÉ</a:t>
                      </a: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5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communications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capital communautaire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2306587" y="685800"/>
            <a:ext cx="4572000" cy="5486400"/>
            <a:chOff x="1728" y="672"/>
            <a:chExt cx="2304" cy="3120"/>
          </a:xfrm>
        </p:grpSpPr>
        <p:sp>
          <p:nvSpPr>
            <p:cNvPr id="7" name="AutoShape 21"/>
            <p:cNvSpPr>
              <a:spLocks noChangeArrowheads="1"/>
            </p:cNvSpPr>
            <p:nvPr/>
          </p:nvSpPr>
          <p:spPr bwMode="auto">
            <a:xfrm>
              <a:off x="1728" y="672"/>
              <a:ext cx="2304" cy="346"/>
            </a:xfrm>
            <a:prstGeom prst="curvedDownArrow">
              <a:avLst>
                <a:gd name="adj1" fmla="val 133179"/>
                <a:gd name="adj2" fmla="val 266358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CA" dirty="0"/>
            </a:p>
          </p:txBody>
        </p:sp>
        <p:sp>
          <p:nvSpPr>
            <p:cNvPr id="8" name="AutoShape 22"/>
            <p:cNvSpPr>
              <a:spLocks noChangeArrowheads="1"/>
            </p:cNvSpPr>
            <p:nvPr/>
          </p:nvSpPr>
          <p:spPr bwMode="auto">
            <a:xfrm rot="10800000">
              <a:off x="1728" y="3447"/>
              <a:ext cx="2304" cy="345"/>
            </a:xfrm>
            <a:prstGeom prst="curvedDownArrow">
              <a:avLst>
                <a:gd name="adj1" fmla="val 133565"/>
                <a:gd name="adj2" fmla="val 267130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CA" dirty="0"/>
            </a:p>
          </p:txBody>
        </p:sp>
      </p:grp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- 2012</a:t>
            </a:r>
            <a:endParaRPr lang="fr-CA" dirty="0"/>
          </a:p>
        </p:txBody>
      </p:sp>
      <p:sp>
        <p:nvSpPr>
          <p:cNvPr id="10" name="Oval 35"/>
          <p:cNvSpPr>
            <a:spLocks noChangeArrowheads="1"/>
          </p:cNvSpPr>
          <p:nvPr/>
        </p:nvSpPr>
        <p:spPr bwMode="auto">
          <a:xfrm>
            <a:off x="755576" y="764704"/>
            <a:ext cx="4267200" cy="53340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CA"/>
              <a:t>© Coopérative La Clé, Victoriaville - 2012</a:t>
            </a:r>
            <a:endParaRPr lang="fr-FR"/>
          </a:p>
        </p:txBody>
      </p:sp>
      <p:sp>
        <p:nvSpPr>
          <p:cNvPr id="12291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80F8F2A-D55D-4ACF-80B1-C34CB34CDC06}" type="slidenum">
              <a:rPr lang="fr-FR" smtClean="0"/>
              <a:pPr/>
              <a:t>26</a:t>
            </a:fld>
            <a:endParaRPr lang="fr-FR"/>
          </a:p>
        </p:txBody>
      </p:sp>
      <p:graphicFrame>
        <p:nvGraphicFramePr>
          <p:cNvPr id="84050" name="Group 82"/>
          <p:cNvGraphicFramePr>
            <a:graphicFrameLocks noGrp="1"/>
          </p:cNvGraphicFramePr>
          <p:nvPr>
            <p:ph type="tbl" idx="1"/>
          </p:nvPr>
        </p:nvGraphicFramePr>
        <p:xfrm>
          <a:off x="760040" y="1676400"/>
          <a:ext cx="7772400" cy="4584002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PARTICIPATION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COMPÉTENCES</a:t>
                      </a:r>
                      <a:endParaRPr kumimoji="0" 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3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ESTIME </a:t>
                      </a:r>
                      <a:br>
                        <a:rPr kumimoji="0" 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 SOI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</a:t>
                      </a:r>
                      <a:br>
                        <a:rPr kumimoji="0" lang="fr-F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F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CRITIQUE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2" name="Group 84"/>
          <p:cNvGrpSpPr>
            <a:grpSpLocks noChangeAspect="1"/>
          </p:cNvGrpSpPr>
          <p:nvPr/>
        </p:nvGrpSpPr>
        <p:grpSpPr bwMode="auto">
          <a:xfrm>
            <a:off x="3396877" y="2667000"/>
            <a:ext cx="2459038" cy="2279650"/>
            <a:chOff x="2650" y="1920"/>
            <a:chExt cx="1035" cy="960"/>
          </a:xfrm>
        </p:grpSpPr>
        <p:sp>
          <p:nvSpPr>
            <p:cNvPr id="12309" name="AutoShape 72"/>
            <p:cNvSpPr>
              <a:spLocks noChangeAspect="1" noChangeArrowheads="1"/>
            </p:cNvSpPr>
            <p:nvPr/>
          </p:nvSpPr>
          <p:spPr bwMode="auto">
            <a:xfrm>
              <a:off x="3005" y="2688"/>
              <a:ext cx="336" cy="192"/>
            </a:xfrm>
            <a:prstGeom prst="leftRightArrow">
              <a:avLst>
                <a:gd name="adj1" fmla="val 50000"/>
                <a:gd name="adj2" fmla="val 3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grpSp>
          <p:nvGrpSpPr>
            <p:cNvPr id="3" name="Group 83"/>
            <p:cNvGrpSpPr>
              <a:grpSpLocks noChangeAspect="1"/>
            </p:cNvGrpSpPr>
            <p:nvPr/>
          </p:nvGrpSpPr>
          <p:grpSpPr bwMode="auto">
            <a:xfrm>
              <a:off x="2650" y="1920"/>
              <a:ext cx="806" cy="768"/>
              <a:chOff x="2650" y="1920"/>
              <a:chExt cx="806" cy="768"/>
            </a:xfrm>
          </p:grpSpPr>
          <p:sp>
            <p:nvSpPr>
              <p:cNvPr id="12312" name="AutoShape 71"/>
              <p:cNvSpPr>
                <a:spLocks noChangeAspect="1" noChangeArrowheads="1"/>
              </p:cNvSpPr>
              <p:nvPr/>
            </p:nvSpPr>
            <p:spPr bwMode="auto">
              <a:xfrm rot="2700000">
                <a:off x="2880" y="2112"/>
                <a:ext cx="576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5898240 60000 65536"/>
                  <a:gd name="T10" fmla="*/ 11796480 60000 65536"/>
                  <a:gd name="T11" fmla="*/ 17694720 60000 65536"/>
                  <a:gd name="T12" fmla="*/ 2175 w 21600"/>
                  <a:gd name="T13" fmla="*/ 8625 h 21600"/>
                  <a:gd name="T14" fmla="*/ 19425 w 21600"/>
                  <a:gd name="T15" fmla="*/ 12975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00" y="0"/>
                    </a:moveTo>
                    <a:lnTo>
                      <a:pt x="6480" y="4320"/>
                    </a:lnTo>
                    <a:lnTo>
                      <a:pt x="8640" y="4320"/>
                    </a:lnTo>
                    <a:lnTo>
                      <a:pt x="8640" y="8640"/>
                    </a:lnTo>
                    <a:lnTo>
                      <a:pt x="4320" y="8640"/>
                    </a:lnTo>
                    <a:lnTo>
                      <a:pt x="4320" y="6480"/>
                    </a:lnTo>
                    <a:lnTo>
                      <a:pt x="0" y="10800"/>
                    </a:lnTo>
                    <a:lnTo>
                      <a:pt x="4320" y="15120"/>
                    </a:lnTo>
                    <a:lnTo>
                      <a:pt x="4320" y="12960"/>
                    </a:lnTo>
                    <a:lnTo>
                      <a:pt x="8640" y="12960"/>
                    </a:lnTo>
                    <a:lnTo>
                      <a:pt x="8640" y="17280"/>
                    </a:lnTo>
                    <a:lnTo>
                      <a:pt x="6480" y="17280"/>
                    </a:lnTo>
                    <a:lnTo>
                      <a:pt x="10800" y="21600"/>
                    </a:lnTo>
                    <a:lnTo>
                      <a:pt x="15120" y="17280"/>
                    </a:lnTo>
                    <a:lnTo>
                      <a:pt x="12960" y="17280"/>
                    </a:lnTo>
                    <a:lnTo>
                      <a:pt x="12960" y="12960"/>
                    </a:lnTo>
                    <a:lnTo>
                      <a:pt x="17280" y="12960"/>
                    </a:lnTo>
                    <a:lnTo>
                      <a:pt x="17280" y="15120"/>
                    </a:lnTo>
                    <a:lnTo>
                      <a:pt x="21600" y="10800"/>
                    </a:lnTo>
                    <a:lnTo>
                      <a:pt x="17280" y="6480"/>
                    </a:lnTo>
                    <a:lnTo>
                      <a:pt x="17280" y="8640"/>
                    </a:lnTo>
                    <a:lnTo>
                      <a:pt x="12960" y="8640"/>
                    </a:lnTo>
                    <a:lnTo>
                      <a:pt x="12960" y="4320"/>
                    </a:lnTo>
                    <a:lnTo>
                      <a:pt x="15120" y="432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2313" name="AutoShape 73"/>
              <p:cNvSpPr>
                <a:spLocks noChangeAspect="1" noChangeArrowheads="1"/>
              </p:cNvSpPr>
              <p:nvPr/>
            </p:nvSpPr>
            <p:spPr bwMode="auto">
              <a:xfrm>
                <a:off x="3005" y="1920"/>
                <a:ext cx="336" cy="192"/>
              </a:xfrm>
              <a:prstGeom prst="leftRightArrow">
                <a:avLst>
                  <a:gd name="adj1" fmla="val 50000"/>
                  <a:gd name="adj2" fmla="val 3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2314" name="AutoShape 76"/>
              <p:cNvSpPr>
                <a:spLocks noChangeAspect="1" noChangeArrowheads="1"/>
              </p:cNvSpPr>
              <p:nvPr/>
            </p:nvSpPr>
            <p:spPr bwMode="auto">
              <a:xfrm rot="5400000">
                <a:off x="2592" y="2280"/>
                <a:ext cx="336" cy="219"/>
              </a:xfrm>
              <a:prstGeom prst="leftRightArrow">
                <a:avLst>
                  <a:gd name="adj1" fmla="val 50000"/>
                  <a:gd name="adj2" fmla="val 3068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sp>
          <p:nvSpPr>
            <p:cNvPr id="12311" name="AutoShape 77"/>
            <p:cNvSpPr>
              <a:spLocks noChangeAspect="1" noChangeArrowheads="1"/>
            </p:cNvSpPr>
            <p:nvPr/>
          </p:nvSpPr>
          <p:spPr bwMode="auto">
            <a:xfrm rot="5400000">
              <a:off x="3408" y="2280"/>
              <a:ext cx="336" cy="219"/>
            </a:xfrm>
            <a:prstGeom prst="leftRightArrow">
              <a:avLst>
                <a:gd name="adj1" fmla="val 50000"/>
                <a:gd name="adj2" fmla="val 3068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</p:grpSp>
      <p:sp>
        <p:nvSpPr>
          <p:cNvPr id="15" name="Rectangle 7"/>
          <p:cNvSpPr txBox="1">
            <a:spLocks noChangeArrowheads="1"/>
          </p:cNvSpPr>
          <p:nvPr/>
        </p:nvSpPr>
        <p:spPr>
          <a:xfrm>
            <a:off x="688032" y="332656"/>
            <a:ext cx="7772400" cy="1143000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L’</a:t>
            </a:r>
            <a:r>
              <a:rPr kumimoji="0" lang="fr-CA" sz="3600" b="1" i="1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empowerment</a:t>
            </a:r>
            <a:r>
              <a:rPr kumimoji="0" lang="fr-CA" sz="36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individuel</a:t>
            </a:r>
            <a:endParaRPr kumimoji="0" lang="fr-FR" sz="3600" b="1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CA"/>
              <a:t>© Coopérative La Clé, Victoriaville - 2012</a:t>
            </a:r>
            <a:endParaRPr lang="fr-FR"/>
          </a:p>
        </p:txBody>
      </p:sp>
      <p:sp>
        <p:nvSpPr>
          <p:cNvPr id="12291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80F8F2A-D55D-4ACF-80B1-C34CB34CDC06}" type="slidenum">
              <a:rPr lang="fr-FR" smtClean="0"/>
              <a:pPr/>
              <a:t>27</a:t>
            </a:fld>
            <a:endParaRPr lang="fr-FR"/>
          </a:p>
        </p:txBody>
      </p:sp>
      <p:sp>
        <p:nvSpPr>
          <p:cNvPr id="15" name="Rectangle 7"/>
          <p:cNvSpPr txBox="1">
            <a:spLocks noChangeArrowheads="1"/>
          </p:cNvSpPr>
          <p:nvPr/>
        </p:nvSpPr>
        <p:spPr>
          <a:xfrm>
            <a:off x="688032" y="332656"/>
            <a:ext cx="7772400" cy="1143000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L’</a:t>
            </a:r>
            <a:r>
              <a:rPr kumimoji="0" lang="fr-CA" sz="3600" b="1" i="1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empowerment</a:t>
            </a:r>
            <a:r>
              <a:rPr kumimoji="0" lang="fr-CA" sz="36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individuel</a:t>
            </a:r>
            <a:endParaRPr kumimoji="0" lang="fr-FR" sz="3600" b="1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graphicFrame>
        <p:nvGraphicFramePr>
          <p:cNvPr id="14" name="Group 2"/>
          <p:cNvGraphicFramePr>
            <a:graphicFrameLocks/>
          </p:cNvGraphicFramePr>
          <p:nvPr/>
        </p:nvGraphicFramePr>
        <p:xfrm>
          <a:off x="755576" y="1676400"/>
          <a:ext cx="7772400" cy="4254818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PARTICIPATION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COMPÉTENCES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assistance muette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b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</a:b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droit de parole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b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</a:b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droit d’être entendu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prendre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 aux </a:t>
                      </a:r>
                      <a:b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décisions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connaissances et habilités pratiques et techniques requises par l’action et </a:t>
                      </a:r>
                      <a:b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la participation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ESTIME </a:t>
                      </a:r>
                      <a:b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 SOI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</a:t>
                      </a:r>
                      <a:b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CRITIQUE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3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amour de soi (légitimité)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vision de soi (compétences)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confiance en soi (reconnaissance)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individuelle </a:t>
                      </a:r>
                      <a:b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collective </a:t>
                      </a:r>
                      <a:b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sociale </a:t>
                      </a:r>
                      <a:b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politique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6" name="Groupe 12"/>
          <p:cNvGrpSpPr>
            <a:grpSpLocks/>
          </p:cNvGrpSpPr>
          <p:nvPr/>
        </p:nvGrpSpPr>
        <p:grpSpPr bwMode="auto">
          <a:xfrm>
            <a:off x="3789288" y="3048000"/>
            <a:ext cx="1643063" cy="1524000"/>
            <a:chOff x="4206875" y="3048000"/>
            <a:chExt cx="1643063" cy="1524000"/>
          </a:xfrm>
        </p:grpSpPr>
        <p:sp>
          <p:nvSpPr>
            <p:cNvPr id="17" name="AutoShape 18"/>
            <p:cNvSpPr>
              <a:spLocks noChangeAspect="1" noChangeArrowheads="1"/>
            </p:cNvSpPr>
            <p:nvPr/>
          </p:nvSpPr>
          <p:spPr bwMode="auto">
            <a:xfrm rot="2700000">
              <a:off x="4572000" y="3352800"/>
              <a:ext cx="914400" cy="914400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2147483647 w 21600"/>
                <a:gd name="T7" fmla="*/ 0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2160 w 21600"/>
                <a:gd name="T13" fmla="*/ 8640 h 21600"/>
                <a:gd name="T14" fmla="*/ 19440 w 21600"/>
                <a:gd name="T15" fmla="*/ 1296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00" y="0"/>
                  </a:moveTo>
                  <a:lnTo>
                    <a:pt x="6480" y="4320"/>
                  </a:lnTo>
                  <a:lnTo>
                    <a:pt x="8640" y="4320"/>
                  </a:lnTo>
                  <a:lnTo>
                    <a:pt x="8640" y="8640"/>
                  </a:lnTo>
                  <a:lnTo>
                    <a:pt x="4320" y="8640"/>
                  </a:lnTo>
                  <a:lnTo>
                    <a:pt x="4320" y="6480"/>
                  </a:lnTo>
                  <a:lnTo>
                    <a:pt x="0" y="10800"/>
                  </a:lnTo>
                  <a:lnTo>
                    <a:pt x="4320" y="15120"/>
                  </a:lnTo>
                  <a:lnTo>
                    <a:pt x="4320" y="12960"/>
                  </a:lnTo>
                  <a:lnTo>
                    <a:pt x="8640" y="12960"/>
                  </a:lnTo>
                  <a:lnTo>
                    <a:pt x="8640" y="17280"/>
                  </a:lnTo>
                  <a:lnTo>
                    <a:pt x="6480" y="17280"/>
                  </a:lnTo>
                  <a:lnTo>
                    <a:pt x="10800" y="21600"/>
                  </a:lnTo>
                  <a:lnTo>
                    <a:pt x="15120" y="17280"/>
                  </a:lnTo>
                  <a:lnTo>
                    <a:pt x="12960" y="17280"/>
                  </a:lnTo>
                  <a:lnTo>
                    <a:pt x="12960" y="12960"/>
                  </a:lnTo>
                  <a:lnTo>
                    <a:pt x="17280" y="12960"/>
                  </a:lnTo>
                  <a:lnTo>
                    <a:pt x="17280" y="15120"/>
                  </a:lnTo>
                  <a:lnTo>
                    <a:pt x="21600" y="10800"/>
                  </a:lnTo>
                  <a:lnTo>
                    <a:pt x="17280" y="6480"/>
                  </a:lnTo>
                  <a:lnTo>
                    <a:pt x="17280" y="8640"/>
                  </a:lnTo>
                  <a:lnTo>
                    <a:pt x="12960" y="8640"/>
                  </a:lnTo>
                  <a:lnTo>
                    <a:pt x="12960" y="4320"/>
                  </a:lnTo>
                  <a:lnTo>
                    <a:pt x="15120" y="432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8" name="AutoShape 19"/>
            <p:cNvSpPr>
              <a:spLocks noChangeArrowheads="1"/>
            </p:cNvSpPr>
            <p:nvPr/>
          </p:nvSpPr>
          <p:spPr bwMode="auto">
            <a:xfrm>
              <a:off x="4770438" y="4267200"/>
              <a:ext cx="533400" cy="304800"/>
            </a:xfrm>
            <a:prstGeom prst="leftRightArrow">
              <a:avLst>
                <a:gd name="adj1" fmla="val 50000"/>
                <a:gd name="adj2" fmla="val 3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9" name="AutoShape 20"/>
            <p:cNvSpPr>
              <a:spLocks noChangeArrowheads="1"/>
            </p:cNvSpPr>
            <p:nvPr/>
          </p:nvSpPr>
          <p:spPr bwMode="auto">
            <a:xfrm>
              <a:off x="4770438" y="3048000"/>
              <a:ext cx="533400" cy="304800"/>
            </a:xfrm>
            <a:prstGeom prst="leftRightArrow">
              <a:avLst>
                <a:gd name="adj1" fmla="val 50000"/>
                <a:gd name="adj2" fmla="val 3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20" name="AutoShape 21"/>
            <p:cNvSpPr>
              <a:spLocks noChangeArrowheads="1"/>
            </p:cNvSpPr>
            <p:nvPr/>
          </p:nvSpPr>
          <p:spPr bwMode="auto">
            <a:xfrm rot="5400000">
              <a:off x="4114007" y="3620293"/>
              <a:ext cx="533400" cy="347663"/>
            </a:xfrm>
            <a:prstGeom prst="leftRightArrow">
              <a:avLst>
                <a:gd name="adj1" fmla="val 50000"/>
                <a:gd name="adj2" fmla="val 3068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21" name="AutoShape 22"/>
            <p:cNvSpPr>
              <a:spLocks noChangeArrowheads="1"/>
            </p:cNvSpPr>
            <p:nvPr/>
          </p:nvSpPr>
          <p:spPr bwMode="auto">
            <a:xfrm rot="5400000">
              <a:off x="5409407" y="3620293"/>
              <a:ext cx="533400" cy="347663"/>
            </a:xfrm>
            <a:prstGeom prst="leftRightArrow">
              <a:avLst>
                <a:gd name="adj1" fmla="val 50000"/>
                <a:gd name="adj2" fmla="val 3068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</p:grpSp>
      <p:sp>
        <p:nvSpPr>
          <p:cNvPr id="22" name="Oval 35"/>
          <p:cNvSpPr>
            <a:spLocks noChangeArrowheads="1"/>
          </p:cNvSpPr>
          <p:nvPr/>
        </p:nvSpPr>
        <p:spPr bwMode="auto">
          <a:xfrm>
            <a:off x="4481264" y="3717272"/>
            <a:ext cx="4267200" cy="23760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28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- 2012</a:t>
            </a:r>
            <a:endParaRPr lang="fr-CA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95536" y="1933228"/>
            <a:ext cx="8172000" cy="3656012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12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CA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	C’est la présence et surtout l’</a:t>
            </a:r>
            <a:r>
              <a:rPr kumimoji="0" lang="fr-CA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interaction dynamique</a:t>
            </a:r>
            <a:r>
              <a:rPr kumimoji="0" lang="fr-CA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de toutes les composantes dans le processus qui compte pour que se développe le pouvoir d’agir.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683568" y="637084"/>
            <a:ext cx="7772400" cy="114300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40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L’</a:t>
            </a:r>
            <a:r>
              <a:rPr kumimoji="0" lang="fr-CA" sz="4000" b="1" i="1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empowerment</a:t>
            </a:r>
            <a:r>
              <a:rPr kumimoji="0" lang="fr-CA" sz="40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individuel</a:t>
            </a:r>
            <a:endParaRPr kumimoji="0" lang="fr-FR" sz="4000" b="1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47664" y="3716685"/>
          <a:ext cx="6154737" cy="216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299" name="Document" r:id="rId4" imgW="5702808" imgH="1938528" progId="Word.Document.8">
                  <p:embed/>
                </p:oleObj>
              </mc:Choice>
              <mc:Fallback>
                <p:oleObj name="Document" r:id="rId4" imgW="5702808" imgH="193852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3716685"/>
                        <a:ext cx="6154737" cy="2160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29</a:t>
            </a:fld>
            <a:endParaRPr lang="fr-CA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888950" y="1295400"/>
            <a:ext cx="38100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graphicFrame>
        <p:nvGraphicFramePr>
          <p:cNvPr id="4" name="Group 34"/>
          <p:cNvGraphicFramePr>
            <a:graphicFrameLocks noGrp="1"/>
          </p:cNvGraphicFramePr>
          <p:nvPr/>
        </p:nvGraphicFramePr>
        <p:xfrm>
          <a:off x="1163587" y="1600200"/>
          <a:ext cx="3429000" cy="3697288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9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INDIVIDU</a:t>
                      </a:r>
                      <a:endParaRPr kumimoji="0" lang="fr-FR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estime de soi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conscience </a:t>
                      </a:r>
                      <a:b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critique</a:t>
                      </a:r>
                      <a:endParaRPr kumimoji="0" lang="fr-FR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Group 27"/>
          <p:cNvGraphicFramePr>
            <a:graphicFrameLocks noGrp="1"/>
          </p:cNvGraphicFramePr>
          <p:nvPr/>
        </p:nvGraphicFramePr>
        <p:xfrm>
          <a:off x="4743400" y="1598613"/>
          <a:ext cx="3429000" cy="3727451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COMMUNAUTÉ</a:t>
                      </a: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5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communications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capital communautaire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2306587" y="685800"/>
            <a:ext cx="4572000" cy="5486400"/>
            <a:chOff x="1728" y="672"/>
            <a:chExt cx="2304" cy="3120"/>
          </a:xfrm>
        </p:grpSpPr>
        <p:sp>
          <p:nvSpPr>
            <p:cNvPr id="7" name="AutoShape 21"/>
            <p:cNvSpPr>
              <a:spLocks noChangeArrowheads="1"/>
            </p:cNvSpPr>
            <p:nvPr/>
          </p:nvSpPr>
          <p:spPr bwMode="auto">
            <a:xfrm>
              <a:off x="1728" y="672"/>
              <a:ext cx="2304" cy="346"/>
            </a:xfrm>
            <a:prstGeom prst="curvedDownArrow">
              <a:avLst>
                <a:gd name="adj1" fmla="val 133179"/>
                <a:gd name="adj2" fmla="val 266358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CA" dirty="0"/>
            </a:p>
          </p:txBody>
        </p:sp>
        <p:sp>
          <p:nvSpPr>
            <p:cNvPr id="8" name="AutoShape 22"/>
            <p:cNvSpPr>
              <a:spLocks noChangeArrowheads="1"/>
            </p:cNvSpPr>
            <p:nvPr/>
          </p:nvSpPr>
          <p:spPr bwMode="auto">
            <a:xfrm rot="10800000">
              <a:off x="1728" y="3447"/>
              <a:ext cx="2304" cy="345"/>
            </a:xfrm>
            <a:prstGeom prst="curvedDownArrow">
              <a:avLst>
                <a:gd name="adj1" fmla="val 133565"/>
                <a:gd name="adj2" fmla="val 267130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CA" dirty="0"/>
            </a:p>
          </p:txBody>
        </p:sp>
      </p:grp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- 2012</a:t>
            </a:r>
            <a:endParaRPr lang="fr-CA" dirty="0"/>
          </a:p>
        </p:txBody>
      </p:sp>
      <p:sp>
        <p:nvSpPr>
          <p:cNvPr id="10" name="Oval 35"/>
          <p:cNvSpPr>
            <a:spLocks noChangeArrowheads="1"/>
          </p:cNvSpPr>
          <p:nvPr/>
        </p:nvSpPr>
        <p:spPr bwMode="auto">
          <a:xfrm>
            <a:off x="4337248" y="764704"/>
            <a:ext cx="4267200" cy="53340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3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- 2012</a:t>
            </a:r>
            <a:endParaRPr lang="fr-CA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332656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L’INDIVIDU COMPÉTENT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99592" y="1700808"/>
            <a:ext cx="7377112" cy="4284000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342900" lvl="0" indent="-342900">
              <a:lnSpc>
                <a:spcPct val="11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fr-CA" sz="2800" dirty="0"/>
              <a:t>possède la capacité d’accomplir une tâche donnée et volontairement choisie</a:t>
            </a: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: </a:t>
            </a:r>
          </a:p>
          <a:p>
            <a:pPr marL="742950" lvl="1" indent="-285750">
              <a:spcBef>
                <a:spcPts val="900"/>
              </a:spcBef>
              <a:buFont typeface="Courier New" pitchFamily="49" charset="0"/>
              <a:buChar char="o"/>
            </a:pPr>
            <a:r>
              <a:rPr lang="fr-CA" sz="2800" dirty="0"/>
              <a:t>un ensemble de connaissances, d’habiletés et d’attitudes qui sont activées lors de la planification et de l’exécution de la tâche</a:t>
            </a:r>
          </a:p>
          <a:p>
            <a:pPr marL="742950" lvl="1" indent="-285750">
              <a:spcBef>
                <a:spcPts val="900"/>
              </a:spcBef>
              <a:buFont typeface="Courier New" pitchFamily="49" charset="0"/>
              <a:buChar char="o"/>
            </a:pPr>
            <a:r>
              <a:rPr lang="fr-CA" sz="2800" dirty="0"/>
              <a:t>un savoir-faire complexe qui exige la mobilisation et la coordination de plusieurs connaissances</a:t>
            </a:r>
            <a:endParaRPr kumimoji="0" lang="fr-CA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30</a:t>
            </a:fld>
            <a:endParaRPr lang="fr-CA" dirty="0"/>
          </a:p>
        </p:txBody>
      </p:sp>
      <p:graphicFrame>
        <p:nvGraphicFramePr>
          <p:cNvPr id="3" name="Group 2"/>
          <p:cNvGraphicFramePr>
            <a:graphicFrameLocks/>
          </p:cNvGraphicFramePr>
          <p:nvPr/>
        </p:nvGraphicFramePr>
        <p:xfrm>
          <a:off x="683568" y="1628800"/>
          <a:ext cx="7772400" cy="4254818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PARTICIPATION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COMPÉTENCES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décisions significatives ·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pouvoir partagé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vision commune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processus et résultats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ouverture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apprendre ·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contribuer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sym typeface="Symbol" pitchFamily="18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forces du milieu · maillages · capital social · rendre </a:t>
                      </a:r>
                      <a:b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des comptes · résolution </a:t>
                      </a:r>
                      <a:b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 conflits · résilience · réseaux de soutien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COMMUNICATIONS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CAPITAL </a:t>
                      </a:r>
                      <a:b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COMMUNAUTAIRE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3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interaction positive  · divergence d’opinions · information générale et spécifique · transparence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b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sentiment d’appartenance </a:t>
                      </a:r>
                      <a:b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 sens de la citoyenneté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Rectangle 18"/>
          <p:cNvSpPr txBox="1">
            <a:spLocks noChangeArrowheads="1"/>
          </p:cNvSpPr>
          <p:nvPr/>
        </p:nvSpPr>
        <p:spPr>
          <a:xfrm>
            <a:off x="251520" y="476672"/>
            <a:ext cx="8640000" cy="6120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i="0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L’</a:t>
            </a:r>
            <a:r>
              <a:rPr kumimoji="0" lang="fr-CA" sz="3600" b="1" i="1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EMPOWERMENT</a:t>
            </a:r>
            <a:r>
              <a:rPr kumimoji="0" lang="fr-CA" sz="3600" b="1" i="0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COMMUNAUTAIRE</a:t>
            </a:r>
            <a:endParaRPr kumimoji="0" lang="fr-FR" sz="3600" b="1" i="0" u="none" strike="noStrike" kern="1200" cap="all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- 2012</a:t>
            </a:r>
            <a:endParaRPr lang="fr-CA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31</a:t>
            </a:fld>
            <a:endParaRPr lang="fr-CA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- 2012</a:t>
            </a:r>
            <a:endParaRPr lang="fr-CA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367334" y="917848"/>
            <a:ext cx="6399212" cy="11430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L’</a:t>
            </a:r>
            <a:r>
              <a:rPr kumimoji="0" lang="fr-FR" sz="3600" b="1" i="1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EMPOWERMENT</a:t>
            </a:r>
            <a:endParaRPr kumimoji="0" lang="fr-FR" sz="3600" b="0" i="1" u="none" strike="noStrike" kern="1200" cap="all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27584" y="3394075"/>
          <a:ext cx="7624762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47" name="Document" r:id="rId3" imgW="6123867" imgH="837552" progId="Word.Document.8">
                  <p:embed/>
                </p:oleObj>
              </mc:Choice>
              <mc:Fallback>
                <p:oleObj name="Document" r:id="rId3" imgW="6123867" imgH="837552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3394075"/>
                        <a:ext cx="7624762" cy="1025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AutoShape 4"/>
          <p:cNvSpPr>
            <a:spLocks noChangeAspect="1" noChangeArrowheads="1"/>
          </p:cNvSpPr>
          <p:nvPr/>
        </p:nvSpPr>
        <p:spPr bwMode="auto">
          <a:xfrm>
            <a:off x="4685209" y="2438400"/>
            <a:ext cx="2798762" cy="715963"/>
          </a:xfrm>
          <a:prstGeom prst="curvedDownArrow">
            <a:avLst>
              <a:gd name="adj1" fmla="val 78182"/>
              <a:gd name="adj2" fmla="val 156363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6" name="AutoShape 5"/>
          <p:cNvSpPr>
            <a:spLocks noChangeAspect="1" noChangeArrowheads="1"/>
          </p:cNvSpPr>
          <p:nvPr/>
        </p:nvSpPr>
        <p:spPr bwMode="auto">
          <a:xfrm>
            <a:off x="1465759" y="2438400"/>
            <a:ext cx="2798762" cy="715963"/>
          </a:xfrm>
          <a:prstGeom prst="curvedDownArrow">
            <a:avLst>
              <a:gd name="adj1" fmla="val 78182"/>
              <a:gd name="adj2" fmla="val 156363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7" name="AutoShape 6"/>
          <p:cNvSpPr>
            <a:spLocks noChangeAspect="1" noChangeArrowheads="1"/>
          </p:cNvSpPr>
          <p:nvPr/>
        </p:nvSpPr>
        <p:spPr bwMode="auto">
          <a:xfrm rot="10800000">
            <a:off x="1232396" y="4195763"/>
            <a:ext cx="2798763" cy="714375"/>
          </a:xfrm>
          <a:prstGeom prst="curvedDownArrow">
            <a:avLst>
              <a:gd name="adj1" fmla="val 78356"/>
              <a:gd name="adj2" fmla="val 156711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8" name="AutoShape 7"/>
          <p:cNvSpPr>
            <a:spLocks noChangeAspect="1" noChangeArrowheads="1"/>
          </p:cNvSpPr>
          <p:nvPr/>
        </p:nvSpPr>
        <p:spPr bwMode="auto">
          <a:xfrm rot="10800000">
            <a:off x="4569321" y="4195763"/>
            <a:ext cx="2798763" cy="742950"/>
          </a:xfrm>
          <a:prstGeom prst="curvedDownArrow">
            <a:avLst>
              <a:gd name="adj1" fmla="val 75342"/>
              <a:gd name="adj2" fmla="val 150684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2557636" y="3141588"/>
            <a:ext cx="3238500" cy="1079500"/>
          </a:xfrm>
          <a:prstGeom prst="ellipse">
            <a:avLst/>
          </a:prstGeom>
          <a:noFill/>
          <a:ln w="635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32</a:t>
            </a:fld>
            <a:endParaRPr lang="fr-CA" dirty="0"/>
          </a:p>
        </p:txBody>
      </p:sp>
      <p:sp>
        <p:nvSpPr>
          <p:cNvPr id="4" name="Rectangle 18"/>
          <p:cNvSpPr txBox="1">
            <a:spLocks noChangeArrowheads="1"/>
          </p:cNvSpPr>
          <p:nvPr/>
        </p:nvSpPr>
        <p:spPr>
          <a:xfrm>
            <a:off x="251520" y="440736"/>
            <a:ext cx="8640000" cy="6120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fr-FR" sz="3600" b="1" cap="all" dirty="0">
                <a:latin typeface="Calibri" pitchFamily="34" charset="0"/>
              </a:rPr>
              <a:t>Vue d’ensemble de l’</a:t>
            </a:r>
            <a:r>
              <a:rPr lang="fr-FR" sz="3600" b="1" i="1" cap="all" dirty="0">
                <a:latin typeface="Calibri" pitchFamily="34" charset="0"/>
              </a:rPr>
              <a:t>empowerment</a:t>
            </a:r>
            <a:endParaRPr kumimoji="0" lang="fr-FR" sz="3600" b="1" i="0" u="none" strike="noStrike" kern="1200" cap="all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- 2012</a:t>
            </a:r>
            <a:endParaRPr lang="fr-CA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17241" y="1717576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graphicFrame>
        <p:nvGraphicFramePr>
          <p:cNvPr id="7" name="Group 4"/>
          <p:cNvGraphicFramePr>
            <a:graphicFrameLocks noGrp="1"/>
          </p:cNvGraphicFramePr>
          <p:nvPr/>
        </p:nvGraphicFramePr>
        <p:xfrm>
          <a:off x="482278" y="2174776"/>
          <a:ext cx="1752600" cy="3429000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INDIVIDU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empowerment</a:t>
                      </a:r>
                      <a:endParaRPr kumimoji="0" lang="fr-F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individuel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7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estime de soi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critique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Group 16"/>
          <p:cNvGraphicFramePr>
            <a:graphicFrameLocks noGrp="1"/>
          </p:cNvGraphicFramePr>
          <p:nvPr/>
        </p:nvGraphicFramePr>
        <p:xfrm>
          <a:off x="6349678" y="2174776"/>
          <a:ext cx="2286000" cy="3400425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COMMUNAUTÉ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empowerment</a:t>
                      </a:r>
                      <a:endParaRPr kumimoji="0" lang="fr-F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communautaire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75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communications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capital communautaire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Group 28"/>
          <p:cNvGraphicFramePr>
            <a:graphicFrameLocks noGrp="1"/>
          </p:cNvGraphicFramePr>
          <p:nvPr/>
        </p:nvGraphicFramePr>
        <p:xfrm>
          <a:off x="2463478" y="2631976"/>
          <a:ext cx="3657600" cy="2971800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empowerment</a:t>
                      </a:r>
                      <a:endParaRPr kumimoji="0" lang="fr-F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communautaire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empowerment</a:t>
                      </a:r>
                      <a:endParaRPr kumimoji="0" lang="fr-F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organisationnel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75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communications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capital communautaire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75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reconnaissance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critique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Group 64"/>
          <p:cNvGraphicFramePr>
            <a:graphicFrameLocks noGrp="1"/>
          </p:cNvGraphicFramePr>
          <p:nvPr/>
        </p:nvGraphicFramePr>
        <p:xfrm>
          <a:off x="2463478" y="2174776"/>
          <a:ext cx="3657600" cy="422275"/>
        </p:xfrm>
        <a:graphic>
          <a:graphicData uri="http://schemas.openxmlformats.org/drawingml/2006/table">
            <a:tbl>
              <a:tblPr/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ORGANISATION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1" name="Group 45"/>
          <p:cNvGrpSpPr>
            <a:grpSpLocks/>
          </p:cNvGrpSpPr>
          <p:nvPr/>
        </p:nvGrpSpPr>
        <p:grpSpPr bwMode="auto">
          <a:xfrm>
            <a:off x="6121078" y="3698776"/>
            <a:ext cx="228600" cy="1524000"/>
            <a:chOff x="4128" y="2400"/>
            <a:chExt cx="144" cy="960"/>
          </a:xfrm>
        </p:grpSpPr>
        <p:sp>
          <p:nvSpPr>
            <p:cNvPr id="12" name="Line 46"/>
            <p:cNvSpPr>
              <a:spLocks noChangeShapeType="1"/>
            </p:cNvSpPr>
            <p:nvPr/>
          </p:nvSpPr>
          <p:spPr bwMode="auto">
            <a:xfrm>
              <a:off x="4176" y="24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3" name="Line 47"/>
            <p:cNvSpPr>
              <a:spLocks noChangeShapeType="1"/>
            </p:cNvSpPr>
            <p:nvPr/>
          </p:nvSpPr>
          <p:spPr bwMode="auto">
            <a:xfrm flipH="1">
              <a:off x="4128" y="259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4" name="Line 48"/>
            <p:cNvSpPr>
              <a:spLocks noChangeShapeType="1"/>
            </p:cNvSpPr>
            <p:nvPr/>
          </p:nvSpPr>
          <p:spPr bwMode="auto">
            <a:xfrm>
              <a:off x="4176" y="278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5" name="Line 49"/>
            <p:cNvSpPr>
              <a:spLocks noChangeShapeType="1"/>
            </p:cNvSpPr>
            <p:nvPr/>
          </p:nvSpPr>
          <p:spPr bwMode="auto">
            <a:xfrm flipH="1">
              <a:off x="4128" y="297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6" name="Line 50"/>
            <p:cNvSpPr>
              <a:spLocks noChangeShapeType="1"/>
            </p:cNvSpPr>
            <p:nvPr/>
          </p:nvSpPr>
          <p:spPr bwMode="auto">
            <a:xfrm>
              <a:off x="4176" y="316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7" name="Line 51"/>
            <p:cNvSpPr>
              <a:spLocks noChangeShapeType="1"/>
            </p:cNvSpPr>
            <p:nvPr/>
          </p:nvSpPr>
          <p:spPr bwMode="auto">
            <a:xfrm flipH="1">
              <a:off x="4128" y="336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/>
            </a:p>
          </p:txBody>
        </p:sp>
      </p:grpSp>
      <p:grpSp>
        <p:nvGrpSpPr>
          <p:cNvPr id="18" name="Group 52"/>
          <p:cNvGrpSpPr>
            <a:grpSpLocks/>
          </p:cNvGrpSpPr>
          <p:nvPr/>
        </p:nvGrpSpPr>
        <p:grpSpPr bwMode="auto">
          <a:xfrm>
            <a:off x="2234878" y="3698776"/>
            <a:ext cx="228600" cy="1524000"/>
            <a:chOff x="4128" y="2400"/>
            <a:chExt cx="144" cy="960"/>
          </a:xfrm>
        </p:grpSpPr>
        <p:sp>
          <p:nvSpPr>
            <p:cNvPr id="19" name="Line 53"/>
            <p:cNvSpPr>
              <a:spLocks noChangeShapeType="1"/>
            </p:cNvSpPr>
            <p:nvPr/>
          </p:nvSpPr>
          <p:spPr bwMode="auto">
            <a:xfrm>
              <a:off x="4176" y="24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20" name="Line 54"/>
            <p:cNvSpPr>
              <a:spLocks noChangeShapeType="1"/>
            </p:cNvSpPr>
            <p:nvPr/>
          </p:nvSpPr>
          <p:spPr bwMode="auto">
            <a:xfrm flipH="1">
              <a:off x="4128" y="259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21" name="Line 55"/>
            <p:cNvSpPr>
              <a:spLocks noChangeShapeType="1"/>
            </p:cNvSpPr>
            <p:nvPr/>
          </p:nvSpPr>
          <p:spPr bwMode="auto">
            <a:xfrm>
              <a:off x="4176" y="278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22" name="Line 56"/>
            <p:cNvSpPr>
              <a:spLocks noChangeShapeType="1"/>
            </p:cNvSpPr>
            <p:nvPr/>
          </p:nvSpPr>
          <p:spPr bwMode="auto">
            <a:xfrm flipH="1">
              <a:off x="4128" y="297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23" name="Line 57"/>
            <p:cNvSpPr>
              <a:spLocks noChangeShapeType="1"/>
            </p:cNvSpPr>
            <p:nvPr/>
          </p:nvSpPr>
          <p:spPr bwMode="auto">
            <a:xfrm>
              <a:off x="4176" y="316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24" name="Line 58"/>
            <p:cNvSpPr>
              <a:spLocks noChangeShapeType="1"/>
            </p:cNvSpPr>
            <p:nvPr/>
          </p:nvSpPr>
          <p:spPr bwMode="auto">
            <a:xfrm flipH="1">
              <a:off x="4128" y="336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/>
            </a:p>
          </p:txBody>
        </p:sp>
      </p:grpSp>
      <p:sp>
        <p:nvSpPr>
          <p:cNvPr id="25" name="AutoShape 59"/>
          <p:cNvSpPr>
            <a:spLocks noChangeAspect="1" noChangeArrowheads="1"/>
          </p:cNvSpPr>
          <p:nvPr/>
        </p:nvSpPr>
        <p:spPr bwMode="auto">
          <a:xfrm>
            <a:off x="1091878" y="1412776"/>
            <a:ext cx="2798763" cy="715963"/>
          </a:xfrm>
          <a:prstGeom prst="curvedDownArrow">
            <a:avLst>
              <a:gd name="adj1" fmla="val 78182"/>
              <a:gd name="adj2" fmla="val 156364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26" name="AutoShape 60"/>
          <p:cNvSpPr>
            <a:spLocks noChangeAspect="1" noChangeArrowheads="1"/>
          </p:cNvSpPr>
          <p:nvPr/>
        </p:nvSpPr>
        <p:spPr bwMode="auto">
          <a:xfrm>
            <a:off x="4998716" y="1412776"/>
            <a:ext cx="2798762" cy="715963"/>
          </a:xfrm>
          <a:prstGeom prst="curvedDownArrow">
            <a:avLst>
              <a:gd name="adj1" fmla="val 78182"/>
              <a:gd name="adj2" fmla="val 156363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27" name="AutoShape 61"/>
          <p:cNvSpPr>
            <a:spLocks noChangeAspect="1" noChangeArrowheads="1"/>
          </p:cNvSpPr>
          <p:nvPr/>
        </p:nvSpPr>
        <p:spPr bwMode="auto">
          <a:xfrm rot="10800000">
            <a:off x="1015678" y="5603776"/>
            <a:ext cx="2798763" cy="715963"/>
          </a:xfrm>
          <a:prstGeom prst="curvedDownArrow">
            <a:avLst>
              <a:gd name="adj1" fmla="val 78182"/>
              <a:gd name="adj2" fmla="val 156364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28" name="AutoShape 62"/>
          <p:cNvSpPr>
            <a:spLocks noChangeAspect="1" noChangeArrowheads="1"/>
          </p:cNvSpPr>
          <p:nvPr/>
        </p:nvSpPr>
        <p:spPr bwMode="auto">
          <a:xfrm rot="10800000">
            <a:off x="4846316" y="5603776"/>
            <a:ext cx="2798762" cy="715963"/>
          </a:xfrm>
          <a:prstGeom prst="curvedDownArrow">
            <a:avLst>
              <a:gd name="adj1" fmla="val 78182"/>
              <a:gd name="adj2" fmla="val 156363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29" name="Oval 63"/>
          <p:cNvSpPr>
            <a:spLocks noChangeArrowheads="1"/>
          </p:cNvSpPr>
          <p:nvPr/>
        </p:nvSpPr>
        <p:spPr bwMode="auto">
          <a:xfrm>
            <a:off x="323528" y="1662014"/>
            <a:ext cx="4343400" cy="44196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CA"/>
          </a:p>
        </p:txBody>
      </p:sp>
      <p:sp>
        <p:nvSpPr>
          <p:cNvPr id="30" name="Oval 65"/>
          <p:cNvSpPr>
            <a:spLocks noChangeArrowheads="1"/>
          </p:cNvSpPr>
          <p:nvPr/>
        </p:nvSpPr>
        <p:spPr bwMode="auto">
          <a:xfrm>
            <a:off x="4216078" y="1641376"/>
            <a:ext cx="4495800" cy="44196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33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- 2012</a:t>
            </a:r>
            <a:endParaRPr lang="fr-CA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3568" y="260648"/>
            <a:ext cx="7772400" cy="1439863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organismes n’ayant pas </a:t>
            </a:r>
            <a:br>
              <a:rPr kumimoji="0" lang="fr-CA" sz="36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fr-CA" sz="36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d’objectif d’</a:t>
            </a:r>
            <a:r>
              <a:rPr kumimoji="0" lang="fr-CA" sz="3600" b="1" i="1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empowerment</a:t>
            </a:r>
            <a:endParaRPr kumimoji="0" lang="fr-FR" sz="3600" b="1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40472" y="1737344"/>
            <a:ext cx="8280000" cy="4788000"/>
          </a:xfrm>
          <a:prstGeom prst="rect">
            <a:avLst/>
          </a:prstGeom>
          <a:noFill/>
        </p:spPr>
        <p:txBody>
          <a:bodyPr/>
          <a:lstStyle/>
          <a:p>
            <a:pPr marL="342900" lvl="0" indent="-342900">
              <a:spcBef>
                <a:spcPct val="35000"/>
              </a:spcBef>
              <a:buFont typeface="Arial" pitchFamily="34" charset="0"/>
              <a:buChar char="•"/>
              <a:defRPr/>
            </a:pPr>
            <a:r>
              <a:rPr lang="fr-CA" sz="2800" dirty="0"/>
              <a:t>adopter une approche axée sur l’</a:t>
            </a:r>
            <a:r>
              <a:rPr lang="fr-CA" sz="2800" i="1" dirty="0" err="1"/>
              <a:t>empowerment</a:t>
            </a:r>
            <a:r>
              <a:rPr lang="fr-CA" sz="2800" i="1" dirty="0"/>
              <a:t> </a:t>
            </a:r>
          </a:p>
          <a:p>
            <a:pPr marL="342900" lvl="0" indent="-342900">
              <a:spcBef>
                <a:spcPct val="35000"/>
              </a:spcBef>
              <a:buFont typeface="Arial" pitchFamily="34" charset="0"/>
              <a:buChar char="•"/>
              <a:defRPr/>
            </a:pPr>
            <a:r>
              <a:rPr lang="fr-CA" sz="2800" dirty="0"/>
              <a:t>inclut :</a:t>
            </a:r>
            <a:br>
              <a:rPr lang="fr-CA" sz="2800" dirty="0"/>
            </a:br>
            <a:r>
              <a:rPr lang="fr-CA" sz="2800" dirty="0"/>
              <a:t>- collaboration partenariale (sujets actifs)</a:t>
            </a:r>
            <a:br>
              <a:rPr lang="fr-CA" sz="2800" dirty="0"/>
            </a:br>
            <a:r>
              <a:rPr lang="fr-CA" sz="2800" dirty="0"/>
              <a:t>- action misant sur les capacités</a:t>
            </a:r>
            <a:br>
              <a:rPr lang="fr-CA" sz="2800" dirty="0"/>
            </a:br>
            <a:r>
              <a:rPr lang="fr-CA" sz="2800" dirty="0"/>
              <a:t>- clients = ayants droit (</a:t>
            </a:r>
            <a:r>
              <a:rPr lang="fr-CA" sz="2800" dirty="0">
                <a:cs typeface="Arial" charset="0"/>
              </a:rPr>
              <a:t>≠ </a:t>
            </a:r>
            <a:r>
              <a:rPr lang="fr-CA" sz="2800" dirty="0"/>
              <a:t>bénéficiaires) </a:t>
            </a:r>
          </a:p>
          <a:p>
            <a:pPr marL="342900" lvl="0" indent="-342900">
              <a:spcBef>
                <a:spcPct val="35000"/>
              </a:spcBef>
              <a:buFont typeface="Arial" pitchFamily="34" charset="0"/>
              <a:buChar char="•"/>
              <a:defRPr/>
            </a:pPr>
            <a:r>
              <a:rPr lang="fr-CA" sz="2800" dirty="0"/>
              <a:t>implique :</a:t>
            </a:r>
            <a:br>
              <a:rPr lang="fr-CA" sz="2800" dirty="0"/>
            </a:br>
            <a:r>
              <a:rPr lang="fr-CA" sz="2800" dirty="0"/>
              <a:t>- moins de certitude </a:t>
            </a:r>
            <a:r>
              <a:rPr lang="fr-CA" sz="2800" dirty="0">
                <a:cs typeface="Arial" charset="0"/>
              </a:rPr>
              <a:t>→ </a:t>
            </a:r>
            <a:r>
              <a:rPr lang="fr-CA" sz="2800" dirty="0"/>
              <a:t>persuasion</a:t>
            </a:r>
            <a:br>
              <a:rPr lang="fr-CA" sz="2800" dirty="0"/>
            </a:br>
            <a:r>
              <a:rPr lang="fr-CA" sz="2800" dirty="0"/>
              <a:t>- partage de l’information et du pouvoir :</a:t>
            </a:r>
            <a:br>
              <a:rPr lang="fr-CA" sz="2800" dirty="0"/>
            </a:br>
            <a:r>
              <a:rPr lang="fr-CA" sz="2800" dirty="0"/>
              <a:t>  participation aux décision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34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- 2012</a:t>
            </a:r>
            <a:endParaRPr lang="fr-CA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69652" y="332656"/>
            <a:ext cx="8278812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DÉFIS DES ACTEURS LOCAUX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3568" y="1593296"/>
            <a:ext cx="8064000" cy="45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Le </a:t>
            </a:r>
            <a:r>
              <a:rPr kumimoji="0" lang="fr-CA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changement de perspective</a:t>
            </a: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: </a:t>
            </a:r>
          </a:p>
          <a:p>
            <a:pPr marL="6840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approche sectorielle </a:t>
            </a:r>
            <a:r>
              <a:rPr kumimoji="0" lang="fr-CA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versus</a:t>
            </a: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b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</a:b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approche multisectorielle et citoyenne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La </a:t>
            </a:r>
            <a:r>
              <a:rPr kumimoji="0" lang="fr-CA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cohérence dans le déploiement</a:t>
            </a: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: </a:t>
            </a:r>
          </a:p>
          <a:p>
            <a:pPr marL="6840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action intégrée </a:t>
            </a:r>
            <a:r>
              <a:rPr kumimoji="0" lang="fr-CA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malgré</a:t>
            </a: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b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</a:b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multiplicité des initiatives et programmes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Le </a:t>
            </a:r>
            <a:r>
              <a:rPr kumimoji="0" lang="fr-CA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soutien</a:t>
            </a: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: </a:t>
            </a:r>
          </a:p>
          <a:p>
            <a:pPr marL="6840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accès équitable aux ressources </a:t>
            </a:r>
            <a:r>
              <a:rPr kumimoji="0" lang="fr-CA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malgré</a:t>
            </a: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diversités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886A-50EC-4247-8737-97210126F5A2}" type="slidenum">
              <a:rPr lang="fr-FR">
                <a:latin typeface="+mj-lt"/>
              </a:rPr>
              <a:pPr/>
              <a:t>35</a:t>
            </a:fld>
            <a:endParaRPr lang="fr-FR">
              <a:latin typeface="+mj-lt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CA">
                <a:latin typeface="+mj-lt"/>
              </a:rPr>
              <a:t>© Coopérative La Clé, Victoriaville - 2012</a:t>
            </a:r>
            <a:endParaRPr lang="fr-FR">
              <a:latin typeface="+mj-lt"/>
            </a:endParaRPr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404813"/>
            <a:ext cx="7772400" cy="685800"/>
          </a:xfrm>
          <a:noFill/>
        </p:spPr>
        <p:txBody>
          <a:bodyPr>
            <a:noAutofit/>
          </a:bodyPr>
          <a:lstStyle/>
          <a:p>
            <a:r>
              <a:rPr lang="en-CA" sz="3600" b="1" cap="all" dirty="0">
                <a:latin typeface="Calibri" pitchFamily="34" charset="0"/>
              </a:rPr>
              <a:t>AUTONOMIE LOCALE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55576" y="1457017"/>
            <a:ext cx="7772400" cy="461168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15000"/>
              </a:lnSpc>
              <a:spcBef>
                <a:spcPct val="25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ENJEU</a:t>
            </a:r>
            <a:r>
              <a:rPr kumimoji="0" lang="fr-FR" sz="28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PRINCIPAL :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15000"/>
              </a:lnSpc>
              <a:spcBef>
                <a:spcPct val="25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communautés doivent pouvoir agir de façon autonome afin d'assurer l'effort soutenu à long terme (</a:t>
            </a: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pérennité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15000"/>
              </a:lnSpc>
              <a:spcBef>
                <a:spcPct val="25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les communautés doivent agir dans les paramètres imposés par les bailleurs de fonds 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→ </a:t>
            </a: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limites 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à l'autonomie locale</a:t>
            </a:r>
          </a:p>
          <a:p>
            <a:pPr marL="342900" lvl="0" indent="-342900">
              <a:lnSpc>
                <a:spcPct val="115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fr-FR" sz="2800" b="1" dirty="0"/>
              <a:t>et</a:t>
            </a:r>
            <a:r>
              <a:rPr lang="fr-FR" sz="2800" dirty="0"/>
              <a:t>, les bailleurs de fonds agissent souvent en </a:t>
            </a:r>
            <a:r>
              <a:rPr lang="fr-FR" sz="2800" b="1" dirty="0"/>
              <a:t>silos</a:t>
            </a:r>
            <a:r>
              <a:rPr lang="fr-FR" sz="2800" dirty="0"/>
              <a:t> de façon non coordonnées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36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- 2012</a:t>
            </a:r>
            <a:endParaRPr lang="fr-CA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536" y="341784"/>
            <a:ext cx="8278812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CONSÉQUENCES ACTUELLES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187624" y="1844675"/>
            <a:ext cx="7519988" cy="14398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CA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Efficacité et innovation réduites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CA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Désillusionnement et méfiance accrus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87624" y="3141663"/>
            <a:ext cx="7519988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ts val="1800"/>
              </a:spcBef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fr-CA" sz="2800" kern="0" dirty="0">
                <a:latin typeface="Calibri" pitchFamily="34" charset="0"/>
              </a:rPr>
              <a:t>Engagement lié aux ressources</a:t>
            </a:r>
          </a:p>
          <a:p>
            <a:pPr marL="342900" indent="-342900" eaLnBrk="1" hangingPunct="1">
              <a:spcBef>
                <a:spcPts val="1800"/>
              </a:spcBef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fr-CA" sz="2800" kern="0" dirty="0">
                <a:latin typeface="Calibri" pitchFamily="34" charset="0"/>
              </a:rPr>
              <a:t>Pérennité compromise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187624" y="4437063"/>
            <a:ext cx="7920038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ts val="1800"/>
              </a:spcBef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fr-CA" sz="2800" kern="0" dirty="0">
                <a:latin typeface="Calibri" pitchFamily="34" charset="0"/>
              </a:rPr>
              <a:t>Iniquités territoriales et sectorielles</a:t>
            </a:r>
          </a:p>
          <a:p>
            <a:pPr marL="342900" indent="-342900" eaLnBrk="1" hangingPunct="1">
              <a:spcBef>
                <a:spcPts val="1800"/>
              </a:spcBef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fr-CA" sz="2800" kern="0" dirty="0">
                <a:latin typeface="Calibri" pitchFamily="34" charset="0"/>
              </a:rPr>
              <a:t>Qualité inégale des résultats et des processus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37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- 2012</a:t>
            </a:r>
            <a:endParaRPr lang="fr-CA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536" y="341784"/>
            <a:ext cx="8278812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CA" sz="3600" b="1" cap="all" dirty="0">
                <a:latin typeface="Calibri" pitchFamily="34" charset="0"/>
              </a:rPr>
              <a:t>lignes de fracture (TENSIONS)</a:t>
            </a:r>
            <a:endParaRPr kumimoji="0" lang="fr-CA" sz="3600" b="1" u="none" strike="noStrike" kern="1200" cap="all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83568" y="1700808"/>
            <a:ext cx="7920000" cy="47513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Local </a:t>
            </a:r>
            <a:r>
              <a:rPr kumimoji="0" lang="fr-CA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versus</a:t>
            </a: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global :</a:t>
            </a:r>
          </a:p>
          <a:p>
            <a:pPr marL="342900" marR="0" lvl="0" indent="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initiative locale </a:t>
            </a:r>
            <a:r>
              <a:rPr kumimoji="0" lang="fr-CA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versus</a:t>
            </a: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action de l'État</a:t>
            </a:r>
          </a:p>
          <a:p>
            <a:pPr marL="342000" marR="0" lvl="0" indent="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gouvernance endogène </a:t>
            </a:r>
            <a:r>
              <a:rPr kumimoji="0" lang="fr-CA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versus</a:t>
            </a: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exogène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Démocratie représentative </a:t>
            </a:r>
            <a:r>
              <a:rPr kumimoji="0" lang="fr-CA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versus </a:t>
            </a: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démocratie participative </a:t>
            </a:r>
          </a:p>
          <a:p>
            <a:pPr marL="342900" marR="0" lvl="0" indent="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initiative des élus </a:t>
            </a:r>
            <a:r>
              <a:rPr kumimoji="0" lang="fr-CA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versus </a:t>
            </a: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initiatives</a:t>
            </a:r>
            <a:b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citoyennes</a:t>
            </a:r>
          </a:p>
          <a:p>
            <a:pPr marL="342900" marR="0" lvl="0" indent="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décision publique </a:t>
            </a:r>
            <a:r>
              <a:rPr kumimoji="0" lang="fr-CA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versus </a:t>
            </a: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concertation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D76A-A29E-4418-8AB5-8F07E7A92405}" type="slidenum">
              <a:rPr lang="fr-FR"/>
              <a:pPr/>
              <a:t>38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- 2012</a:t>
            </a:r>
            <a:endParaRPr lang="fr-FR"/>
          </a:p>
        </p:txBody>
      </p:sp>
      <p:sp>
        <p:nvSpPr>
          <p:cNvPr id="386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46856" y="2746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r-CA" sz="3600" dirty="0"/>
              <a:t>L’</a:t>
            </a:r>
            <a:r>
              <a:rPr lang="fr-CA" sz="3600" i="1" dirty="0"/>
              <a:t>empowerment</a:t>
            </a:r>
            <a:r>
              <a:rPr lang="fr-CA" sz="3600" dirty="0"/>
              <a:t> n’est pas mécanique…</a:t>
            </a:r>
            <a:endParaRPr lang="fr-FR" sz="3600" dirty="0"/>
          </a:p>
        </p:txBody>
      </p:sp>
      <p:pic>
        <p:nvPicPr>
          <p:cNvPr id="386054" name="Picture 6" descr="Photograph:Charlie Chaplin in Modern Times (1936)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723925"/>
            <a:ext cx="5757862" cy="4297363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98BE4-26FB-4FBE-947D-31DF43258720}" type="slidenum">
              <a:rPr lang="fr-FR"/>
              <a:pPr/>
              <a:t>39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- 2012</a:t>
            </a:r>
            <a:endParaRPr lang="fr-FR"/>
          </a:p>
        </p:txBody>
      </p:sp>
      <p:sp>
        <p:nvSpPr>
          <p:cNvPr id="387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34178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r-CA" sz="3600" dirty="0"/>
              <a:t>…mais davantage organique</a:t>
            </a:r>
            <a:endParaRPr lang="fr-FR" sz="3600" dirty="0"/>
          </a:p>
        </p:txBody>
      </p:sp>
      <p:pic>
        <p:nvPicPr>
          <p:cNvPr id="387077" name="Picture 5" descr="potager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681163"/>
            <a:ext cx="6478588" cy="434022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4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- 2012</a:t>
            </a:r>
            <a:endParaRPr lang="fr-CA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332656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LA</a:t>
            </a:r>
            <a:r>
              <a:rPr kumimoji="0" lang="fr-CA" sz="3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COMMUNAUTÉ </a:t>
            </a:r>
            <a:r>
              <a:rPr kumimoji="0" lang="fr-CA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COMPÉTENTE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827584" y="1628800"/>
            <a:ext cx="7558087" cy="18360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spcBef>
                <a:spcPct val="100000"/>
              </a:spcBef>
              <a:spcAft>
                <a:spcPct val="50000"/>
              </a:spcAft>
              <a:defRPr/>
            </a:pPr>
            <a:b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où les différents systèmes arrivent à répondre aux besoins des individus et des organismes</a:t>
            </a:r>
            <a:b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endParaRPr kumimoji="0" lang="fr-CA" sz="28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55776" y="2924944"/>
            <a:ext cx="40342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800" b="1" dirty="0">
                <a:latin typeface="Calibri" pitchFamily="34" charset="0"/>
                <a:sym typeface="Symbol"/>
              </a:rPr>
              <a:t> l’action intersectorielle</a:t>
            </a:r>
            <a:endParaRPr lang="fr-CA" sz="2800" dirty="0"/>
          </a:p>
        </p:txBody>
      </p:sp>
      <p:sp>
        <p:nvSpPr>
          <p:cNvPr id="11" name="Rectangle 10"/>
          <p:cNvSpPr/>
          <p:nvPr/>
        </p:nvSpPr>
        <p:spPr>
          <a:xfrm>
            <a:off x="3131840" y="5085184"/>
            <a:ext cx="29897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>
                <a:latin typeface="Calibri" pitchFamily="34" charset="0"/>
                <a:sym typeface="Symbol"/>
              </a:rPr>
              <a:t> l’</a:t>
            </a:r>
            <a:r>
              <a:rPr lang="fr-FR" sz="2800" b="1" i="1" dirty="0">
                <a:latin typeface="Calibri" pitchFamily="34" charset="0"/>
                <a:sym typeface="Symbol"/>
              </a:rPr>
              <a:t>empowerment</a:t>
            </a:r>
            <a:endParaRPr lang="fr-CA" sz="2800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827584" y="1628800"/>
            <a:ext cx="7558087" cy="36000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spcBef>
                <a:spcPct val="100000"/>
              </a:spcBef>
              <a:spcAft>
                <a:spcPct val="50000"/>
              </a:spcAft>
              <a:defRPr/>
            </a:pPr>
            <a:b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où les différents systèmes arrivent à répondre aux besoins des individus et des organismes</a:t>
            </a:r>
            <a:b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b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br>
              <a:rPr kumimoji="0" lang="fr-FR" sz="28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lang="fr-FR" sz="2800" u="sng" dirty="0">
                <a:latin typeface="Calibri" pitchFamily="34" charset="0"/>
              </a:rPr>
              <a:t> et</a:t>
            </a:r>
            <a:r>
              <a:rPr lang="fr-FR" sz="2800" dirty="0">
                <a:latin typeface="Calibri" pitchFamily="34" charset="0"/>
              </a:rPr>
              <a:t> </a:t>
            </a:r>
            <a:br>
              <a:rPr kumimoji="0" lang="fr-FR" sz="28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où les individus et les organismes arrivent à utiliser les systèmes de façon efficace</a:t>
            </a:r>
            <a:b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endParaRPr kumimoji="0" lang="fr-CA" sz="28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858D-E39A-4CD1-8C4D-0232C71EA0EC}" type="slidenum">
              <a:rPr lang="fr-FR"/>
              <a:pPr/>
              <a:t>40</a:t>
            </a:fld>
            <a:endParaRPr lang="fr-FR"/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CA"/>
              <a:t>© Coopérative La Clé, Victoriaville - 2012</a:t>
            </a:r>
            <a:endParaRPr lang="fr-FR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br>
              <a:rPr lang="fr-CA" sz="3400"/>
            </a:br>
            <a:endParaRPr lang="fr-FR" sz="3400"/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600" y="2131492"/>
            <a:ext cx="7272337" cy="3348000"/>
          </a:xfrm>
        </p:spPr>
        <p:txBody>
          <a:bodyPr/>
          <a:lstStyle/>
          <a:p>
            <a:pPr marL="0" indent="15875">
              <a:buFont typeface="Wingdings" pitchFamily="2" charset="2"/>
              <a:buNone/>
            </a:pPr>
            <a:r>
              <a:rPr lang="fr-CA" dirty="0"/>
              <a:t>Il ne suffit pas d’être acteur de son développement, encore faut-il en être véritablement l’</a:t>
            </a:r>
            <a:r>
              <a:rPr lang="fr-CA" u="sng" dirty="0"/>
              <a:t>auteur</a:t>
            </a:r>
            <a:r>
              <a:rPr lang="fr-CA" dirty="0"/>
              <a:t>. </a:t>
            </a:r>
          </a:p>
          <a:p>
            <a:pPr marL="0" indent="15875" algn="r">
              <a:buFont typeface="Wingdings" pitchFamily="2" charset="2"/>
              <a:buNone/>
            </a:pPr>
            <a:br>
              <a:rPr lang="fr-CA" dirty="0"/>
            </a:br>
            <a:r>
              <a:rPr lang="fr-CA" dirty="0"/>
              <a:t>	(Michel Dinet, 1997)</a:t>
            </a:r>
            <a:r>
              <a:rPr lang="fr-FR" dirty="0"/>
              <a:t> 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3568" y="692845"/>
            <a:ext cx="7772400" cy="685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3600" b="1" dirty="0">
                <a:latin typeface="Calibri" pitchFamily="34" charset="0"/>
                <a:ea typeface="+mj-ea"/>
                <a:cs typeface="+mj-cs"/>
              </a:rPr>
              <a:t>LE </a:t>
            </a:r>
            <a:r>
              <a:rPr kumimoji="0" lang="en-CA" sz="3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MOT DE LA FIN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41</a:t>
            </a:fld>
            <a:endParaRPr lang="fr-CA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827584" y="657272"/>
            <a:ext cx="7558087" cy="52200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spcBef>
                <a:spcPct val="100000"/>
              </a:spcBef>
              <a:spcAft>
                <a:spcPct val="50000"/>
              </a:spcAft>
            </a:pPr>
            <a:r>
              <a:rPr lang="fr-CA" sz="3600" b="1" cap="all" dirty="0">
                <a:latin typeface="Calibri" pitchFamily="34" charset="0"/>
              </a:rPr>
              <a:t>référence</a:t>
            </a:r>
            <a:br>
              <a:rPr kumimoji="0" lang="fr-CA" sz="4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b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lang="fr-CA" sz="2800" dirty="0">
                <a:latin typeface="Calibri" pitchFamily="34" charset="0"/>
              </a:rPr>
              <a:t>Empowerment </a:t>
            </a:r>
            <a:r>
              <a:rPr lang="fr-CA" sz="2800" i="1" dirty="0">
                <a:latin typeface="Calibri" pitchFamily="34" charset="0"/>
              </a:rPr>
              <a:t>et intervention : développement de la capacité d’agir et de la solidarité</a:t>
            </a:r>
            <a:br>
              <a:rPr lang="fr-CA" sz="2800" dirty="0">
                <a:latin typeface="Calibri" pitchFamily="34" charset="0"/>
                <a:ea typeface="+mj-ea"/>
                <a:cs typeface="+mj-cs"/>
              </a:rPr>
            </a:br>
            <a:br>
              <a:rPr lang="fr-CA" sz="2800" dirty="0">
                <a:latin typeface="Calibri" pitchFamily="34" charset="0"/>
                <a:ea typeface="+mj-ea"/>
                <a:cs typeface="+mj-cs"/>
              </a:rPr>
            </a:br>
            <a:r>
              <a:rPr lang="fr-CA" sz="2800" dirty="0">
                <a:latin typeface="Calibri" pitchFamily="34" charset="0"/>
                <a:ea typeface="+mj-ea"/>
                <a:cs typeface="+mj-cs"/>
              </a:rPr>
              <a:t>par William A. Ninacs</a:t>
            </a:r>
            <a:br>
              <a:rPr lang="fr-CA" sz="2800" dirty="0">
                <a:latin typeface="Calibri" pitchFamily="34" charset="0"/>
                <a:ea typeface="+mj-ea"/>
                <a:cs typeface="+mj-cs"/>
              </a:rPr>
            </a:br>
            <a:br>
              <a:rPr lang="fr-CA" sz="2800" dirty="0">
                <a:latin typeface="Calibri" pitchFamily="34" charset="0"/>
                <a:ea typeface="+mj-ea"/>
                <a:cs typeface="+mj-cs"/>
              </a:rPr>
            </a:br>
            <a:r>
              <a:rPr lang="fr-CA" sz="2800" dirty="0">
                <a:latin typeface="Calibri" pitchFamily="34" charset="0"/>
                <a:ea typeface="+mj-ea"/>
                <a:cs typeface="+mj-cs"/>
              </a:rPr>
              <a:t>http://www.pulaval.com/catalogue/empowerment-intervention-developpement-capacite-agir-solidarite-9200.html</a:t>
            </a:r>
            <a:br>
              <a:rPr lang="fr-CA" sz="2800" dirty="0">
                <a:latin typeface="Calibri" pitchFamily="34" charset="0"/>
                <a:ea typeface="+mj-ea"/>
                <a:cs typeface="+mj-cs"/>
              </a:rPr>
            </a:br>
            <a:endParaRPr lang="fr-CA" sz="2800" i="1" dirty="0">
              <a:latin typeface="Calibri" pitchFamily="34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- 2012</a:t>
            </a:r>
            <a:endParaRPr lang="fr-CA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42</a:t>
            </a:fld>
            <a:endParaRPr lang="fr-CA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28031" y="649288"/>
            <a:ext cx="563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CA" sz="3200" b="1">
                <a:solidFill>
                  <a:schemeClr val="tx2"/>
                </a:solidFill>
                <a:latin typeface="Verdana" pitchFamily="34" charset="0"/>
              </a:rPr>
              <a:t>Coopérative de consultation en développement La Clé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83568" y="2708275"/>
            <a:ext cx="7740650" cy="342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>
              <a:spcBef>
                <a:spcPts val="1800"/>
              </a:spcBef>
              <a:tabLst>
                <a:tab pos="1168400" algn="l"/>
              </a:tabLst>
            </a:pPr>
            <a:r>
              <a:rPr lang="fr-CA" sz="2800" b="1" dirty="0">
                <a:latin typeface="Verdana" pitchFamily="34" charset="0"/>
              </a:rPr>
              <a:t>Richard Leroux</a:t>
            </a:r>
          </a:p>
          <a:p>
            <a:pPr algn="ctr">
              <a:spcBef>
                <a:spcPts val="1800"/>
              </a:spcBef>
              <a:tabLst>
                <a:tab pos="1168400" algn="l"/>
              </a:tabLst>
            </a:pPr>
            <a:r>
              <a:rPr lang="fr-CA" sz="2800" b="1" dirty="0">
                <a:latin typeface="Verdana" pitchFamily="34" charset="0"/>
              </a:rPr>
              <a:t>William A. « Bill » Ninacs</a:t>
            </a:r>
          </a:p>
          <a:p>
            <a:pPr algn="ctr">
              <a:spcBef>
                <a:spcPts val="3000"/>
              </a:spcBef>
              <a:tabLst>
                <a:tab pos="1168400" algn="l"/>
              </a:tabLst>
            </a:pPr>
            <a:r>
              <a:rPr lang="fr-CA" sz="2800" dirty="0">
                <a:latin typeface="Verdana" pitchFamily="34" charset="0"/>
              </a:rPr>
              <a:t>(819) 758-7797</a:t>
            </a:r>
          </a:p>
          <a:p>
            <a:pPr algn="ctr">
              <a:spcBef>
                <a:spcPts val="1800"/>
              </a:spcBef>
              <a:tabLst>
                <a:tab pos="1168400" algn="l"/>
              </a:tabLst>
            </a:pPr>
            <a:r>
              <a:rPr lang="fr-CA" sz="2800" dirty="0">
                <a:latin typeface="Verdana" pitchFamily="34" charset="0"/>
              </a:rPr>
              <a:t>info@lacle.coop</a:t>
            </a:r>
          </a:p>
          <a:p>
            <a:pPr algn="ctr">
              <a:spcBef>
                <a:spcPts val="1800"/>
              </a:spcBef>
              <a:tabLst>
                <a:tab pos="1168400" algn="l"/>
              </a:tabLst>
            </a:pPr>
            <a:r>
              <a:rPr lang="fr-CA" sz="2800" dirty="0">
                <a:latin typeface="Verdana" pitchFamily="34" charset="0"/>
              </a:rPr>
              <a:t>http://www.lacle.coop/</a:t>
            </a:r>
          </a:p>
        </p:txBody>
      </p:sp>
      <p:pic>
        <p:nvPicPr>
          <p:cNvPr id="8" name="Picture 4" descr="Logo%20La%20Clé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7481" y="454025"/>
            <a:ext cx="2133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2" descr="Richard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831" y="4076700"/>
            <a:ext cx="1081087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- 2012</a:t>
            </a:r>
            <a:endParaRPr lang="fr-CA" dirty="0"/>
          </a:p>
        </p:txBody>
      </p:sp>
      <p:pic>
        <p:nvPicPr>
          <p:cNvPr id="12" name="Image 11" descr="DSC_0088.JPG"/>
          <p:cNvPicPr>
            <a:picLocks noChangeAspect="1"/>
          </p:cNvPicPr>
          <p:nvPr/>
        </p:nvPicPr>
        <p:blipFill>
          <a:blip r:embed="rId5" cstate="print"/>
          <a:srcRect t="10191"/>
          <a:stretch>
            <a:fillRect/>
          </a:stretch>
        </p:blipFill>
        <p:spPr>
          <a:xfrm>
            <a:off x="6891428" y="4077243"/>
            <a:ext cx="1064948" cy="143998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5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- 2012</a:t>
            </a:r>
            <a:endParaRPr lang="fr-CA" dirty="0"/>
          </a:p>
        </p:txBody>
      </p:sp>
      <p:sp>
        <p:nvSpPr>
          <p:cNvPr id="7" name="Espace réservé du numéro de diapositive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15055-94EF-4DDD-8DB2-06DD37CFD80E}" type="slidenum">
              <a:rPr kumimoji="0" lang="fr-C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C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3568" y="332656"/>
            <a:ext cx="7772400" cy="114300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ct val="10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  <a:sym typeface="Symbol" pitchFamily="18" charset="2"/>
              </a:rPr>
              <a:t>DIMENSIONS  D’UNE COMMUNAUTÉ</a:t>
            </a:r>
          </a:p>
        </p:txBody>
      </p:sp>
      <p:graphicFrame>
        <p:nvGraphicFramePr>
          <p:cNvPr id="9" name="Group 3"/>
          <p:cNvGraphicFramePr>
            <a:graphicFrameLocks/>
          </p:cNvGraphicFramePr>
          <p:nvPr/>
        </p:nvGraphicFramePr>
        <p:xfrm>
          <a:off x="683568" y="1772816"/>
          <a:ext cx="7772400" cy="2423160"/>
        </p:xfrm>
        <a:graphic>
          <a:graphicData uri="http://schemas.openxmlformats.org/drawingml/2006/table">
            <a:tbl>
              <a:tblPr/>
              <a:tblGrid>
                <a:gridCol w="3887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4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INSTRUMENTALE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EXISTENTIELLE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25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gestion et production </a:t>
                      </a:r>
                      <a:br>
                        <a:rPr kumimoji="0" lang="fr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r>
                        <a:rPr kumimoji="0" lang="fr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de biens et de </a:t>
                      </a:r>
                      <a:br>
                        <a:rPr kumimoji="0" lang="fr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r>
                        <a:rPr kumimoji="0" lang="fr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services (ressources)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sentiment d’appartenance,</a:t>
                      </a:r>
                      <a:br>
                        <a:rPr kumimoji="0" lang="fr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r>
                        <a:rPr kumimoji="0" lang="fr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confiance, solidarité et</a:t>
                      </a:r>
                      <a:br>
                        <a:rPr kumimoji="0" lang="fr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r>
                        <a:rPr kumimoji="0" lang="fr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estime de soi</a:t>
                      </a:r>
                      <a:endParaRPr kumimoji="0" lang="fr-CA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sym typeface="Wingdings" pitchFamily="2" charset="2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AutoShape 16"/>
          <p:cNvSpPr>
            <a:spLocks/>
          </p:cNvSpPr>
          <p:nvPr/>
        </p:nvSpPr>
        <p:spPr bwMode="auto">
          <a:xfrm rot="5400000">
            <a:off x="4322118" y="2559570"/>
            <a:ext cx="690562" cy="4033838"/>
          </a:xfrm>
          <a:prstGeom prst="rightBrace">
            <a:avLst>
              <a:gd name="adj1" fmla="val 48678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CA" dirty="0"/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947965" y="5199583"/>
            <a:ext cx="34499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CA" sz="2400" b="1" dirty="0">
                <a:latin typeface="Arial" charset="0"/>
              </a:rPr>
              <a:t>SANTÉ ET BIEN-ÊTRE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6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- 2012</a:t>
            </a:r>
            <a:endParaRPr lang="fr-CA" dirty="0"/>
          </a:p>
        </p:txBody>
      </p:sp>
      <p:sp>
        <p:nvSpPr>
          <p:cNvPr id="7" name="Espace réservé du numéro de diapositive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15055-94EF-4DDD-8DB2-06DD37CFD80E}" type="slidenum">
              <a:rPr kumimoji="0" lang="fr-C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C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3568" y="332656"/>
            <a:ext cx="7772400" cy="114300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ct val="10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  <a:sym typeface="Symbol" pitchFamily="18" charset="2"/>
              </a:rPr>
              <a:t>DIMENSIONS  D’UNE COMMUNAUTÉ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576" y="1961728"/>
            <a:ext cx="38100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r-FR"/>
              <a:t> </a:t>
            </a:r>
          </a:p>
        </p:txBody>
      </p:sp>
      <p:sp>
        <p:nvSpPr>
          <p:cNvPr id="13" name="Rectangle 4"/>
          <p:cNvSpPr txBox="1">
            <a:spLocks noChangeArrowheads="1"/>
          </p:cNvSpPr>
          <p:nvPr/>
        </p:nvSpPr>
        <p:spPr>
          <a:xfrm>
            <a:off x="4230613" y="1961728"/>
            <a:ext cx="3810000" cy="441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graphicFrame>
        <p:nvGraphicFramePr>
          <p:cNvPr id="14" name="Group 29"/>
          <p:cNvGraphicFramePr>
            <a:graphicFrameLocks noGrp="1"/>
          </p:cNvGraphicFramePr>
          <p:nvPr/>
        </p:nvGraphicFramePr>
        <p:xfrm>
          <a:off x="944488" y="1829966"/>
          <a:ext cx="7313613" cy="4113213"/>
        </p:xfrm>
        <a:graphic>
          <a:graphicData uri="http://schemas.openxmlformats.org/drawingml/2006/table">
            <a:tbl>
              <a:tblPr/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6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INSTRUMENTALE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EXISTENTIELLE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4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espace de gestion</a:t>
                      </a:r>
                      <a:b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 de services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règle formelle prédomine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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solidarité mécanique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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réseaux normatifs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espace d’entraide</a:t>
                      </a:r>
                      <a:b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 de solidarité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mode affectif prédomine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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solidarité organique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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réseaux libres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7</a:t>
            </a:fld>
            <a:endParaRPr lang="fr-CA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- 2012</a:t>
            </a:r>
            <a:endParaRPr lang="fr-CA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 l="13045" t="16894" r="13045" b="29565"/>
          <a:stretch>
            <a:fillRect/>
          </a:stretch>
        </p:blipFill>
        <p:spPr bwMode="auto">
          <a:xfrm>
            <a:off x="1513193" y="2095300"/>
            <a:ext cx="6117673" cy="3421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3568" y="332656"/>
            <a:ext cx="7772400" cy="114300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ct val="10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  <a:sym typeface="Symbol" pitchFamily="18" charset="2"/>
              </a:rPr>
              <a:t>LE RÉSEAU NORMATIF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8</a:t>
            </a:fld>
            <a:endParaRPr lang="fr-CA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- 2012</a:t>
            </a:r>
            <a:endParaRPr lang="fr-CA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16306" t="16894" r="16306" b="29565"/>
          <a:stretch>
            <a:fillRect/>
          </a:stretch>
        </p:blipFill>
        <p:spPr bwMode="auto">
          <a:xfrm>
            <a:off x="1802461" y="2132856"/>
            <a:ext cx="5577851" cy="3421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3568" y="332656"/>
            <a:ext cx="7772400" cy="114300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ct val="10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  <a:sym typeface="Symbol" pitchFamily="18" charset="2"/>
              </a:rPr>
              <a:t>LE RÉSEAU LIBRE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Coopérative La Clé, Victoriaville - 2012</a:t>
            </a:r>
            <a:endParaRPr lang="fr-FR"/>
          </a:p>
        </p:txBody>
      </p:sp>
      <p:sp>
        <p:nvSpPr>
          <p:cNvPr id="46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7D0FA-4FFA-469D-8BD3-9EC754A7FA36}" type="slidenum">
              <a:rPr lang="fr-FR"/>
              <a:pPr/>
              <a:t>9</a:t>
            </a:fld>
            <a:endParaRPr lang="fr-FR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44450"/>
            <a:ext cx="7127875" cy="1143000"/>
          </a:xfrm>
        </p:spPr>
        <p:txBody>
          <a:bodyPr>
            <a:normAutofit/>
          </a:bodyPr>
          <a:lstStyle/>
          <a:p>
            <a:pPr algn="ctr"/>
            <a:r>
              <a:rPr lang="fr-FR" sz="3600" b="1" cap="all" dirty="0">
                <a:latin typeface="Calibri" pitchFamily="34" charset="0"/>
              </a:rPr>
              <a:t>ASPECTS DES RÉSEAUX</a:t>
            </a:r>
          </a:p>
        </p:txBody>
      </p:sp>
      <p:graphicFrame>
        <p:nvGraphicFramePr>
          <p:cNvPr id="148534" name="Group 54"/>
          <p:cNvGraphicFramePr>
            <a:graphicFrameLocks noGrp="1"/>
          </p:cNvGraphicFramePr>
          <p:nvPr>
            <p:ph type="tbl" idx="1"/>
          </p:nvPr>
        </p:nvGraphicFramePr>
        <p:xfrm>
          <a:off x="2969840" y="1124744"/>
          <a:ext cx="5562600" cy="5057141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NORMATIFS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LIBRES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faire pour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faire avec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résultats</a:t>
                      </a: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(tâches)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processus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planification et coordination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soutien </a:t>
                      </a:r>
                      <a:b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 l’entraide et </a:t>
                      </a:r>
                      <a:b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 la coopération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4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hiérarchique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(faible autonomie organisationnelle)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consensuelle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(forte autonomie organisationnelle)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informels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50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complémentarité</a:t>
                      </a: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(système de rôles institutionnels)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collaboration</a:t>
                      </a: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b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(système de valeurs partagées)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8509" name="Group 29"/>
          <p:cNvGraphicFramePr>
            <a:graphicFrameLocks noGrp="1"/>
          </p:cNvGraphicFramePr>
          <p:nvPr/>
        </p:nvGraphicFramePr>
        <p:xfrm>
          <a:off x="1369640" y="1547019"/>
          <a:ext cx="1600200" cy="4637025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mission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objectifs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activités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4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gestion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liens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axe du travail en réseau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Ellipse 6"/>
          <p:cNvSpPr/>
          <p:nvPr/>
        </p:nvSpPr>
        <p:spPr bwMode="auto">
          <a:xfrm>
            <a:off x="2988440" y="1772816"/>
            <a:ext cx="5544000" cy="900000"/>
          </a:xfrm>
          <a:prstGeom prst="ellipse">
            <a:avLst/>
          </a:prstGeom>
          <a:noFill/>
          <a:ln w="63500" cap="rnd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8" name="Ellipse 7"/>
          <p:cNvSpPr/>
          <p:nvPr/>
        </p:nvSpPr>
        <p:spPr bwMode="auto">
          <a:xfrm>
            <a:off x="2988440" y="4761248"/>
            <a:ext cx="5544000" cy="900000"/>
          </a:xfrm>
          <a:prstGeom prst="ellipse">
            <a:avLst/>
          </a:prstGeom>
          <a:noFill/>
          <a:ln w="63500" cap="rnd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cxnSp>
        <p:nvCxnSpPr>
          <p:cNvPr id="9" name="Connecteur droit avec flèche 8"/>
          <p:cNvCxnSpPr/>
          <p:nvPr/>
        </p:nvCxnSpPr>
        <p:spPr bwMode="auto">
          <a:xfrm rot="5400000">
            <a:off x="4788024" y="3717032"/>
            <a:ext cx="2016224" cy="1588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3123</TotalTime>
  <Words>2038</Words>
  <Application>Microsoft Office PowerPoint</Application>
  <PresentationFormat>Affichage à l'écran (4:3)</PresentationFormat>
  <Paragraphs>386</Paragraphs>
  <Slides>42</Slides>
  <Notes>11</Notes>
  <HiddenSlides>0</HiddenSlides>
  <MMClips>0</MMClips>
  <ScaleCrop>false</ScaleCrop>
  <HeadingPairs>
    <vt:vector size="8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42</vt:i4>
      </vt:variant>
    </vt:vector>
  </HeadingPairs>
  <TitlesOfParts>
    <vt:vector size="50" baseType="lpstr">
      <vt:lpstr>Arial</vt:lpstr>
      <vt:lpstr>Calibri</vt:lpstr>
      <vt:lpstr>Courier New</vt:lpstr>
      <vt:lpstr>Times</vt:lpstr>
      <vt:lpstr>Verdana</vt:lpstr>
      <vt:lpstr>Wingdings</vt:lpstr>
      <vt:lpstr>Thème Office</vt:lpstr>
      <vt:lpstr>Document</vt:lpstr>
      <vt:lpstr>L’EMPOWERMENT DES COMMUNAUTÉS LOCALES : ENJEUX LIÉS À LA LUTTE CONTRE LA PAUVRETÉ DANS LES BOIS-FRANCS</vt:lpstr>
      <vt:lpstr>L’EMPOWERMENT, C’EST :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ASPECTS DES RÉSEAUX</vt:lpstr>
      <vt:lpstr>Présentation PowerPoint</vt:lpstr>
      <vt:lpstr>LA PAUVRETÉ : UN PHÉNOMÈNE COMPLEXE</vt:lpstr>
      <vt:lpstr>L’ABSENCE DE PAUVRETÉ</vt:lpstr>
      <vt:lpstr>L’AUTONOMIE PAR L’EMPLOI</vt:lpstr>
      <vt:lpstr>Présentation PowerPoint</vt:lpstr>
      <vt:lpstr>L’APPORT DES ACTEURS LOCAUX</vt:lpstr>
      <vt:lpstr>Présentation PowerPoint</vt:lpstr>
      <vt:lpstr>MANQUE DE COHÉSION DANS L’ACTION</vt:lpstr>
      <vt:lpstr>ABSENCE DE STRATÉGIE GLOBALE</vt:lpstr>
      <vt:lpstr>Présentation PowerPoint</vt:lpstr>
      <vt:lpstr>ABSENCE D’ACTEURS CLÉS</vt:lpstr>
      <vt:lpstr>SOLUTION : UNE MOBILISATION   LOCALE ET INTÉGRÉE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AUTONOMIE LOCALE</vt:lpstr>
      <vt:lpstr>Présentation PowerPoint</vt:lpstr>
      <vt:lpstr>Présentation PowerPoint</vt:lpstr>
      <vt:lpstr>L’empowerment n’est pas mécanique…</vt:lpstr>
      <vt:lpstr>…mais davantage organique</vt:lpstr>
      <vt:lpstr> 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COMMUNAUTÉ COMPÉTENTE :  RÉSILIENTE ET EMPOWERED</dc:title>
  <dc:creator>Bill</dc:creator>
  <cp:lastModifiedBy>Joël Nadeau</cp:lastModifiedBy>
  <cp:revision>171</cp:revision>
  <dcterms:created xsi:type="dcterms:W3CDTF">2010-07-07T11:44:47Z</dcterms:created>
  <dcterms:modified xsi:type="dcterms:W3CDTF">2020-08-17T20:33:22Z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