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97" r:id="rId2"/>
    <p:sldId id="402" r:id="rId3"/>
    <p:sldId id="403" r:id="rId4"/>
    <p:sldId id="404" r:id="rId5"/>
    <p:sldId id="396" r:id="rId6"/>
    <p:sldId id="405" r:id="rId7"/>
    <p:sldId id="406" r:id="rId8"/>
    <p:sldId id="407" r:id="rId9"/>
    <p:sldId id="397" r:id="rId10"/>
    <p:sldId id="398" r:id="rId11"/>
    <p:sldId id="399" r:id="rId12"/>
    <p:sldId id="400" r:id="rId13"/>
    <p:sldId id="401" r:id="rId14"/>
    <p:sldId id="408" r:id="rId15"/>
    <p:sldId id="361" r:id="rId1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E72FA-1817-4364-8027-7B6061874281}" type="doc">
      <dgm:prSet loTypeId="urn:microsoft.com/office/officeart/2005/8/layout/hierarchy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CA"/>
        </a:p>
      </dgm:t>
    </dgm:pt>
    <dgm:pt modelId="{661EF87A-0A67-4801-B652-E5E7E9BD2375}">
      <dgm:prSet phldrT="[Texte]"/>
      <dgm:spPr/>
      <dgm:t>
        <a:bodyPr/>
        <a:lstStyle/>
        <a:p>
          <a:r>
            <a:rPr lang="fr-CA" b="1" dirty="0"/>
            <a:t>Acteurs au cœur de la mobilisation</a:t>
          </a:r>
        </a:p>
      </dgm:t>
    </dgm:pt>
    <dgm:pt modelId="{D0FDEE56-012B-42C7-B8CD-AA014EDBFD33}" type="parTrans" cxnId="{CDBCB266-75D6-4C7C-A4F0-67A66A15803C}">
      <dgm:prSet/>
      <dgm:spPr/>
      <dgm:t>
        <a:bodyPr/>
        <a:lstStyle/>
        <a:p>
          <a:endParaRPr lang="fr-CA"/>
        </a:p>
      </dgm:t>
    </dgm:pt>
    <dgm:pt modelId="{994CB0A1-B378-4EB1-8D5F-321E4918BB9B}" type="sibTrans" cxnId="{CDBCB266-75D6-4C7C-A4F0-67A66A15803C}">
      <dgm:prSet/>
      <dgm:spPr/>
      <dgm:t>
        <a:bodyPr/>
        <a:lstStyle/>
        <a:p>
          <a:endParaRPr lang="fr-CA"/>
        </a:p>
      </dgm:t>
    </dgm:pt>
    <dgm:pt modelId="{7A1C3676-0997-4969-B308-2C1257592081}">
      <dgm:prSet phldrT="[Texte]"/>
      <dgm:spPr/>
      <dgm:t>
        <a:bodyPr/>
        <a:lstStyle/>
        <a:p>
          <a:r>
            <a:rPr lang="fr-CA" dirty="0"/>
            <a:t>Initiatives locales issues des communautés</a:t>
          </a:r>
          <a:endParaRPr lang="fr-CA" dirty="0">
            <a:solidFill>
              <a:srgbClr val="FF0000"/>
            </a:solidFill>
          </a:endParaRPr>
        </a:p>
      </dgm:t>
    </dgm:pt>
    <dgm:pt modelId="{ACFFE33D-59C1-4A64-A34B-2D1B708F0CF4}" type="parTrans" cxnId="{F906F30A-14EA-4B73-9BF8-3F40515DB9A7}">
      <dgm:prSet/>
      <dgm:spPr/>
      <dgm:t>
        <a:bodyPr/>
        <a:lstStyle/>
        <a:p>
          <a:endParaRPr lang="fr-CA"/>
        </a:p>
      </dgm:t>
    </dgm:pt>
    <dgm:pt modelId="{6FCF446F-1482-4A90-82FC-978D6E7F0C9C}" type="sibTrans" cxnId="{F906F30A-14EA-4B73-9BF8-3F40515DB9A7}">
      <dgm:prSet/>
      <dgm:spPr/>
      <dgm:t>
        <a:bodyPr/>
        <a:lstStyle/>
        <a:p>
          <a:endParaRPr lang="fr-CA"/>
        </a:p>
      </dgm:t>
    </dgm:pt>
    <dgm:pt modelId="{E44FC7A6-1574-4271-96D4-13C527566055}">
      <dgm:prSet phldrT="[Texte]"/>
      <dgm:spPr/>
      <dgm:t>
        <a:bodyPr/>
        <a:lstStyle/>
        <a:p>
          <a:r>
            <a:rPr lang="fr-CA" b="1" dirty="0"/>
            <a:t>Acteurs qui soutiennent la mobilisation</a:t>
          </a:r>
        </a:p>
      </dgm:t>
    </dgm:pt>
    <dgm:pt modelId="{2DDF04E2-69F8-471C-B879-D7D2C406D3E4}" type="parTrans" cxnId="{5E3B9472-6A5F-452C-A682-0F364FAFD755}">
      <dgm:prSet/>
      <dgm:spPr/>
      <dgm:t>
        <a:bodyPr/>
        <a:lstStyle/>
        <a:p>
          <a:endParaRPr lang="fr-CA"/>
        </a:p>
      </dgm:t>
    </dgm:pt>
    <dgm:pt modelId="{477205EC-1616-4FB8-933D-30C03FCCD27E}" type="sibTrans" cxnId="{5E3B9472-6A5F-452C-A682-0F364FAFD755}">
      <dgm:prSet/>
      <dgm:spPr/>
      <dgm:t>
        <a:bodyPr/>
        <a:lstStyle/>
        <a:p>
          <a:endParaRPr lang="fr-CA"/>
        </a:p>
      </dgm:t>
    </dgm:pt>
    <dgm:pt modelId="{77503DDC-F5E0-4B27-8F73-56E8D7E67FDC}">
      <dgm:prSet phldrT="[Texte]"/>
      <dgm:spPr/>
      <dgm:t>
        <a:bodyPr/>
        <a:lstStyle/>
        <a:p>
          <a:r>
            <a:rPr lang="fr-CA" dirty="0"/>
            <a:t>Regroupements d’initiatives et d’organismes</a:t>
          </a:r>
        </a:p>
      </dgm:t>
    </dgm:pt>
    <dgm:pt modelId="{E6685E06-00CF-4CF7-B06C-652C49A585AA}" type="parTrans" cxnId="{BC6C8DC2-97FE-4125-9ABB-C7346127AEBE}">
      <dgm:prSet/>
      <dgm:spPr/>
      <dgm:t>
        <a:bodyPr/>
        <a:lstStyle/>
        <a:p>
          <a:endParaRPr lang="fr-CA"/>
        </a:p>
      </dgm:t>
    </dgm:pt>
    <dgm:pt modelId="{DF71938C-325D-4624-AC26-6E70B47A2CD1}" type="sibTrans" cxnId="{BC6C8DC2-97FE-4125-9ABB-C7346127AEBE}">
      <dgm:prSet/>
      <dgm:spPr/>
      <dgm:t>
        <a:bodyPr/>
        <a:lstStyle/>
        <a:p>
          <a:endParaRPr lang="fr-CA"/>
        </a:p>
      </dgm:t>
    </dgm:pt>
    <dgm:pt modelId="{FEA7F67A-3369-4B8B-BBB2-B32B4BAC68C3}">
      <dgm:prSet phldrT="[Texte]"/>
      <dgm:spPr/>
      <dgm:t>
        <a:bodyPr/>
        <a:lstStyle/>
        <a:p>
          <a:r>
            <a:rPr lang="fr-CA" dirty="0"/>
            <a:t>Ressources de soutien</a:t>
          </a:r>
        </a:p>
      </dgm:t>
    </dgm:pt>
    <dgm:pt modelId="{CDF7DD9C-7C88-4934-BBA8-7483009B79EE}" type="parTrans" cxnId="{6287654D-92C1-4868-A2BA-FC5CAD686D09}">
      <dgm:prSet/>
      <dgm:spPr/>
      <dgm:t>
        <a:bodyPr/>
        <a:lstStyle/>
        <a:p>
          <a:endParaRPr lang="fr-CA"/>
        </a:p>
      </dgm:t>
    </dgm:pt>
    <dgm:pt modelId="{C2571C48-9948-4AEC-8C5E-8C068F136DE0}" type="sibTrans" cxnId="{6287654D-92C1-4868-A2BA-FC5CAD686D09}">
      <dgm:prSet/>
      <dgm:spPr/>
      <dgm:t>
        <a:bodyPr/>
        <a:lstStyle/>
        <a:p>
          <a:endParaRPr lang="fr-CA"/>
        </a:p>
      </dgm:t>
    </dgm:pt>
    <dgm:pt modelId="{23B257D2-C3EE-4A82-B9E5-9577F853B42D}">
      <dgm:prSet phldrT="[Texte]"/>
      <dgm:spPr/>
      <dgm:t>
        <a:bodyPr/>
        <a:lstStyle/>
        <a:p>
          <a:r>
            <a:rPr lang="fr-CA" dirty="0"/>
            <a:t>Bailleurs de fonds</a:t>
          </a:r>
        </a:p>
      </dgm:t>
    </dgm:pt>
    <dgm:pt modelId="{76C2A89D-FC57-47B5-B13A-A915919ACBA6}" type="parTrans" cxnId="{B43A3608-2232-45D3-81CC-30A4D8B0195B}">
      <dgm:prSet/>
      <dgm:spPr/>
      <dgm:t>
        <a:bodyPr/>
        <a:lstStyle/>
        <a:p>
          <a:endParaRPr lang="fr-CA"/>
        </a:p>
      </dgm:t>
    </dgm:pt>
    <dgm:pt modelId="{11DF719D-2225-4A00-9F84-5A5A440911E1}" type="sibTrans" cxnId="{B43A3608-2232-45D3-81CC-30A4D8B0195B}">
      <dgm:prSet/>
      <dgm:spPr/>
      <dgm:t>
        <a:bodyPr/>
        <a:lstStyle/>
        <a:p>
          <a:endParaRPr lang="fr-CA"/>
        </a:p>
      </dgm:t>
    </dgm:pt>
    <dgm:pt modelId="{BD98D49E-F134-45CB-BAC7-59E4F253EE04}">
      <dgm:prSet phldrT="[Texte]"/>
      <dgm:spPr/>
      <dgm:t>
        <a:bodyPr/>
        <a:lstStyle/>
        <a:p>
          <a:r>
            <a:rPr lang="fr-CA" dirty="0"/>
            <a:t>Centres de recherche</a:t>
          </a:r>
        </a:p>
      </dgm:t>
    </dgm:pt>
    <dgm:pt modelId="{F064DFFE-C09C-41ED-A844-AD7FA0AA1E2B}" type="parTrans" cxnId="{23803905-C424-4C8A-B3F2-59B76E50BABA}">
      <dgm:prSet/>
      <dgm:spPr/>
      <dgm:t>
        <a:bodyPr/>
        <a:lstStyle/>
        <a:p>
          <a:endParaRPr lang="fr-CA"/>
        </a:p>
      </dgm:t>
    </dgm:pt>
    <dgm:pt modelId="{01CAA2A8-8916-4E8A-A927-E4F35E7D245D}" type="sibTrans" cxnId="{23803905-C424-4C8A-B3F2-59B76E50BABA}">
      <dgm:prSet/>
      <dgm:spPr/>
      <dgm:t>
        <a:bodyPr/>
        <a:lstStyle/>
        <a:p>
          <a:endParaRPr lang="fr-CA"/>
        </a:p>
      </dgm:t>
    </dgm:pt>
    <dgm:pt modelId="{6BBD1BA3-1982-46A5-B7E9-4B55FF69771A}">
      <dgm:prSet phldrT="[Texte]"/>
      <dgm:spPr/>
      <dgm:t>
        <a:bodyPr/>
        <a:lstStyle/>
        <a:p>
          <a:r>
            <a:rPr lang="fr-CA" dirty="0"/>
            <a:t>Organismes de développement</a:t>
          </a:r>
        </a:p>
      </dgm:t>
    </dgm:pt>
    <dgm:pt modelId="{5C9E7617-D790-44D9-9AE4-41E9F4F52C09}" type="parTrans" cxnId="{EEB63B18-2F5E-4731-966E-B1F084E3A38A}">
      <dgm:prSet/>
      <dgm:spPr/>
      <dgm:t>
        <a:bodyPr/>
        <a:lstStyle/>
        <a:p>
          <a:endParaRPr lang="fr-CA"/>
        </a:p>
      </dgm:t>
    </dgm:pt>
    <dgm:pt modelId="{75EEEB45-8698-4BDC-938A-47ED3D8D5D2A}" type="sibTrans" cxnId="{EEB63B18-2F5E-4731-966E-B1F084E3A38A}">
      <dgm:prSet/>
      <dgm:spPr/>
      <dgm:t>
        <a:bodyPr/>
        <a:lstStyle/>
        <a:p>
          <a:endParaRPr lang="fr-CA"/>
        </a:p>
      </dgm:t>
    </dgm:pt>
    <dgm:pt modelId="{C916627C-5E59-4563-BB26-8301D2CB7C50}">
      <dgm:prSet phldrT="[Texte]"/>
      <dgm:spPr/>
      <dgm:t>
        <a:bodyPr/>
        <a:lstStyle/>
        <a:p>
          <a:r>
            <a:rPr lang="fr-CA" baseline="0" dirty="0">
              <a:solidFill>
                <a:schemeClr val="accent4"/>
              </a:solidFill>
            </a:rPr>
            <a:t>Initiatives locales issues de programmes</a:t>
          </a:r>
        </a:p>
      </dgm:t>
    </dgm:pt>
    <dgm:pt modelId="{DC1E05C1-05A5-4F37-8A32-57A27BA2D5CD}" type="parTrans" cxnId="{17A916DC-B5F4-4842-A357-79FAF1D2E0EA}">
      <dgm:prSet/>
      <dgm:spPr/>
      <dgm:t>
        <a:bodyPr/>
        <a:lstStyle/>
        <a:p>
          <a:endParaRPr lang="fr-CA"/>
        </a:p>
      </dgm:t>
    </dgm:pt>
    <dgm:pt modelId="{D0255DD3-B49E-4833-9762-B061498BADF3}" type="sibTrans" cxnId="{17A916DC-B5F4-4842-A357-79FAF1D2E0EA}">
      <dgm:prSet/>
      <dgm:spPr/>
      <dgm:t>
        <a:bodyPr/>
        <a:lstStyle/>
        <a:p>
          <a:endParaRPr lang="fr-CA"/>
        </a:p>
      </dgm:t>
    </dgm:pt>
    <dgm:pt modelId="{F651BD69-9913-4ABF-896D-6AC8378F1D01}" type="pres">
      <dgm:prSet presAssocID="{835E72FA-1817-4364-8027-7B60618742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E6631E-5A76-4447-9B9E-87FCC9A3F288}" type="pres">
      <dgm:prSet presAssocID="{661EF87A-0A67-4801-B652-E5E7E9BD2375}" presName="root" presStyleCnt="0"/>
      <dgm:spPr/>
    </dgm:pt>
    <dgm:pt modelId="{427E6B34-8DEF-465E-BA79-DB2083DEBC29}" type="pres">
      <dgm:prSet presAssocID="{661EF87A-0A67-4801-B652-E5E7E9BD2375}" presName="rootComposite" presStyleCnt="0"/>
      <dgm:spPr/>
    </dgm:pt>
    <dgm:pt modelId="{7F7BC192-A15F-4421-9219-16D4A531E72C}" type="pres">
      <dgm:prSet presAssocID="{661EF87A-0A67-4801-B652-E5E7E9BD2375}" presName="rootText" presStyleLbl="node1" presStyleIdx="0" presStyleCnt="2" custScaleX="230009"/>
      <dgm:spPr/>
    </dgm:pt>
    <dgm:pt modelId="{EF24F26B-88F1-4D76-A325-7E0AA31132C4}" type="pres">
      <dgm:prSet presAssocID="{661EF87A-0A67-4801-B652-E5E7E9BD2375}" presName="rootConnector" presStyleLbl="node1" presStyleIdx="0" presStyleCnt="2"/>
      <dgm:spPr/>
    </dgm:pt>
    <dgm:pt modelId="{4C5C9F36-3D68-48E3-9BE2-6577EF8E7FD5}" type="pres">
      <dgm:prSet presAssocID="{661EF87A-0A67-4801-B652-E5E7E9BD2375}" presName="childShape" presStyleCnt="0"/>
      <dgm:spPr/>
    </dgm:pt>
    <dgm:pt modelId="{2A577C8F-0997-48AD-B9A5-09DD24214340}" type="pres">
      <dgm:prSet presAssocID="{ACFFE33D-59C1-4A64-A34B-2D1B708F0CF4}" presName="Name13" presStyleLbl="parChTrans1D2" presStyleIdx="0" presStyleCnt="7" custSzX="344303"/>
      <dgm:spPr/>
    </dgm:pt>
    <dgm:pt modelId="{54E2AD55-267E-4109-ABB3-D71BB847D1D6}" type="pres">
      <dgm:prSet presAssocID="{7A1C3676-0997-4969-B308-2C1257592081}" presName="childText" presStyleLbl="bgAcc1" presStyleIdx="0" presStyleCnt="7" custScaleX="230009">
        <dgm:presLayoutVars>
          <dgm:bulletEnabled val="1"/>
        </dgm:presLayoutVars>
      </dgm:prSet>
      <dgm:spPr/>
    </dgm:pt>
    <dgm:pt modelId="{57B3D589-4DCD-46C6-BEEE-86034ACCD2D3}" type="pres">
      <dgm:prSet presAssocID="{DC1E05C1-05A5-4F37-8A32-57A27BA2D5CD}" presName="Name13" presStyleLbl="parChTrans1D2" presStyleIdx="1" presStyleCnt="7"/>
      <dgm:spPr/>
    </dgm:pt>
    <dgm:pt modelId="{D589B23F-0463-43FA-864C-2B2DEA0A6D07}" type="pres">
      <dgm:prSet presAssocID="{C916627C-5E59-4563-BB26-8301D2CB7C50}" presName="childText" presStyleLbl="bgAcc1" presStyleIdx="1" presStyleCnt="7" custScaleX="231240">
        <dgm:presLayoutVars>
          <dgm:bulletEnabled val="1"/>
        </dgm:presLayoutVars>
      </dgm:prSet>
      <dgm:spPr/>
    </dgm:pt>
    <dgm:pt modelId="{9355DB1E-7EC3-403A-885A-C3230285C880}" type="pres">
      <dgm:prSet presAssocID="{5C9E7617-D790-44D9-9AE4-41E9F4F52C09}" presName="Name13" presStyleLbl="parChTrans1D2" presStyleIdx="2" presStyleCnt="7" custSzX="344303"/>
      <dgm:spPr/>
    </dgm:pt>
    <dgm:pt modelId="{32C8899D-1622-41F6-96F1-7A9278F4200B}" type="pres">
      <dgm:prSet presAssocID="{6BBD1BA3-1982-46A5-B7E9-4B55FF69771A}" presName="childText" presStyleLbl="bgAcc1" presStyleIdx="2" presStyleCnt="7" custScaleX="230009">
        <dgm:presLayoutVars>
          <dgm:bulletEnabled val="1"/>
        </dgm:presLayoutVars>
      </dgm:prSet>
      <dgm:spPr/>
    </dgm:pt>
    <dgm:pt modelId="{72E5148F-9D91-439C-AE31-9A68F295D70A}" type="pres">
      <dgm:prSet presAssocID="{E44FC7A6-1574-4271-96D4-13C527566055}" presName="root" presStyleCnt="0"/>
      <dgm:spPr/>
    </dgm:pt>
    <dgm:pt modelId="{13A462E0-A41E-446F-8F4E-6CD9E9D7BC9F}" type="pres">
      <dgm:prSet presAssocID="{E44FC7A6-1574-4271-96D4-13C527566055}" presName="rootComposite" presStyleCnt="0"/>
      <dgm:spPr/>
    </dgm:pt>
    <dgm:pt modelId="{89385373-320F-44F9-A62A-9F64B8EC2F19}" type="pres">
      <dgm:prSet presAssocID="{E44FC7A6-1574-4271-96D4-13C527566055}" presName="rootText" presStyleLbl="node1" presStyleIdx="1" presStyleCnt="2" custScaleX="230009"/>
      <dgm:spPr/>
    </dgm:pt>
    <dgm:pt modelId="{5732C1B0-AA71-40CD-9773-592D9196CC24}" type="pres">
      <dgm:prSet presAssocID="{E44FC7A6-1574-4271-96D4-13C527566055}" presName="rootConnector" presStyleLbl="node1" presStyleIdx="1" presStyleCnt="2"/>
      <dgm:spPr/>
    </dgm:pt>
    <dgm:pt modelId="{7D3E46EE-0266-4D53-8F12-1BD3BAF014DD}" type="pres">
      <dgm:prSet presAssocID="{E44FC7A6-1574-4271-96D4-13C527566055}" presName="childShape" presStyleCnt="0"/>
      <dgm:spPr/>
    </dgm:pt>
    <dgm:pt modelId="{69D59275-E79C-440D-ABA1-B5A20C377297}" type="pres">
      <dgm:prSet presAssocID="{E6685E06-00CF-4CF7-B06C-652C49A585AA}" presName="Name13" presStyleLbl="parChTrans1D2" presStyleIdx="3" presStyleCnt="7" custSzX="344303"/>
      <dgm:spPr/>
    </dgm:pt>
    <dgm:pt modelId="{C15A1B23-A4FD-423B-9667-329223365A81}" type="pres">
      <dgm:prSet presAssocID="{77503DDC-F5E0-4B27-8F73-56E8D7E67FDC}" presName="childText" presStyleLbl="bgAcc1" presStyleIdx="3" presStyleCnt="7" custScaleX="230009">
        <dgm:presLayoutVars>
          <dgm:bulletEnabled val="1"/>
        </dgm:presLayoutVars>
      </dgm:prSet>
      <dgm:spPr/>
    </dgm:pt>
    <dgm:pt modelId="{CDF9A748-E430-4230-AE2E-1970DAC1119D}" type="pres">
      <dgm:prSet presAssocID="{CDF7DD9C-7C88-4934-BBA8-7483009B79EE}" presName="Name13" presStyleLbl="parChTrans1D2" presStyleIdx="4" presStyleCnt="7" custSzX="344303"/>
      <dgm:spPr/>
    </dgm:pt>
    <dgm:pt modelId="{5CCA2B1B-017F-4E2F-9117-39B84A103EF4}" type="pres">
      <dgm:prSet presAssocID="{FEA7F67A-3369-4B8B-BBB2-B32B4BAC68C3}" presName="childText" presStyleLbl="bgAcc1" presStyleIdx="4" presStyleCnt="7" custScaleX="230009">
        <dgm:presLayoutVars>
          <dgm:bulletEnabled val="1"/>
        </dgm:presLayoutVars>
      </dgm:prSet>
      <dgm:spPr/>
    </dgm:pt>
    <dgm:pt modelId="{2D6A5792-4B4E-42D0-BDC9-060F76EE5A9E}" type="pres">
      <dgm:prSet presAssocID="{76C2A89D-FC57-47B5-B13A-A915919ACBA6}" presName="Name13" presStyleLbl="parChTrans1D2" presStyleIdx="5" presStyleCnt="7" custSzX="344303"/>
      <dgm:spPr/>
    </dgm:pt>
    <dgm:pt modelId="{48055391-8186-4BEA-8CC8-BDFEDF6754B7}" type="pres">
      <dgm:prSet presAssocID="{23B257D2-C3EE-4A82-B9E5-9577F853B42D}" presName="childText" presStyleLbl="bgAcc1" presStyleIdx="5" presStyleCnt="7" custScaleX="230009">
        <dgm:presLayoutVars>
          <dgm:bulletEnabled val="1"/>
        </dgm:presLayoutVars>
      </dgm:prSet>
      <dgm:spPr/>
    </dgm:pt>
    <dgm:pt modelId="{95364D9A-DF40-40D3-9F6E-B96E120573E1}" type="pres">
      <dgm:prSet presAssocID="{F064DFFE-C09C-41ED-A844-AD7FA0AA1E2B}" presName="Name13" presStyleLbl="parChTrans1D2" presStyleIdx="6" presStyleCnt="7" custSzX="344303"/>
      <dgm:spPr/>
    </dgm:pt>
    <dgm:pt modelId="{CBAA45D0-6910-411B-8BB0-C2154373CCA4}" type="pres">
      <dgm:prSet presAssocID="{BD98D49E-F134-45CB-BAC7-59E4F253EE04}" presName="childText" presStyleLbl="bgAcc1" presStyleIdx="6" presStyleCnt="7" custScaleX="230009">
        <dgm:presLayoutVars>
          <dgm:bulletEnabled val="1"/>
        </dgm:presLayoutVars>
      </dgm:prSet>
      <dgm:spPr/>
    </dgm:pt>
  </dgm:ptLst>
  <dgm:cxnLst>
    <dgm:cxn modelId="{23803905-C424-4C8A-B3F2-59B76E50BABA}" srcId="{E44FC7A6-1574-4271-96D4-13C527566055}" destId="{BD98D49E-F134-45CB-BAC7-59E4F253EE04}" srcOrd="3" destOrd="0" parTransId="{F064DFFE-C09C-41ED-A844-AD7FA0AA1E2B}" sibTransId="{01CAA2A8-8916-4E8A-A927-E4F35E7D245D}"/>
    <dgm:cxn modelId="{B43A3608-2232-45D3-81CC-30A4D8B0195B}" srcId="{E44FC7A6-1574-4271-96D4-13C527566055}" destId="{23B257D2-C3EE-4A82-B9E5-9577F853B42D}" srcOrd="2" destOrd="0" parTransId="{76C2A89D-FC57-47B5-B13A-A915919ACBA6}" sibTransId="{11DF719D-2225-4A00-9F84-5A5A440911E1}"/>
    <dgm:cxn modelId="{F906F30A-14EA-4B73-9BF8-3F40515DB9A7}" srcId="{661EF87A-0A67-4801-B652-E5E7E9BD2375}" destId="{7A1C3676-0997-4969-B308-2C1257592081}" srcOrd="0" destOrd="0" parTransId="{ACFFE33D-59C1-4A64-A34B-2D1B708F0CF4}" sibTransId="{6FCF446F-1482-4A90-82FC-978D6E7F0C9C}"/>
    <dgm:cxn modelId="{E51E3410-6A7A-46DB-BE12-2315CC5B848D}" type="presOf" srcId="{DC1E05C1-05A5-4F37-8A32-57A27BA2D5CD}" destId="{57B3D589-4DCD-46C6-BEEE-86034ACCD2D3}" srcOrd="0" destOrd="0" presId="urn:microsoft.com/office/officeart/2005/8/layout/hierarchy3"/>
    <dgm:cxn modelId="{EEB63B18-2F5E-4731-966E-B1F084E3A38A}" srcId="{661EF87A-0A67-4801-B652-E5E7E9BD2375}" destId="{6BBD1BA3-1982-46A5-B7E9-4B55FF69771A}" srcOrd="2" destOrd="0" parTransId="{5C9E7617-D790-44D9-9AE4-41E9F4F52C09}" sibTransId="{75EEEB45-8698-4BDC-938A-47ED3D8D5D2A}"/>
    <dgm:cxn modelId="{BE07A01B-F0B1-456C-BB16-D2ED13D6D004}" type="presOf" srcId="{E6685E06-00CF-4CF7-B06C-652C49A585AA}" destId="{69D59275-E79C-440D-ABA1-B5A20C377297}" srcOrd="0" destOrd="0" presId="urn:microsoft.com/office/officeart/2005/8/layout/hierarchy3"/>
    <dgm:cxn modelId="{0E57A71D-421D-43E1-B348-88B01221E856}" type="presOf" srcId="{5C9E7617-D790-44D9-9AE4-41E9F4F52C09}" destId="{9355DB1E-7EC3-403A-885A-C3230285C880}" srcOrd="0" destOrd="0" presId="urn:microsoft.com/office/officeart/2005/8/layout/hierarchy3"/>
    <dgm:cxn modelId="{29DB3523-252C-4073-A461-19641160FF72}" type="presOf" srcId="{FEA7F67A-3369-4B8B-BBB2-B32B4BAC68C3}" destId="{5CCA2B1B-017F-4E2F-9117-39B84A103EF4}" srcOrd="0" destOrd="0" presId="urn:microsoft.com/office/officeart/2005/8/layout/hierarchy3"/>
    <dgm:cxn modelId="{33D4E83E-7970-494E-8A98-5484443D4DAD}" type="presOf" srcId="{6BBD1BA3-1982-46A5-B7E9-4B55FF69771A}" destId="{32C8899D-1622-41F6-96F1-7A9278F4200B}" srcOrd="0" destOrd="0" presId="urn:microsoft.com/office/officeart/2005/8/layout/hierarchy3"/>
    <dgm:cxn modelId="{CDBCB266-75D6-4C7C-A4F0-67A66A15803C}" srcId="{835E72FA-1817-4364-8027-7B6061874281}" destId="{661EF87A-0A67-4801-B652-E5E7E9BD2375}" srcOrd="0" destOrd="0" parTransId="{D0FDEE56-012B-42C7-B8CD-AA014EDBFD33}" sibTransId="{994CB0A1-B378-4EB1-8D5F-321E4918BB9B}"/>
    <dgm:cxn modelId="{B0A8E16A-13C0-4B49-8708-0526B7316C10}" type="presOf" srcId="{CDF7DD9C-7C88-4934-BBA8-7483009B79EE}" destId="{CDF9A748-E430-4230-AE2E-1970DAC1119D}" srcOrd="0" destOrd="0" presId="urn:microsoft.com/office/officeart/2005/8/layout/hierarchy3"/>
    <dgm:cxn modelId="{6287654D-92C1-4868-A2BA-FC5CAD686D09}" srcId="{E44FC7A6-1574-4271-96D4-13C527566055}" destId="{FEA7F67A-3369-4B8B-BBB2-B32B4BAC68C3}" srcOrd="1" destOrd="0" parTransId="{CDF7DD9C-7C88-4934-BBA8-7483009B79EE}" sibTransId="{C2571C48-9948-4AEC-8C5E-8C068F136DE0}"/>
    <dgm:cxn modelId="{A55DB54F-7C03-43BB-9718-C743542378C4}" type="presOf" srcId="{661EF87A-0A67-4801-B652-E5E7E9BD2375}" destId="{EF24F26B-88F1-4D76-A325-7E0AA31132C4}" srcOrd="1" destOrd="0" presId="urn:microsoft.com/office/officeart/2005/8/layout/hierarchy3"/>
    <dgm:cxn modelId="{4360E06F-26C0-4EB1-A6A1-E6F812766934}" type="presOf" srcId="{77503DDC-F5E0-4B27-8F73-56E8D7E67FDC}" destId="{C15A1B23-A4FD-423B-9667-329223365A81}" srcOrd="0" destOrd="0" presId="urn:microsoft.com/office/officeart/2005/8/layout/hierarchy3"/>
    <dgm:cxn modelId="{C6860C70-4EF2-42FF-A16D-441AA3E40202}" type="presOf" srcId="{ACFFE33D-59C1-4A64-A34B-2D1B708F0CF4}" destId="{2A577C8F-0997-48AD-B9A5-09DD24214340}" srcOrd="0" destOrd="0" presId="urn:microsoft.com/office/officeart/2005/8/layout/hierarchy3"/>
    <dgm:cxn modelId="{5E3B9472-6A5F-452C-A682-0F364FAFD755}" srcId="{835E72FA-1817-4364-8027-7B6061874281}" destId="{E44FC7A6-1574-4271-96D4-13C527566055}" srcOrd="1" destOrd="0" parTransId="{2DDF04E2-69F8-471C-B879-D7D2C406D3E4}" sibTransId="{477205EC-1616-4FB8-933D-30C03FCCD27E}"/>
    <dgm:cxn modelId="{66648573-56CD-418F-A4B9-95B01E8C57E7}" type="presOf" srcId="{BD98D49E-F134-45CB-BAC7-59E4F253EE04}" destId="{CBAA45D0-6910-411B-8BB0-C2154373CCA4}" srcOrd="0" destOrd="0" presId="urn:microsoft.com/office/officeart/2005/8/layout/hierarchy3"/>
    <dgm:cxn modelId="{E8CF1F58-6A11-4EEF-841C-FAD3C710CF42}" type="presOf" srcId="{23B257D2-C3EE-4A82-B9E5-9577F853B42D}" destId="{48055391-8186-4BEA-8CC8-BDFEDF6754B7}" srcOrd="0" destOrd="0" presId="urn:microsoft.com/office/officeart/2005/8/layout/hierarchy3"/>
    <dgm:cxn modelId="{7689119D-E4B3-4E9D-B8ED-B7AEE7CC1EFB}" type="presOf" srcId="{835E72FA-1817-4364-8027-7B6061874281}" destId="{F651BD69-9913-4ABF-896D-6AC8378F1D01}" srcOrd="0" destOrd="0" presId="urn:microsoft.com/office/officeart/2005/8/layout/hierarchy3"/>
    <dgm:cxn modelId="{BFEF05A3-BBD5-4BEB-886F-DBAAA46774FD}" type="presOf" srcId="{661EF87A-0A67-4801-B652-E5E7E9BD2375}" destId="{7F7BC192-A15F-4421-9219-16D4A531E72C}" srcOrd="0" destOrd="0" presId="urn:microsoft.com/office/officeart/2005/8/layout/hierarchy3"/>
    <dgm:cxn modelId="{B81A46AD-8FDB-4D04-8763-7A151F4566A6}" type="presOf" srcId="{C916627C-5E59-4563-BB26-8301D2CB7C50}" destId="{D589B23F-0463-43FA-864C-2B2DEA0A6D07}" srcOrd="0" destOrd="0" presId="urn:microsoft.com/office/officeart/2005/8/layout/hierarchy3"/>
    <dgm:cxn modelId="{BC6C8DC2-97FE-4125-9ABB-C7346127AEBE}" srcId="{E44FC7A6-1574-4271-96D4-13C527566055}" destId="{77503DDC-F5E0-4B27-8F73-56E8D7E67FDC}" srcOrd="0" destOrd="0" parTransId="{E6685E06-00CF-4CF7-B06C-652C49A585AA}" sibTransId="{DF71938C-325D-4624-AC26-6E70B47A2CD1}"/>
    <dgm:cxn modelId="{A6F67CD0-8B05-41E1-AE62-D911E90162F1}" type="presOf" srcId="{F064DFFE-C09C-41ED-A844-AD7FA0AA1E2B}" destId="{95364D9A-DF40-40D3-9F6E-B96E120573E1}" srcOrd="0" destOrd="0" presId="urn:microsoft.com/office/officeart/2005/8/layout/hierarchy3"/>
    <dgm:cxn modelId="{17A916DC-B5F4-4842-A357-79FAF1D2E0EA}" srcId="{661EF87A-0A67-4801-B652-E5E7E9BD2375}" destId="{C916627C-5E59-4563-BB26-8301D2CB7C50}" srcOrd="1" destOrd="0" parTransId="{DC1E05C1-05A5-4F37-8A32-57A27BA2D5CD}" sibTransId="{D0255DD3-B49E-4833-9762-B061498BADF3}"/>
    <dgm:cxn modelId="{AFFDA1E5-EF08-4138-B9EF-D8CDB3778718}" type="presOf" srcId="{E44FC7A6-1574-4271-96D4-13C527566055}" destId="{5732C1B0-AA71-40CD-9773-592D9196CC24}" srcOrd="1" destOrd="0" presId="urn:microsoft.com/office/officeart/2005/8/layout/hierarchy3"/>
    <dgm:cxn modelId="{6819C5EF-AF3C-445C-9BF1-0049753D550B}" type="presOf" srcId="{7A1C3676-0997-4969-B308-2C1257592081}" destId="{54E2AD55-267E-4109-ABB3-D71BB847D1D6}" srcOrd="0" destOrd="0" presId="urn:microsoft.com/office/officeart/2005/8/layout/hierarchy3"/>
    <dgm:cxn modelId="{41A0C2F0-8D5F-4BBE-B12D-03BEC68D5741}" type="presOf" srcId="{E44FC7A6-1574-4271-96D4-13C527566055}" destId="{89385373-320F-44F9-A62A-9F64B8EC2F19}" srcOrd="0" destOrd="0" presId="urn:microsoft.com/office/officeart/2005/8/layout/hierarchy3"/>
    <dgm:cxn modelId="{EA323DF1-83D5-443E-9C39-ADE8E1D107DA}" type="presOf" srcId="{76C2A89D-FC57-47B5-B13A-A915919ACBA6}" destId="{2D6A5792-4B4E-42D0-BDC9-060F76EE5A9E}" srcOrd="0" destOrd="0" presId="urn:microsoft.com/office/officeart/2005/8/layout/hierarchy3"/>
    <dgm:cxn modelId="{9A7D828C-626E-46CC-805B-3B9297EFDA0B}" type="presParOf" srcId="{F651BD69-9913-4ABF-896D-6AC8378F1D01}" destId="{99E6631E-5A76-4447-9B9E-87FCC9A3F288}" srcOrd="0" destOrd="0" presId="urn:microsoft.com/office/officeart/2005/8/layout/hierarchy3"/>
    <dgm:cxn modelId="{974614CE-99CD-4C89-84B8-164BCA807EE5}" type="presParOf" srcId="{99E6631E-5A76-4447-9B9E-87FCC9A3F288}" destId="{427E6B34-8DEF-465E-BA79-DB2083DEBC29}" srcOrd="0" destOrd="0" presId="urn:microsoft.com/office/officeart/2005/8/layout/hierarchy3"/>
    <dgm:cxn modelId="{74AB9F6D-E7EC-42AC-AE4A-1EEA939E43FF}" type="presParOf" srcId="{427E6B34-8DEF-465E-BA79-DB2083DEBC29}" destId="{7F7BC192-A15F-4421-9219-16D4A531E72C}" srcOrd="0" destOrd="0" presId="urn:microsoft.com/office/officeart/2005/8/layout/hierarchy3"/>
    <dgm:cxn modelId="{A2DACD77-11F1-4F79-9E20-813125E8512B}" type="presParOf" srcId="{427E6B34-8DEF-465E-BA79-DB2083DEBC29}" destId="{EF24F26B-88F1-4D76-A325-7E0AA31132C4}" srcOrd="1" destOrd="0" presId="urn:microsoft.com/office/officeart/2005/8/layout/hierarchy3"/>
    <dgm:cxn modelId="{AD21696E-5AF6-434C-AFA6-D1A3A41EF259}" type="presParOf" srcId="{99E6631E-5A76-4447-9B9E-87FCC9A3F288}" destId="{4C5C9F36-3D68-48E3-9BE2-6577EF8E7FD5}" srcOrd="1" destOrd="0" presId="urn:microsoft.com/office/officeart/2005/8/layout/hierarchy3"/>
    <dgm:cxn modelId="{03C2ACAB-A22B-4768-BAC7-DBB26F7EBB3C}" type="presParOf" srcId="{4C5C9F36-3D68-48E3-9BE2-6577EF8E7FD5}" destId="{2A577C8F-0997-48AD-B9A5-09DD24214340}" srcOrd="0" destOrd="0" presId="urn:microsoft.com/office/officeart/2005/8/layout/hierarchy3"/>
    <dgm:cxn modelId="{37575B6F-08AE-4F02-98E4-5CAB964EDE5A}" type="presParOf" srcId="{4C5C9F36-3D68-48E3-9BE2-6577EF8E7FD5}" destId="{54E2AD55-267E-4109-ABB3-D71BB847D1D6}" srcOrd="1" destOrd="0" presId="urn:microsoft.com/office/officeart/2005/8/layout/hierarchy3"/>
    <dgm:cxn modelId="{10601BBE-AF4F-45A2-9940-5A636E42F3FF}" type="presParOf" srcId="{4C5C9F36-3D68-48E3-9BE2-6577EF8E7FD5}" destId="{57B3D589-4DCD-46C6-BEEE-86034ACCD2D3}" srcOrd="2" destOrd="0" presId="urn:microsoft.com/office/officeart/2005/8/layout/hierarchy3"/>
    <dgm:cxn modelId="{747F1430-EE45-49BA-B2C9-AB9726CEE6B0}" type="presParOf" srcId="{4C5C9F36-3D68-48E3-9BE2-6577EF8E7FD5}" destId="{D589B23F-0463-43FA-864C-2B2DEA0A6D07}" srcOrd="3" destOrd="0" presId="urn:microsoft.com/office/officeart/2005/8/layout/hierarchy3"/>
    <dgm:cxn modelId="{AB27106B-C31F-4441-A4BA-0E9453DDCD4A}" type="presParOf" srcId="{4C5C9F36-3D68-48E3-9BE2-6577EF8E7FD5}" destId="{9355DB1E-7EC3-403A-885A-C3230285C880}" srcOrd="4" destOrd="0" presId="urn:microsoft.com/office/officeart/2005/8/layout/hierarchy3"/>
    <dgm:cxn modelId="{CB76A51E-B53D-470D-AD67-DB3BB797B990}" type="presParOf" srcId="{4C5C9F36-3D68-48E3-9BE2-6577EF8E7FD5}" destId="{32C8899D-1622-41F6-96F1-7A9278F4200B}" srcOrd="5" destOrd="0" presId="urn:microsoft.com/office/officeart/2005/8/layout/hierarchy3"/>
    <dgm:cxn modelId="{F2DB1EB6-A1E9-4EBA-8D14-AD07A953C1BF}" type="presParOf" srcId="{F651BD69-9913-4ABF-896D-6AC8378F1D01}" destId="{72E5148F-9D91-439C-AE31-9A68F295D70A}" srcOrd="1" destOrd="0" presId="urn:microsoft.com/office/officeart/2005/8/layout/hierarchy3"/>
    <dgm:cxn modelId="{FC295D87-4AC6-47F9-9572-27169799FFCF}" type="presParOf" srcId="{72E5148F-9D91-439C-AE31-9A68F295D70A}" destId="{13A462E0-A41E-446F-8F4E-6CD9E9D7BC9F}" srcOrd="0" destOrd="0" presId="urn:microsoft.com/office/officeart/2005/8/layout/hierarchy3"/>
    <dgm:cxn modelId="{E5F57026-B040-44E4-A1CA-4E182A4BDC95}" type="presParOf" srcId="{13A462E0-A41E-446F-8F4E-6CD9E9D7BC9F}" destId="{89385373-320F-44F9-A62A-9F64B8EC2F19}" srcOrd="0" destOrd="0" presId="urn:microsoft.com/office/officeart/2005/8/layout/hierarchy3"/>
    <dgm:cxn modelId="{62EC5971-4C91-4E67-86CE-C99EA7AEB32B}" type="presParOf" srcId="{13A462E0-A41E-446F-8F4E-6CD9E9D7BC9F}" destId="{5732C1B0-AA71-40CD-9773-592D9196CC24}" srcOrd="1" destOrd="0" presId="urn:microsoft.com/office/officeart/2005/8/layout/hierarchy3"/>
    <dgm:cxn modelId="{543BEBB3-8FED-4574-A535-555599EA7010}" type="presParOf" srcId="{72E5148F-9D91-439C-AE31-9A68F295D70A}" destId="{7D3E46EE-0266-4D53-8F12-1BD3BAF014DD}" srcOrd="1" destOrd="0" presId="urn:microsoft.com/office/officeart/2005/8/layout/hierarchy3"/>
    <dgm:cxn modelId="{FCD5B34E-329E-4F91-BF61-81D643C33292}" type="presParOf" srcId="{7D3E46EE-0266-4D53-8F12-1BD3BAF014DD}" destId="{69D59275-E79C-440D-ABA1-B5A20C377297}" srcOrd="0" destOrd="0" presId="urn:microsoft.com/office/officeart/2005/8/layout/hierarchy3"/>
    <dgm:cxn modelId="{F2F645DA-5886-4BDA-BB3C-12E124D28DEE}" type="presParOf" srcId="{7D3E46EE-0266-4D53-8F12-1BD3BAF014DD}" destId="{C15A1B23-A4FD-423B-9667-329223365A81}" srcOrd="1" destOrd="0" presId="urn:microsoft.com/office/officeart/2005/8/layout/hierarchy3"/>
    <dgm:cxn modelId="{22E53069-BAE5-4E5E-972E-5243748ED27E}" type="presParOf" srcId="{7D3E46EE-0266-4D53-8F12-1BD3BAF014DD}" destId="{CDF9A748-E430-4230-AE2E-1970DAC1119D}" srcOrd="2" destOrd="0" presId="urn:microsoft.com/office/officeart/2005/8/layout/hierarchy3"/>
    <dgm:cxn modelId="{C5286555-B2A6-4FF5-B81B-9ACDAEB503EA}" type="presParOf" srcId="{7D3E46EE-0266-4D53-8F12-1BD3BAF014DD}" destId="{5CCA2B1B-017F-4E2F-9117-39B84A103EF4}" srcOrd="3" destOrd="0" presId="urn:microsoft.com/office/officeart/2005/8/layout/hierarchy3"/>
    <dgm:cxn modelId="{C0C3AA89-8DA5-47FF-B409-805D75676255}" type="presParOf" srcId="{7D3E46EE-0266-4D53-8F12-1BD3BAF014DD}" destId="{2D6A5792-4B4E-42D0-BDC9-060F76EE5A9E}" srcOrd="4" destOrd="0" presId="urn:microsoft.com/office/officeart/2005/8/layout/hierarchy3"/>
    <dgm:cxn modelId="{1EB83949-9317-4719-947D-A5DAB961CF02}" type="presParOf" srcId="{7D3E46EE-0266-4D53-8F12-1BD3BAF014DD}" destId="{48055391-8186-4BEA-8CC8-BDFEDF6754B7}" srcOrd="5" destOrd="0" presId="urn:microsoft.com/office/officeart/2005/8/layout/hierarchy3"/>
    <dgm:cxn modelId="{DA631C90-E4FC-4779-8BC6-021F00673512}" type="presParOf" srcId="{7D3E46EE-0266-4D53-8F12-1BD3BAF014DD}" destId="{95364D9A-DF40-40D3-9F6E-B96E120573E1}" srcOrd="6" destOrd="0" presId="urn:microsoft.com/office/officeart/2005/8/layout/hierarchy3"/>
    <dgm:cxn modelId="{4E9431AA-BE03-46E4-AE25-6D89ACE917CC}" type="presParOf" srcId="{7D3E46EE-0266-4D53-8F12-1BD3BAF014DD}" destId="{CBAA45D0-6910-411B-8BB0-C2154373CCA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BC192-A15F-4421-9219-16D4A531E72C}">
      <dsp:nvSpPr>
        <dsp:cNvPr id="0" name=""/>
        <dsp:cNvSpPr/>
      </dsp:nvSpPr>
      <dsp:spPr>
        <a:xfrm>
          <a:off x="446550" y="2530"/>
          <a:ext cx="3443035" cy="74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kern="1200" dirty="0"/>
            <a:t>Acteurs au cœur de la mobilisation</a:t>
          </a:r>
        </a:p>
      </dsp:txBody>
      <dsp:txXfrm>
        <a:off x="468472" y="24452"/>
        <a:ext cx="3399191" cy="704612"/>
      </dsp:txXfrm>
    </dsp:sp>
    <dsp:sp modelId="{2A577C8F-0997-48AD-B9A5-09DD24214340}">
      <dsp:nvSpPr>
        <dsp:cNvPr id="0" name=""/>
        <dsp:cNvSpPr/>
      </dsp:nvSpPr>
      <dsp:spPr>
        <a:xfrm>
          <a:off x="790854" y="750986"/>
          <a:ext cx="344303" cy="56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42"/>
              </a:lnTo>
              <a:lnTo>
                <a:pt x="344303" y="5613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AD55-267E-4109-ABB3-D71BB847D1D6}">
      <dsp:nvSpPr>
        <dsp:cNvPr id="0" name=""/>
        <dsp:cNvSpPr/>
      </dsp:nvSpPr>
      <dsp:spPr>
        <a:xfrm>
          <a:off x="1135157" y="938100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Initiatives locales issues des communautés</a:t>
          </a:r>
          <a:endParaRPr lang="fr-CA" sz="1700" kern="1200" dirty="0">
            <a:solidFill>
              <a:srgbClr val="FF0000"/>
            </a:solidFill>
          </a:endParaRPr>
        </a:p>
      </dsp:txBody>
      <dsp:txXfrm>
        <a:off x="1157079" y="960022"/>
        <a:ext cx="2710584" cy="704612"/>
      </dsp:txXfrm>
    </dsp:sp>
    <dsp:sp modelId="{57B3D589-4DCD-46C6-BEEE-86034ACCD2D3}">
      <dsp:nvSpPr>
        <dsp:cNvPr id="0" name=""/>
        <dsp:cNvSpPr/>
      </dsp:nvSpPr>
      <dsp:spPr>
        <a:xfrm>
          <a:off x="790854" y="750986"/>
          <a:ext cx="344303" cy="1496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913"/>
              </a:lnTo>
              <a:lnTo>
                <a:pt x="344303" y="1496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9B23F-0463-43FA-864C-2B2DEA0A6D07}">
      <dsp:nvSpPr>
        <dsp:cNvPr id="0" name=""/>
        <dsp:cNvSpPr/>
      </dsp:nvSpPr>
      <dsp:spPr>
        <a:xfrm>
          <a:off x="1135157" y="1873671"/>
          <a:ext cx="2769169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1434"/>
              <a:satOff val="1958"/>
              <a:lumOff val="-54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baseline="0" dirty="0">
              <a:solidFill>
                <a:schemeClr val="accent4"/>
              </a:solidFill>
            </a:rPr>
            <a:t>Initiatives locales issues de programmes</a:t>
          </a:r>
        </a:p>
      </dsp:txBody>
      <dsp:txXfrm>
        <a:off x="1157079" y="1895593"/>
        <a:ext cx="2725325" cy="704612"/>
      </dsp:txXfrm>
    </dsp:sp>
    <dsp:sp modelId="{9355DB1E-7EC3-403A-885A-C3230285C880}">
      <dsp:nvSpPr>
        <dsp:cNvPr id="0" name=""/>
        <dsp:cNvSpPr/>
      </dsp:nvSpPr>
      <dsp:spPr>
        <a:xfrm>
          <a:off x="790854" y="750986"/>
          <a:ext cx="344303" cy="243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84"/>
              </a:lnTo>
              <a:lnTo>
                <a:pt x="344303" y="24324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8899D-1622-41F6-96F1-7A9278F4200B}">
      <dsp:nvSpPr>
        <dsp:cNvPr id="0" name=""/>
        <dsp:cNvSpPr/>
      </dsp:nvSpPr>
      <dsp:spPr>
        <a:xfrm>
          <a:off x="1135157" y="2809242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82869"/>
              <a:satOff val="3916"/>
              <a:lumOff val="-108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Organismes de développement</a:t>
          </a:r>
        </a:p>
      </dsp:txBody>
      <dsp:txXfrm>
        <a:off x="1157079" y="2831164"/>
        <a:ext cx="2710584" cy="704612"/>
      </dsp:txXfrm>
    </dsp:sp>
    <dsp:sp modelId="{89385373-320F-44F9-A62A-9F64B8EC2F19}">
      <dsp:nvSpPr>
        <dsp:cNvPr id="0" name=""/>
        <dsp:cNvSpPr/>
      </dsp:nvSpPr>
      <dsp:spPr>
        <a:xfrm>
          <a:off x="4263814" y="2530"/>
          <a:ext cx="3443035" cy="74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4860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84860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84860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kern="1200" dirty="0"/>
            <a:t>Acteurs qui soutiennent la mobilisation</a:t>
          </a:r>
        </a:p>
      </dsp:txBody>
      <dsp:txXfrm>
        <a:off x="4285736" y="24452"/>
        <a:ext cx="3399191" cy="704612"/>
      </dsp:txXfrm>
    </dsp:sp>
    <dsp:sp modelId="{69D59275-E79C-440D-ABA1-B5A20C377297}">
      <dsp:nvSpPr>
        <dsp:cNvPr id="0" name=""/>
        <dsp:cNvSpPr/>
      </dsp:nvSpPr>
      <dsp:spPr>
        <a:xfrm>
          <a:off x="4608117" y="750986"/>
          <a:ext cx="344303" cy="56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42"/>
              </a:lnTo>
              <a:lnTo>
                <a:pt x="344303" y="5613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A1B23-A4FD-423B-9667-329223365A81}">
      <dsp:nvSpPr>
        <dsp:cNvPr id="0" name=""/>
        <dsp:cNvSpPr/>
      </dsp:nvSpPr>
      <dsp:spPr>
        <a:xfrm>
          <a:off x="4952421" y="938100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24303"/>
              <a:satOff val="5874"/>
              <a:lumOff val="-1627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Regroupements d’initiatives et d’organismes</a:t>
          </a:r>
        </a:p>
      </dsp:txBody>
      <dsp:txXfrm>
        <a:off x="4974343" y="960022"/>
        <a:ext cx="2710584" cy="704612"/>
      </dsp:txXfrm>
    </dsp:sp>
    <dsp:sp modelId="{CDF9A748-E430-4230-AE2E-1970DAC1119D}">
      <dsp:nvSpPr>
        <dsp:cNvPr id="0" name=""/>
        <dsp:cNvSpPr/>
      </dsp:nvSpPr>
      <dsp:spPr>
        <a:xfrm>
          <a:off x="4608117" y="750986"/>
          <a:ext cx="344303" cy="1496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913"/>
              </a:lnTo>
              <a:lnTo>
                <a:pt x="344303" y="1496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A2B1B-017F-4E2F-9117-39B84A103EF4}">
      <dsp:nvSpPr>
        <dsp:cNvPr id="0" name=""/>
        <dsp:cNvSpPr/>
      </dsp:nvSpPr>
      <dsp:spPr>
        <a:xfrm>
          <a:off x="4952421" y="1873671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65737"/>
              <a:satOff val="7832"/>
              <a:lumOff val="-2169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Ressources de soutien</a:t>
          </a:r>
        </a:p>
      </dsp:txBody>
      <dsp:txXfrm>
        <a:off x="4974343" y="1895593"/>
        <a:ext cx="2710584" cy="704612"/>
      </dsp:txXfrm>
    </dsp:sp>
    <dsp:sp modelId="{2D6A5792-4B4E-42D0-BDC9-060F76EE5A9E}">
      <dsp:nvSpPr>
        <dsp:cNvPr id="0" name=""/>
        <dsp:cNvSpPr/>
      </dsp:nvSpPr>
      <dsp:spPr>
        <a:xfrm>
          <a:off x="4608117" y="750986"/>
          <a:ext cx="344303" cy="243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84"/>
              </a:lnTo>
              <a:lnTo>
                <a:pt x="344303" y="24324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5391-8186-4BEA-8CC8-BDFEDF6754B7}">
      <dsp:nvSpPr>
        <dsp:cNvPr id="0" name=""/>
        <dsp:cNvSpPr/>
      </dsp:nvSpPr>
      <dsp:spPr>
        <a:xfrm>
          <a:off x="4952421" y="2809242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07172"/>
              <a:satOff val="9790"/>
              <a:lumOff val="-271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Bailleurs de fonds</a:t>
          </a:r>
        </a:p>
      </dsp:txBody>
      <dsp:txXfrm>
        <a:off x="4974343" y="2831164"/>
        <a:ext cx="2710584" cy="704612"/>
      </dsp:txXfrm>
    </dsp:sp>
    <dsp:sp modelId="{95364D9A-DF40-40D3-9F6E-B96E120573E1}">
      <dsp:nvSpPr>
        <dsp:cNvPr id="0" name=""/>
        <dsp:cNvSpPr/>
      </dsp:nvSpPr>
      <dsp:spPr>
        <a:xfrm>
          <a:off x="4608117" y="750986"/>
          <a:ext cx="344303" cy="3368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8054"/>
              </a:lnTo>
              <a:lnTo>
                <a:pt x="344303" y="33680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A45D0-6910-411B-8BB0-C2154373CCA4}">
      <dsp:nvSpPr>
        <dsp:cNvPr id="0" name=""/>
        <dsp:cNvSpPr/>
      </dsp:nvSpPr>
      <dsp:spPr>
        <a:xfrm>
          <a:off x="4952421" y="3744813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48606"/>
              <a:satOff val="11748"/>
              <a:lumOff val="-32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Centres de recherche</a:t>
          </a:r>
        </a:p>
      </dsp:txBody>
      <dsp:txXfrm>
        <a:off x="4974343" y="3766735"/>
        <a:ext cx="2710584" cy="704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0EB492-DAE7-4C8A-A141-078CB09D07D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6C87D-0327-4B26-A6C8-DAE69317205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Définir de vive voix.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433580-EC04-4F8D-B2C7-ADBCE3A1CD04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710E78-7EC6-4B7C-A83D-1BFD02E8B96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9B907-CCA4-4B2D-81F6-C2BA566693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9B907-CCA4-4B2D-81F6-C2BA566693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9B907-CCA4-4B2D-81F6-C2BA566693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710E78-7EC6-4B7C-A83D-1BFD02E8B96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FBE01-394A-4F7F-8331-5C6FE443C2EC}" type="slidenum">
              <a:rPr lang="fr-FR"/>
              <a:pPr/>
              <a:t>15</a:t>
            </a:fld>
            <a:endParaRPr lang="fr-FR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-3175" y="2974975"/>
            <a:ext cx="9147175" cy="1063625"/>
            <a:chOff x="-2" y="1536"/>
            <a:chExt cx="5762" cy="670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734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4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736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7F1288-940A-4EBE-8F97-2D86279CB97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DA931-BA09-455D-9634-C3E9E0761C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19993B8-A3AB-4AB6-B222-45062B58210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+mn-lt"/>
              </a:defRPr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1D477-6D79-4752-91DE-655B3FBDB4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21EA7-CBDC-4C04-8660-6CCAC69C62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59CD9-1EB4-476F-934D-17FEE8D88F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5ABF8F-4077-482A-B2D5-865A1F7540A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39F509-B971-4DB1-89F5-E397819F275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D1E3A8-98BE-46F8-BD3C-902CD4AB4E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F7FED-B646-489F-BA90-9DC60B7C9C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B5B754-E795-4ACE-80B8-7EDD54EF32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5632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63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634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 i="1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63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i="1">
                <a:latin typeface="Verdana" pitchFamily="34" charset="0"/>
              </a:defRPr>
            </a:lvl1pPr>
          </a:lstStyle>
          <a:p>
            <a:fld id="{ADA3E3D4-5D49-4F99-A86D-D134DA21B33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333375"/>
            <a:ext cx="8658225" cy="23463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3600" b="1" dirty="0">
                <a:latin typeface="Verdana" pitchFamily="34" charset="0"/>
              </a:rPr>
              <a:t>ENJEUX DU DÉVELOPPEMENT LOCAL SOUS L’ANGLE DE LA MOBILISATION DES COMMUNAUTÉS LOCALES</a:t>
            </a:r>
            <a:endParaRPr lang="fr-FR" sz="3600" b="1" dirty="0">
              <a:latin typeface="Verdan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188" y="4292600"/>
            <a:ext cx="5940000" cy="2159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37000"/>
              </a:spcBef>
              <a:buFont typeface="Wingdings" pitchFamily="2" charset="2"/>
              <a:buNone/>
            </a:pPr>
            <a:r>
              <a:rPr lang="fr-FR" b="1" dirty="0"/>
              <a:t>William A. « Bill » Ninacs</a:t>
            </a:r>
          </a:p>
          <a:p>
            <a:pPr marL="0" indent="0">
              <a:spcBef>
                <a:spcPct val="37000"/>
              </a:spcBef>
              <a:buFont typeface="Wingdings" pitchFamily="2" charset="2"/>
              <a:buNone/>
            </a:pPr>
            <a:r>
              <a:rPr lang="fr-FR" dirty="0"/>
              <a:t>Colloque DESS PTDL (UQAM)</a:t>
            </a:r>
          </a:p>
          <a:p>
            <a:pPr marL="0" indent="0">
              <a:spcBef>
                <a:spcPct val="37000"/>
              </a:spcBef>
              <a:buFont typeface="Wingdings" pitchFamily="2" charset="2"/>
              <a:buNone/>
            </a:pPr>
            <a:r>
              <a:rPr lang="fr-FR" dirty="0"/>
              <a:t>Montréal </a:t>
            </a:r>
            <a:r>
              <a:rPr lang="fr-FR" dirty="0">
                <a:cs typeface="Arial" charset="0"/>
              </a:rPr>
              <a:t>— </a:t>
            </a:r>
            <a:r>
              <a:rPr lang="fr-FR" dirty="0"/>
              <a:t>février 2010</a:t>
            </a:r>
          </a:p>
        </p:txBody>
      </p:sp>
      <p:pic>
        <p:nvPicPr>
          <p:cNvPr id="47108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78301"/>
            <a:ext cx="1828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06C1D33-FC03-4750-8D61-92C02F1A7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731870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228729" y="1428736"/>
            <a:ext cx="7629551" cy="442915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3600" dirty="0"/>
              <a:t>de types de pratiques, de structures de développement, de ressources</a:t>
            </a:r>
            <a:endParaRPr lang="fr-CA" sz="3600" dirty="0"/>
          </a:p>
          <a:p>
            <a:pPr>
              <a:spcBef>
                <a:spcPts val="1200"/>
              </a:spcBef>
            </a:pPr>
            <a:r>
              <a:rPr lang="fr-FR" sz="3600" dirty="0"/>
              <a:t>territoire varie par type de pratiques, de structures... </a:t>
            </a:r>
            <a:endParaRPr lang="fr-CA" sz="3600" dirty="0"/>
          </a:p>
          <a:p>
            <a:pPr>
              <a:spcBef>
                <a:spcPts val="1200"/>
              </a:spcBef>
            </a:pPr>
            <a:r>
              <a:rPr lang="fr-FR" sz="3600" dirty="0"/>
              <a:t>communauté visée varie par type (territoire c. population)</a:t>
            </a:r>
            <a:endParaRPr lang="fr-CA" sz="36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0AB474B-90DD-42CD-8D1D-893B5E3DC7EE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245475" y="6381750"/>
            <a:ext cx="719138" cy="476250"/>
          </a:xfrm>
        </p:spPr>
        <p:txBody>
          <a:bodyPr/>
          <a:lstStyle/>
          <a:p>
            <a:fld id="{BBB39726-5FD0-4CC3-8309-652C8E7C0D24}" type="slidenum">
              <a:rPr lang="fr-FR"/>
              <a:pPr/>
              <a:t>10</a:t>
            </a:fld>
            <a:endParaRPr lang="fr-FR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518" y="333375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fr-CA" cap="all" dirty="0"/>
              <a:t>Multiplicité </a:t>
            </a:r>
            <a:endParaRPr lang="fr-CA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157291" y="1928802"/>
            <a:ext cx="7629551" cy="442915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3600" dirty="0"/>
              <a:t>soutien varie par type de pratique</a:t>
            </a:r>
            <a:endParaRPr lang="fr-CA" sz="3600" dirty="0"/>
          </a:p>
          <a:p>
            <a:pPr>
              <a:spcBef>
                <a:spcPts val="1200"/>
              </a:spcBef>
            </a:pPr>
            <a:r>
              <a:rPr lang="fr-FR" sz="3600" dirty="0"/>
              <a:t>soutien varie par territoire (urbain c. rural; régions éloignées)</a:t>
            </a:r>
            <a:endParaRPr lang="fr-CA" sz="3600" dirty="0"/>
          </a:p>
          <a:p>
            <a:pPr>
              <a:spcBef>
                <a:spcPts val="1200"/>
              </a:spcBef>
            </a:pPr>
            <a:r>
              <a:rPr lang="fr-CA" sz="3600" dirty="0"/>
              <a:t>forme et qualité de soutien varient par ressource disponible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0AB474B-90DD-42CD-8D1D-893B5E3DC7EE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245475" y="6381750"/>
            <a:ext cx="719138" cy="476250"/>
          </a:xfrm>
        </p:spPr>
        <p:txBody>
          <a:bodyPr/>
          <a:lstStyle/>
          <a:p>
            <a:fld id="{BBB39726-5FD0-4CC3-8309-652C8E7C0D24}" type="slidenum">
              <a:rPr lang="fr-FR"/>
              <a:pPr/>
              <a:t>11</a:t>
            </a:fld>
            <a:endParaRPr lang="fr-FR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067" y="333375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fr-CA" cap="all" dirty="0"/>
              <a:t>INIQUITÉS</a:t>
            </a:r>
            <a:endParaRPr lang="fr-CA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857224" y="1571612"/>
            <a:ext cx="8286776" cy="4429156"/>
          </a:xfrm>
        </p:spPr>
        <p:txBody>
          <a:bodyPr/>
          <a:lstStyle/>
          <a:p>
            <a:r>
              <a:rPr lang="fr-FR" sz="3600" dirty="0"/>
              <a:t>manque de cohérence : compréhension varie par type de pratique, communauté, ressource…</a:t>
            </a:r>
            <a:endParaRPr lang="fr-CA" sz="3600" dirty="0"/>
          </a:p>
          <a:p>
            <a:r>
              <a:rPr lang="fr-FR" sz="3600" dirty="0"/>
              <a:t>manque de cohésion : mise en œuvre varie par type de pratique, territoire…</a:t>
            </a:r>
            <a:endParaRPr lang="fr-CA" sz="3600" dirty="0"/>
          </a:p>
          <a:p>
            <a:r>
              <a:rPr lang="fr-CA" sz="3600" dirty="0"/>
              <a:t>tensions mal ou pas gérées : territoire c. problème ; autonomie c. attentes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0AB474B-90DD-42CD-8D1D-893B5E3DC7EE}" type="slidenum">
              <a:rPr lang="fr-CA"/>
              <a:pPr>
                <a:defRPr/>
              </a:pPr>
              <a:t>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245475" y="6381750"/>
            <a:ext cx="719138" cy="476250"/>
          </a:xfrm>
        </p:spPr>
        <p:txBody>
          <a:bodyPr/>
          <a:lstStyle/>
          <a:p>
            <a:fld id="{BBB39726-5FD0-4CC3-8309-652C8E7C0D24}" type="slidenum">
              <a:rPr lang="fr-FR"/>
              <a:pPr/>
              <a:t>12</a:t>
            </a:fld>
            <a:endParaRPr lang="fr-FR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222" y="333375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fr-CA" cap="all" dirty="0"/>
              <a:t>Inefficacité</a:t>
            </a:r>
            <a:endParaRPr lang="fr-CA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4294967295"/>
            <p:custDataLst>
              <p:tags r:id="rId1"/>
            </p:custDataLst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949E240F-F913-4848-817A-7AC636A33D91}" type="slidenum">
              <a:rPr lang="fr-CA"/>
              <a:pPr>
                <a:defRPr/>
              </a:pPr>
              <a:t>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245475" y="6381750"/>
            <a:ext cx="719138" cy="476250"/>
          </a:xfrm>
        </p:spPr>
        <p:txBody>
          <a:bodyPr/>
          <a:lstStyle/>
          <a:p>
            <a:fld id="{BBB39726-5FD0-4CC3-8309-652C8E7C0D24}" type="slidenum">
              <a:rPr lang="fr-FR"/>
              <a:pPr/>
              <a:t>13</a:t>
            </a:fld>
            <a:endParaRPr lang="fr-FR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BESOINS ACTUELS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214414" y="1714488"/>
            <a:ext cx="756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457200" defTabSz="914400" rtl="0" eaLnBrk="0" fontAlgn="base" latinLnBrk="0" hangingPunct="0"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1" lang="fr-CA" sz="3600" kern="0" dirty="0">
                <a:latin typeface="+mn-lt"/>
              </a:rPr>
              <a:t>INFORMATION, ANALYSES, </a:t>
            </a:r>
            <a:br>
              <a:rPr kumimoji="1" lang="fr-CA" sz="3600" kern="0" dirty="0">
                <a:latin typeface="+mn-lt"/>
              </a:rPr>
            </a:br>
            <a:r>
              <a:rPr kumimoji="1" lang="fr-CA" sz="3600" kern="0" dirty="0">
                <a:latin typeface="+mn-lt"/>
              </a:rPr>
              <a:t>	OUTILS</a:t>
            </a:r>
            <a:endParaRPr kumimoji="1" lang="fr-CA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457200" defTabSz="914400" rtl="0" eaLnBrk="0" fontAlgn="base" latinLnBrk="0" hangingPunct="0"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1" lang="fr-CA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DÉVELOPPEMENT DES 	COMPÉTENCES</a:t>
            </a:r>
          </a:p>
          <a:p>
            <a:pPr marR="0" lvl="0" indent="457200" defTabSz="914400" rtl="0" eaLnBrk="0" fontAlgn="base" latinLnBrk="0" hangingPunct="0"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1" lang="fr-CA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ESPACES D’ÉCHANGES, DE 	RECUL, DE COLLABORATION</a:t>
            </a:r>
          </a:p>
          <a:p>
            <a:pPr marR="0" lvl="0" indent="45720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1" lang="fr-CA" sz="3600" kern="0" dirty="0">
                <a:latin typeface="+mn-lt"/>
              </a:rPr>
              <a:t>  </a:t>
            </a:r>
            <a:endParaRPr kumimoji="1" lang="fr-CA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Site Web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endParaRPr lang="fr-CA" sz="4400" dirty="0"/>
          </a:p>
          <a:p>
            <a:pPr lvl="1" algn="ctr">
              <a:buNone/>
            </a:pPr>
            <a:r>
              <a:rPr lang="fr-CA" sz="4400" dirty="0"/>
              <a:t>http://www.mobilisation-communautes.qc.ca/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81D477-6D79-4752-91DE-655B3FBDB409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6E260-1A94-46B6-AF30-79E01F693831}" type="slidenum">
              <a:rPr lang="fr-FR"/>
              <a:pPr/>
              <a:t>15</a:t>
            </a:fld>
            <a:endParaRPr lang="fr-FR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295400" y="577850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87463" y="2285992"/>
            <a:ext cx="756000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spcBef>
                <a:spcPct val="10000"/>
              </a:spcBef>
              <a:tabLst>
                <a:tab pos="1168400" algn="l"/>
              </a:tabLst>
            </a:pPr>
            <a:r>
              <a:rPr lang="fr-CA" dirty="0">
                <a:latin typeface="Verdana" pitchFamily="34" charset="0"/>
              </a:rPr>
              <a:t>William A. Ninacs, président</a:t>
            </a:r>
          </a:p>
          <a:p>
            <a:pPr algn="ctr">
              <a:spcBef>
                <a:spcPts val="1200"/>
              </a:spcBef>
              <a:tabLst>
                <a:tab pos="1168400" algn="l"/>
              </a:tabLst>
            </a:pPr>
            <a:r>
              <a:rPr lang="fr-CA" dirty="0">
                <a:latin typeface="Verdana" pitchFamily="34" charset="0"/>
              </a:rPr>
              <a:t>59, rue </a:t>
            </a:r>
            <a:r>
              <a:rPr lang="fr-CA" dirty="0" err="1">
                <a:latin typeface="Verdana" pitchFamily="34" charset="0"/>
              </a:rPr>
              <a:t>Monfette</a:t>
            </a:r>
            <a:r>
              <a:rPr lang="fr-CA" dirty="0">
                <a:latin typeface="Verdana" pitchFamily="34" charset="0"/>
              </a:rPr>
              <a:t>, n° 208, Victoriaville (QC) G6P 1J8</a:t>
            </a:r>
          </a:p>
          <a:p>
            <a:pPr algn="ctr">
              <a:spcBef>
                <a:spcPct val="30000"/>
              </a:spcBef>
              <a:tabLst>
                <a:tab pos="1168400" algn="l"/>
              </a:tabLst>
            </a:pPr>
            <a:r>
              <a:rPr lang="fr-CA" dirty="0">
                <a:latin typeface="Verdana" pitchFamily="34" charset="0"/>
              </a:rPr>
              <a:t>Tél.:  (819) 758-7797  -  Fax:  (819) 758-2906</a:t>
            </a:r>
          </a:p>
          <a:p>
            <a:pPr algn="ctr">
              <a:spcBef>
                <a:spcPct val="30000"/>
              </a:spcBef>
              <a:tabLst>
                <a:tab pos="1168400" algn="l"/>
              </a:tabLst>
            </a:pPr>
            <a:r>
              <a:rPr lang="fr-CA" dirty="0">
                <a:latin typeface="Verdana" pitchFamily="34" charset="0"/>
              </a:rPr>
              <a:t>info@lacle.coop  -  </a:t>
            </a:r>
            <a:r>
              <a:rPr lang="fr-CA" u="sng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155652" name="Picture 4" descr="Logo%20La%20Clé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82588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219700" y="25654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 sz="1800">
              <a:latin typeface="Arial" charset="0"/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5219700" y="24923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 sz="1800">
              <a:latin typeface="Arial" charset="0"/>
            </a:endParaRPr>
          </a:p>
        </p:txBody>
      </p:sp>
      <p:pic>
        <p:nvPicPr>
          <p:cNvPr id="16" name="Picture 9" descr="IMG_3505"/>
          <p:cNvPicPr>
            <a:picLocks noChangeAspect="1" noChangeArrowheads="1"/>
          </p:cNvPicPr>
          <p:nvPr/>
        </p:nvPicPr>
        <p:blipFill>
          <a:blip r:embed="rId4" cstate="print"/>
          <a:srcRect l="12962" t="8333" r="12962" b="43744"/>
          <a:stretch>
            <a:fillRect/>
          </a:stretch>
        </p:blipFill>
        <p:spPr bwMode="auto">
          <a:xfrm>
            <a:off x="2481285" y="4070371"/>
            <a:ext cx="53054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C7C50F-1A0B-4F34-BD13-E15321C5FEA4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COMMUNAUTÉ LOCALE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56" y="171448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fr-CA" dirty="0"/>
              <a:t>Une communauté = </a:t>
            </a:r>
            <a:br>
              <a:rPr lang="fr-CA" dirty="0"/>
            </a:br>
            <a:r>
              <a:rPr lang="fr-CA" dirty="0"/>
              <a:t>un groupe de personnes ayant quelque chose en commun</a:t>
            </a:r>
            <a:r>
              <a:rPr lang="fr-CA" b="1" dirty="0"/>
              <a:t> </a:t>
            </a:r>
            <a:r>
              <a:rPr lang="fr-CA" dirty="0"/>
              <a:t>: géographie, identité, intérêts</a:t>
            </a:r>
          </a:p>
          <a:p>
            <a:pPr>
              <a:spcBef>
                <a:spcPct val="50000"/>
              </a:spcBef>
              <a:defRPr/>
            </a:pPr>
            <a:r>
              <a:rPr lang="fr-CA" dirty="0"/>
              <a:t>Une communauté </a:t>
            </a:r>
            <a:r>
              <a:rPr lang="fr-CA" u="sng" dirty="0"/>
              <a:t>locale</a:t>
            </a:r>
            <a:r>
              <a:rPr lang="fr-CA" dirty="0"/>
              <a:t> = un territoire</a:t>
            </a:r>
            <a:br>
              <a:rPr lang="fr-CA" dirty="0"/>
            </a:br>
            <a:r>
              <a:rPr lang="fr-CA" dirty="0"/>
              <a:t>un quartier, un arrondissement, </a:t>
            </a:r>
            <a:br>
              <a:rPr lang="fr-CA" dirty="0"/>
            </a:br>
            <a:r>
              <a:rPr lang="fr-CA" dirty="0"/>
              <a:t>une ville, un village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F89A6B-0021-4D60-A03C-8A7DACAAB0F8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MOBILISATION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842" y="1606571"/>
            <a:ext cx="7560000" cy="4751387"/>
          </a:xfrm>
        </p:spPr>
        <p:txBody>
          <a:bodyPr/>
          <a:lstStyle/>
          <a:p>
            <a:pPr>
              <a:spcBef>
                <a:spcPct val="75000"/>
              </a:spcBef>
              <a:defRPr/>
            </a:pPr>
            <a:r>
              <a:rPr lang="fr-CA" dirty="0"/>
              <a:t>Passage à l’action par un groupe d’acteurs pour changer une situation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  <a:defRPr/>
            </a:pPr>
            <a:r>
              <a:rPr lang="fr-CA" dirty="0"/>
              <a:t>	</a:t>
            </a:r>
            <a:r>
              <a:rPr lang="fr-CA" b="1" dirty="0"/>
              <a:t>= acteur collectif + projet commun</a:t>
            </a:r>
          </a:p>
          <a:p>
            <a:pPr>
              <a:spcBef>
                <a:spcPct val="75000"/>
              </a:spcBef>
              <a:defRPr/>
            </a:pPr>
            <a:r>
              <a:rPr lang="fr-FR" dirty="0"/>
              <a:t>Inclut un processus de construction identitaire par les individus et les organismes qui agissent collectivement</a:t>
            </a:r>
            <a:r>
              <a:rPr lang="fr-CA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MOBILISATION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B38308-2AAF-4E8D-9BCD-1675872FFBE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pSp>
        <p:nvGrpSpPr>
          <p:cNvPr id="3" name="Espace réservé du contenu 5"/>
          <p:cNvGrpSpPr>
            <a:grpSpLocks noGrp="1"/>
          </p:cNvGrpSpPr>
          <p:nvPr/>
        </p:nvGrpSpPr>
        <p:grpSpPr>
          <a:xfrm>
            <a:off x="1494559" y="1571612"/>
            <a:ext cx="4934829" cy="4751387"/>
            <a:chOff x="1000100" y="1571612"/>
            <a:chExt cx="5857916" cy="4714908"/>
          </a:xfrm>
        </p:grpSpPr>
        <p:sp>
          <p:nvSpPr>
            <p:cNvPr id="7" name="Ellipse 6"/>
            <p:cNvSpPr/>
            <p:nvPr/>
          </p:nvSpPr>
          <p:spPr>
            <a:xfrm>
              <a:off x="1000100" y="1643050"/>
              <a:ext cx="3643338" cy="46434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2000"/>
            </a:p>
          </p:txBody>
        </p:sp>
        <p:grpSp>
          <p:nvGrpSpPr>
            <p:cNvPr id="6" name="Groupe 17"/>
            <p:cNvGrpSpPr/>
            <p:nvPr/>
          </p:nvGrpSpPr>
          <p:grpSpPr>
            <a:xfrm>
              <a:off x="1000100" y="1571612"/>
              <a:ext cx="5857916" cy="4714908"/>
              <a:chOff x="1000100" y="1571612"/>
              <a:chExt cx="5857916" cy="4714908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2071670" y="1928802"/>
                <a:ext cx="1500198" cy="150019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071670" y="4572008"/>
                <a:ext cx="1500198" cy="1500198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1000100" y="3758802"/>
                <a:ext cx="3561637" cy="5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800" b="1" dirty="0">
                    <a:solidFill>
                      <a:schemeClr val="bg1"/>
                    </a:solidFill>
                    <a:latin typeface="+mn-lt"/>
                  </a:rPr>
                  <a:t>MOBILISATION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2143107" y="2293098"/>
                <a:ext cx="1357322" cy="641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Acteur</a:t>
                </a:r>
              </a:p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collectif</a:t>
                </a: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2074770" y="4983537"/>
                <a:ext cx="1554157" cy="641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Action</a:t>
                </a:r>
              </a:p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collective</a:t>
                </a:r>
              </a:p>
            </p:txBody>
          </p:sp>
          <p:sp>
            <p:nvSpPr>
              <p:cNvPr id="14" name="Flèche droite 13"/>
              <p:cNvSpPr/>
              <p:nvPr/>
            </p:nvSpPr>
            <p:spPr>
              <a:xfrm>
                <a:off x="4816139" y="3500438"/>
                <a:ext cx="928694" cy="1071570"/>
              </a:xfrm>
              <a:prstGeom prst="rightArrow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/>
              </a:p>
            </p:txBody>
          </p:sp>
          <p:sp>
            <p:nvSpPr>
              <p:cNvPr id="16" name="Légende encadrée 2 15"/>
              <p:cNvSpPr/>
              <p:nvPr/>
            </p:nvSpPr>
            <p:spPr>
              <a:xfrm>
                <a:off x="5072066" y="1571612"/>
                <a:ext cx="1500198" cy="571504"/>
              </a:xfrm>
              <a:prstGeom prst="borderCallout2">
                <a:avLst>
                  <a:gd name="adj1" fmla="val 47407"/>
                  <a:gd name="adj2" fmla="val -1554"/>
                  <a:gd name="adj3" fmla="val 49794"/>
                  <a:gd name="adj4" fmla="val -27144"/>
                  <a:gd name="adj5" fmla="val 112499"/>
                  <a:gd name="adj6" fmla="val -10993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A" sz="1800" b="1" dirty="0"/>
                  <a:t>NOUS</a:t>
                </a:r>
              </a:p>
            </p:txBody>
          </p:sp>
          <p:sp>
            <p:nvSpPr>
              <p:cNvPr id="17" name="Légende encadrée 2 16"/>
              <p:cNvSpPr/>
              <p:nvPr/>
            </p:nvSpPr>
            <p:spPr>
              <a:xfrm>
                <a:off x="5143504" y="5715016"/>
                <a:ext cx="1714512" cy="571504"/>
              </a:xfrm>
              <a:prstGeom prst="borderCallout2">
                <a:avLst>
                  <a:gd name="adj1" fmla="val 47407"/>
                  <a:gd name="adj2" fmla="val -1554"/>
                  <a:gd name="adj3" fmla="val 49794"/>
                  <a:gd name="adj4" fmla="val -27144"/>
                  <a:gd name="adj5" fmla="val -18843"/>
                  <a:gd name="adj6" fmla="val -96224"/>
                </a:avLst>
              </a:prstGeom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A" sz="1800" b="1" dirty="0"/>
                  <a:t>Projet commun</a:t>
                </a:r>
              </a:p>
            </p:txBody>
          </p:sp>
        </p:grpSp>
      </p:grpSp>
      <p:sp>
        <p:nvSpPr>
          <p:cNvPr id="18" name="Rectangle à coins arrondis 17"/>
          <p:cNvSpPr/>
          <p:nvPr/>
        </p:nvSpPr>
        <p:spPr bwMode="auto">
          <a:xfrm>
            <a:off x="5929322" y="2332140"/>
            <a:ext cx="2880000" cy="32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400" b="1" dirty="0">
                <a:solidFill>
                  <a:schemeClr val="bg2"/>
                </a:solidFill>
              </a:rPr>
              <a:t>Changement :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CA" sz="24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rPr>
              <a:t>Résoudre un problème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CA" sz="2400" b="1" dirty="0">
                <a:solidFill>
                  <a:schemeClr val="bg2"/>
                </a:solidFill>
              </a:rPr>
              <a:t>Répondre à des besoins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CA" sz="24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rPr>
              <a:t>Améliorer</a:t>
            </a:r>
            <a:r>
              <a:rPr kumimoji="0" lang="fr-CA" sz="2400" b="1" i="0" u="none" strike="noStrike" cap="none" normalizeH="0" dirty="0">
                <a:ln>
                  <a:noFill/>
                </a:ln>
                <a:solidFill>
                  <a:schemeClr val="bg2"/>
                </a:solidFill>
                <a:effectLst/>
              </a:rPr>
              <a:t> la qualité de vie</a:t>
            </a:r>
            <a:r>
              <a:rPr lang="fr-CA" sz="2400" b="1" dirty="0">
                <a:solidFill>
                  <a:schemeClr val="bg2"/>
                </a:solidFill>
              </a:rPr>
              <a:t>…</a:t>
            </a:r>
            <a:endParaRPr kumimoji="0" lang="fr-CA" sz="2400" b="1" i="0" u="none" strike="noStrike" cap="none" normalizeH="0" dirty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E7B86B-743F-4AC5-91D1-A176A075CEFD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526520"/>
            <a:ext cx="7560000" cy="5760000"/>
          </a:xfrm>
        </p:spPr>
        <p:txBody>
          <a:bodyPr/>
          <a:lstStyle/>
          <a:p>
            <a:pPr marL="360000">
              <a:lnSpc>
                <a:spcPct val="125000"/>
              </a:lnSpc>
              <a:spcBef>
                <a:spcPts val="2400"/>
              </a:spcBef>
              <a:buNone/>
              <a:defRPr/>
            </a:pPr>
            <a:r>
              <a:rPr lang="fr-CA" dirty="0"/>
              <a:t>	MDCL =</a:t>
            </a:r>
          </a:p>
          <a:p>
            <a:pPr marL="360000">
              <a:lnSpc>
                <a:spcPct val="125000"/>
              </a:lnSpc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fr-CA" b="1" dirty="0"/>
              <a:t>	</a:t>
            </a:r>
            <a:r>
              <a:rPr lang="fr-CA" dirty="0"/>
              <a:t>La mobilisation et le développement des communautés locales (stratégie)</a:t>
            </a:r>
          </a:p>
          <a:p>
            <a:pPr marL="360000">
              <a:lnSpc>
                <a:spcPct val="125000"/>
              </a:lnSpc>
              <a:spcBef>
                <a:spcPts val="3000"/>
              </a:spcBef>
              <a:buFont typeface="Wingdings" pitchFamily="2" charset="2"/>
              <a:buNone/>
              <a:defRPr/>
            </a:pPr>
            <a:r>
              <a:rPr lang="fr-CA" dirty="0"/>
              <a:t>	L’UNIVERS =</a:t>
            </a:r>
          </a:p>
          <a:p>
            <a:pPr marL="360000">
              <a:lnSpc>
                <a:spcPct val="125000"/>
              </a:lnSpc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fr-CA" dirty="0"/>
              <a:t>	L’ensemble des pratiques, structures, ressources et programmes actifs dans le déploiement de la MDCL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L’UNIVERS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B38308-2AAF-4E8D-9BCD-1675872FFBE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pSp>
        <p:nvGrpSpPr>
          <p:cNvPr id="67" name="Groupe 66"/>
          <p:cNvGrpSpPr/>
          <p:nvPr/>
        </p:nvGrpSpPr>
        <p:grpSpPr>
          <a:xfrm>
            <a:off x="1214414" y="1571612"/>
            <a:ext cx="7559999" cy="4680000"/>
            <a:chOff x="1214414" y="1643050"/>
            <a:chExt cx="5423816" cy="3152776"/>
          </a:xfrm>
        </p:grpSpPr>
        <p:grpSp>
          <p:nvGrpSpPr>
            <p:cNvPr id="37" name="Groupe 36"/>
            <p:cNvGrpSpPr/>
            <p:nvPr/>
          </p:nvGrpSpPr>
          <p:grpSpPr>
            <a:xfrm>
              <a:off x="1214414" y="1643050"/>
              <a:ext cx="2613887" cy="3152776"/>
              <a:chOff x="2717" y="0"/>
              <a:chExt cx="2613886" cy="3152775"/>
            </a:xfrm>
            <a:scene3d>
              <a:camera prst="orthographicFront"/>
              <a:lightRig rig="flat" dir="t"/>
            </a:scene3d>
          </p:grpSpPr>
          <p:sp>
            <p:nvSpPr>
              <p:cNvPr id="65" name="Rectangle à coins arrondis 64"/>
              <p:cNvSpPr/>
              <p:nvPr/>
            </p:nvSpPr>
            <p:spPr>
              <a:xfrm>
                <a:off x="2717" y="0"/>
                <a:ext cx="2613886" cy="3152775"/>
              </a:xfrm>
              <a:prstGeom prst="roundRect">
                <a:avLst>
                  <a:gd name="adj" fmla="val 10000"/>
                </a:avLst>
              </a:prstGeom>
              <a:sp3d z="-190500" extrusionH="12700" prstMaterial="plastic">
                <a:bevelT w="50800" h="50800"/>
              </a:sp3d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6" name="Rectangle 65"/>
              <p:cNvSpPr/>
              <p:nvPr/>
            </p:nvSpPr>
            <p:spPr>
              <a:xfrm>
                <a:off x="2717" y="0"/>
                <a:ext cx="2613886" cy="945832"/>
              </a:xfrm>
              <a:prstGeom prst="rect">
                <a:avLst/>
              </a:prstGeom>
              <a:sp3d z="-1905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2400" b="1" kern="1200"/>
                  <a:t>Les pratiques </a:t>
                </a:r>
              </a:p>
            </p:txBody>
          </p:sp>
        </p:grpSp>
        <p:grpSp>
          <p:nvGrpSpPr>
            <p:cNvPr id="38" name="Groupe 37"/>
            <p:cNvGrpSpPr/>
            <p:nvPr/>
          </p:nvGrpSpPr>
          <p:grpSpPr>
            <a:xfrm>
              <a:off x="1475801" y="2605563"/>
              <a:ext cx="2091110" cy="815324"/>
              <a:chOff x="264105" y="962513"/>
              <a:chExt cx="2091109" cy="815324"/>
            </a:xfrm>
            <a:scene3d>
              <a:camera prst="orthographicFront"/>
              <a:lightRig rig="flat" dir="t"/>
            </a:scene3d>
          </p:grpSpPr>
          <p:sp>
            <p:nvSpPr>
              <p:cNvPr id="63" name="Rectangle à coins arrondis 62"/>
              <p:cNvSpPr/>
              <p:nvPr/>
            </p:nvSpPr>
            <p:spPr>
              <a:xfrm>
                <a:off x="264105" y="962513"/>
                <a:ext cx="2091109" cy="6856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Rectangle 63"/>
              <p:cNvSpPr/>
              <p:nvPr/>
            </p:nvSpPr>
            <p:spPr>
              <a:xfrm>
                <a:off x="284188" y="1132306"/>
                <a:ext cx="2050943" cy="6455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/>
                  <a:t>Les modèles, approches et stratégies  </a:t>
                </a:r>
                <a:r>
                  <a:rPr lang="fr-CA" sz="1200" b="1" kern="1200">
                    <a:solidFill>
                      <a:srgbClr val="FFFF00"/>
                    </a:solidFill>
                  </a:rPr>
                  <a:t>(11 pratiques - plus de 600 initiatives locales)</a:t>
                </a:r>
              </a:p>
            </p:txBody>
          </p:sp>
        </p:grpSp>
        <p:grpSp>
          <p:nvGrpSpPr>
            <p:cNvPr id="39" name="Groupe 38"/>
            <p:cNvGrpSpPr/>
            <p:nvPr/>
          </p:nvGrpSpPr>
          <p:grpSpPr>
            <a:xfrm>
              <a:off x="1475802" y="3616201"/>
              <a:ext cx="2091110" cy="685697"/>
              <a:chOff x="264105" y="1973150"/>
              <a:chExt cx="2091109" cy="685697"/>
            </a:xfrm>
            <a:scene3d>
              <a:camera prst="orthographicFront"/>
              <a:lightRig rig="flat" dir="t"/>
            </a:scene3d>
          </p:grpSpPr>
          <p:sp>
            <p:nvSpPr>
              <p:cNvPr id="61" name="Rectangle à coins arrondis 60"/>
              <p:cNvSpPr/>
              <p:nvPr/>
            </p:nvSpPr>
            <p:spPr>
              <a:xfrm>
                <a:off x="264105" y="1973150"/>
                <a:ext cx="2091109" cy="6856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Rectangle 61"/>
              <p:cNvSpPr/>
              <p:nvPr/>
            </p:nvSpPr>
            <p:spPr>
              <a:xfrm>
                <a:off x="284189" y="1998495"/>
                <a:ext cx="2050943" cy="645531"/>
              </a:xfrm>
              <a:prstGeom prst="rect">
                <a:avLst/>
              </a:prstGeom>
              <a:solidFill>
                <a:schemeClr val="accent6"/>
              </a:solidFill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 dirty="0"/>
                  <a:t>Les approches, mesures  et programmes gouvernementaux </a:t>
                </a:r>
                <a:r>
                  <a:rPr lang="fr-CA" sz="1200" b="1" kern="1200" dirty="0">
                    <a:solidFill>
                      <a:srgbClr val="FFFF00"/>
                    </a:solidFill>
                  </a:rPr>
                  <a:t>( 12 pratiques - 4000 initiatives locales)</a:t>
                </a:r>
              </a:p>
            </p:txBody>
          </p:sp>
        </p:grpSp>
        <p:grpSp>
          <p:nvGrpSpPr>
            <p:cNvPr id="40" name="Groupe 39"/>
            <p:cNvGrpSpPr/>
            <p:nvPr/>
          </p:nvGrpSpPr>
          <p:grpSpPr>
            <a:xfrm>
              <a:off x="4024343" y="1643050"/>
              <a:ext cx="2613887" cy="3152776"/>
              <a:chOff x="2812645" y="0"/>
              <a:chExt cx="2613886" cy="3152775"/>
            </a:xfrm>
            <a:scene3d>
              <a:camera prst="orthographicFront"/>
              <a:lightRig rig="flat" dir="t"/>
            </a:scene3d>
          </p:grpSpPr>
          <p:sp>
            <p:nvSpPr>
              <p:cNvPr id="59" name="Rectangle à coins arrondis 58"/>
              <p:cNvSpPr/>
              <p:nvPr/>
            </p:nvSpPr>
            <p:spPr>
              <a:xfrm>
                <a:off x="2812645" y="0"/>
                <a:ext cx="2613886" cy="3152775"/>
              </a:xfrm>
              <a:prstGeom prst="roundRect">
                <a:avLst>
                  <a:gd name="adj" fmla="val 10000"/>
                </a:avLst>
              </a:prstGeom>
              <a:sp3d z="-190500" extrusionH="12700" prstMaterial="plastic">
                <a:bevelT w="50800" h="50800"/>
              </a:sp3d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0" name="Rectangle 59"/>
              <p:cNvSpPr/>
              <p:nvPr/>
            </p:nvSpPr>
            <p:spPr>
              <a:xfrm>
                <a:off x="2812645" y="0"/>
                <a:ext cx="2613886" cy="945832"/>
              </a:xfrm>
              <a:prstGeom prst="rect">
                <a:avLst/>
              </a:prstGeom>
              <a:sp3d z="-1905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2400" b="1" kern="1200"/>
                  <a:t>Les acteurs</a:t>
                </a:r>
              </a:p>
            </p:txBody>
          </p:sp>
        </p:grpSp>
        <p:grpSp>
          <p:nvGrpSpPr>
            <p:cNvPr id="41" name="Groupe 40"/>
            <p:cNvGrpSpPr/>
            <p:nvPr/>
          </p:nvGrpSpPr>
          <p:grpSpPr>
            <a:xfrm>
              <a:off x="4257439" y="2350279"/>
              <a:ext cx="2091110" cy="522338"/>
              <a:chOff x="3045741" y="707229"/>
              <a:chExt cx="2091109" cy="522338"/>
            </a:xfrm>
            <a:scene3d>
              <a:camera prst="orthographicFront"/>
              <a:lightRig rig="flat" dir="t"/>
            </a:scene3d>
          </p:grpSpPr>
          <p:sp>
            <p:nvSpPr>
              <p:cNvPr id="57" name="Rectangle à coins arrondis 56"/>
              <p:cNvSpPr/>
              <p:nvPr/>
            </p:nvSpPr>
            <p:spPr>
              <a:xfrm>
                <a:off x="3045741" y="707229"/>
                <a:ext cx="2091109" cy="52233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8" name="Rectangle 57"/>
              <p:cNvSpPr/>
              <p:nvPr/>
            </p:nvSpPr>
            <p:spPr>
              <a:xfrm>
                <a:off x="3061040" y="722528"/>
                <a:ext cx="2060511" cy="49174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100" b="1" kern="1200"/>
                  <a:t>Les structures de développement </a:t>
                </a:r>
                <a:r>
                  <a:rPr lang="fr-CA" sz="1100" b="1" kern="1200">
                    <a:solidFill>
                      <a:srgbClr val="FFFF00"/>
                    </a:solidFill>
                  </a:rPr>
                  <a:t>(14 types - 876 structures locales et régionales)</a:t>
                </a:r>
                <a:endParaRPr lang="fr-CA" sz="1100" b="1" kern="1200"/>
              </a:p>
            </p:txBody>
          </p:sp>
        </p:grpSp>
        <p:grpSp>
          <p:nvGrpSpPr>
            <p:cNvPr id="42" name="Groupe 41"/>
            <p:cNvGrpSpPr/>
            <p:nvPr/>
          </p:nvGrpSpPr>
          <p:grpSpPr>
            <a:xfrm>
              <a:off x="4248029" y="2988687"/>
              <a:ext cx="2091110" cy="264668"/>
              <a:chOff x="3036331" y="1345637"/>
              <a:chExt cx="2091109" cy="264668"/>
            </a:xfrm>
            <a:scene3d>
              <a:camera prst="orthographicFront"/>
              <a:lightRig rig="flat" dir="t"/>
            </a:scene3d>
          </p:grpSpPr>
          <p:sp>
            <p:nvSpPr>
              <p:cNvPr id="55" name="Rectangle à coins arrondis 54"/>
              <p:cNvSpPr/>
              <p:nvPr/>
            </p:nvSpPr>
            <p:spPr>
              <a:xfrm>
                <a:off x="3036331" y="1345637"/>
                <a:ext cx="2091109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Rectangle 55"/>
              <p:cNvSpPr/>
              <p:nvPr/>
            </p:nvSpPr>
            <p:spPr>
              <a:xfrm>
                <a:off x="3044083" y="1353389"/>
                <a:ext cx="2075605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/>
                  <a:t>Les acteurs de soutien</a:t>
                </a:r>
              </a:p>
            </p:txBody>
          </p:sp>
        </p:grpSp>
        <p:grpSp>
          <p:nvGrpSpPr>
            <p:cNvPr id="43" name="Groupe 42"/>
            <p:cNvGrpSpPr/>
            <p:nvPr/>
          </p:nvGrpSpPr>
          <p:grpSpPr>
            <a:xfrm>
              <a:off x="4501294" y="3369428"/>
              <a:ext cx="1659985" cy="264668"/>
              <a:chOff x="3289596" y="1726378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53" name="Rectangle à coins arrondis 52"/>
              <p:cNvSpPr/>
              <p:nvPr/>
            </p:nvSpPr>
            <p:spPr>
              <a:xfrm>
                <a:off x="3289596" y="1726378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Rectangle 53"/>
              <p:cNvSpPr/>
              <p:nvPr/>
            </p:nvSpPr>
            <p:spPr>
              <a:xfrm>
                <a:off x="3297348" y="1734130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regroupements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(18)</a:t>
                </a:r>
                <a:endParaRPr lang="fr-CA" sz="1000" b="1" kern="1200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4501294" y="3699930"/>
              <a:ext cx="1659985" cy="264668"/>
              <a:chOff x="3289596" y="2056881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51" name="Rectangle à coins arrondis 50"/>
              <p:cNvSpPr/>
              <p:nvPr/>
            </p:nvSpPr>
            <p:spPr>
              <a:xfrm>
                <a:off x="3289596" y="2056881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3297348" y="2064633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ressources de soutien dédiées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(10)</a:t>
                </a:r>
                <a:endParaRPr lang="fr-CA" sz="1000" b="1" kern="1200"/>
              </a:p>
            </p:txBody>
          </p:sp>
        </p:grpSp>
        <p:grpSp>
          <p:nvGrpSpPr>
            <p:cNvPr id="45" name="Groupe 44"/>
            <p:cNvGrpSpPr/>
            <p:nvPr/>
          </p:nvGrpSpPr>
          <p:grpSpPr>
            <a:xfrm>
              <a:off x="4501294" y="4030436"/>
              <a:ext cx="1659985" cy="264668"/>
              <a:chOff x="3289596" y="2387387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49" name="Rectangle à coins arrondis 48"/>
              <p:cNvSpPr/>
              <p:nvPr/>
            </p:nvSpPr>
            <p:spPr>
              <a:xfrm>
                <a:off x="3289596" y="2387387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297348" y="2395139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bailleurs de fonds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(17)</a:t>
                </a:r>
                <a:endParaRPr lang="fr-CA" sz="1000" b="1" kern="1200"/>
              </a:p>
            </p:txBody>
          </p:sp>
        </p:grpSp>
        <p:grpSp>
          <p:nvGrpSpPr>
            <p:cNvPr id="46" name="Groupe 45"/>
            <p:cNvGrpSpPr/>
            <p:nvPr/>
          </p:nvGrpSpPr>
          <p:grpSpPr>
            <a:xfrm>
              <a:off x="4501293" y="4373501"/>
              <a:ext cx="1659985" cy="264668"/>
              <a:chOff x="3289596" y="2730451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47" name="Rectangle à coins arrondis 46"/>
              <p:cNvSpPr/>
              <p:nvPr/>
            </p:nvSpPr>
            <p:spPr>
              <a:xfrm>
                <a:off x="3289596" y="2730451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3297348" y="2738203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centres de recherche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(22)</a:t>
                </a:r>
                <a:endParaRPr lang="fr-CA" sz="1000" b="1" kern="120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L’UNIVERS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B38308-2AAF-4E8D-9BCD-1675872FFBE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pSp>
        <p:nvGrpSpPr>
          <p:cNvPr id="3" name="Groupe 66"/>
          <p:cNvGrpSpPr/>
          <p:nvPr/>
        </p:nvGrpSpPr>
        <p:grpSpPr>
          <a:xfrm>
            <a:off x="1214414" y="1571612"/>
            <a:ext cx="7559999" cy="4680000"/>
            <a:chOff x="1214414" y="1643050"/>
            <a:chExt cx="5423816" cy="3152776"/>
          </a:xfrm>
        </p:grpSpPr>
        <p:grpSp>
          <p:nvGrpSpPr>
            <p:cNvPr id="6" name="Groupe 36"/>
            <p:cNvGrpSpPr/>
            <p:nvPr/>
          </p:nvGrpSpPr>
          <p:grpSpPr>
            <a:xfrm>
              <a:off x="1214414" y="1643050"/>
              <a:ext cx="2613887" cy="3152776"/>
              <a:chOff x="2717" y="0"/>
              <a:chExt cx="2613886" cy="3152775"/>
            </a:xfrm>
            <a:scene3d>
              <a:camera prst="orthographicFront"/>
              <a:lightRig rig="flat" dir="t"/>
            </a:scene3d>
          </p:grpSpPr>
          <p:sp>
            <p:nvSpPr>
              <p:cNvPr id="65" name="Rectangle à coins arrondis 64"/>
              <p:cNvSpPr/>
              <p:nvPr/>
            </p:nvSpPr>
            <p:spPr>
              <a:xfrm>
                <a:off x="2717" y="0"/>
                <a:ext cx="2613886" cy="3152775"/>
              </a:xfrm>
              <a:prstGeom prst="roundRect">
                <a:avLst>
                  <a:gd name="adj" fmla="val 10000"/>
                </a:avLst>
              </a:prstGeom>
              <a:sp3d z="-190500" extrusionH="12700" prstMaterial="plastic">
                <a:bevelT w="50800" h="50800"/>
              </a:sp3d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6" name="Rectangle 65"/>
              <p:cNvSpPr/>
              <p:nvPr/>
            </p:nvSpPr>
            <p:spPr>
              <a:xfrm>
                <a:off x="2717" y="0"/>
                <a:ext cx="2613886" cy="945832"/>
              </a:xfrm>
              <a:prstGeom prst="rect">
                <a:avLst/>
              </a:prstGeom>
              <a:sp3d z="-1905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2400" b="1" kern="1200"/>
                  <a:t>Les pratiques </a:t>
                </a:r>
              </a:p>
            </p:txBody>
          </p:sp>
        </p:grpSp>
        <p:grpSp>
          <p:nvGrpSpPr>
            <p:cNvPr id="7" name="Groupe 37"/>
            <p:cNvGrpSpPr/>
            <p:nvPr/>
          </p:nvGrpSpPr>
          <p:grpSpPr>
            <a:xfrm>
              <a:off x="1475801" y="2605563"/>
              <a:ext cx="2091110" cy="815324"/>
              <a:chOff x="264105" y="962513"/>
              <a:chExt cx="2091109" cy="815324"/>
            </a:xfrm>
            <a:scene3d>
              <a:camera prst="orthographicFront"/>
              <a:lightRig rig="flat" dir="t"/>
            </a:scene3d>
          </p:grpSpPr>
          <p:sp>
            <p:nvSpPr>
              <p:cNvPr id="63" name="Rectangle à coins arrondis 62"/>
              <p:cNvSpPr/>
              <p:nvPr/>
            </p:nvSpPr>
            <p:spPr>
              <a:xfrm>
                <a:off x="264105" y="962513"/>
                <a:ext cx="2091109" cy="6856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Rectangle 63"/>
              <p:cNvSpPr/>
              <p:nvPr/>
            </p:nvSpPr>
            <p:spPr>
              <a:xfrm>
                <a:off x="284188" y="1132306"/>
                <a:ext cx="2050943" cy="64553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/>
                  <a:t>Les modèles, approches et stratégies  </a:t>
                </a:r>
                <a:r>
                  <a:rPr lang="fr-CA" sz="1200" b="1" kern="1200">
                    <a:solidFill>
                      <a:srgbClr val="FFFF00"/>
                    </a:solidFill>
                  </a:rPr>
                  <a:t>(11 pratiques - plus de 600 initiatives locales)</a:t>
                </a:r>
              </a:p>
            </p:txBody>
          </p:sp>
        </p:grpSp>
        <p:grpSp>
          <p:nvGrpSpPr>
            <p:cNvPr id="8" name="Groupe 38"/>
            <p:cNvGrpSpPr/>
            <p:nvPr/>
          </p:nvGrpSpPr>
          <p:grpSpPr>
            <a:xfrm>
              <a:off x="1475802" y="3616201"/>
              <a:ext cx="2091110" cy="685697"/>
              <a:chOff x="264105" y="1973150"/>
              <a:chExt cx="2091109" cy="685697"/>
            </a:xfrm>
            <a:scene3d>
              <a:camera prst="orthographicFront"/>
              <a:lightRig rig="flat" dir="t"/>
            </a:scene3d>
          </p:grpSpPr>
          <p:sp>
            <p:nvSpPr>
              <p:cNvPr id="61" name="Rectangle à coins arrondis 60"/>
              <p:cNvSpPr/>
              <p:nvPr/>
            </p:nvSpPr>
            <p:spPr>
              <a:xfrm>
                <a:off x="264105" y="1973150"/>
                <a:ext cx="2091109" cy="685697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Rectangle 61"/>
              <p:cNvSpPr/>
              <p:nvPr/>
            </p:nvSpPr>
            <p:spPr>
              <a:xfrm>
                <a:off x="284189" y="1998495"/>
                <a:ext cx="2050943" cy="645531"/>
              </a:xfrm>
              <a:prstGeom prst="rect">
                <a:avLst/>
              </a:prstGeom>
              <a:solidFill>
                <a:schemeClr val="accent6"/>
              </a:solidFill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 dirty="0"/>
                  <a:t>Les approches, mesures  et programmes gouvernementaux </a:t>
                </a:r>
                <a:r>
                  <a:rPr lang="fr-CA" sz="1200" b="1" kern="1200" dirty="0">
                    <a:solidFill>
                      <a:srgbClr val="FFFF00"/>
                    </a:solidFill>
                  </a:rPr>
                  <a:t>( 12 pratiques - 4000 initiatives locales)</a:t>
                </a:r>
              </a:p>
            </p:txBody>
          </p:sp>
        </p:grpSp>
        <p:grpSp>
          <p:nvGrpSpPr>
            <p:cNvPr id="9" name="Groupe 39"/>
            <p:cNvGrpSpPr/>
            <p:nvPr/>
          </p:nvGrpSpPr>
          <p:grpSpPr>
            <a:xfrm>
              <a:off x="4024343" y="1643050"/>
              <a:ext cx="2613887" cy="3152776"/>
              <a:chOff x="2812645" y="0"/>
              <a:chExt cx="2613886" cy="3152775"/>
            </a:xfrm>
            <a:scene3d>
              <a:camera prst="orthographicFront"/>
              <a:lightRig rig="flat" dir="t"/>
            </a:scene3d>
          </p:grpSpPr>
          <p:sp>
            <p:nvSpPr>
              <p:cNvPr id="59" name="Rectangle à coins arrondis 58"/>
              <p:cNvSpPr/>
              <p:nvPr/>
            </p:nvSpPr>
            <p:spPr>
              <a:xfrm>
                <a:off x="2812645" y="0"/>
                <a:ext cx="2613886" cy="3152775"/>
              </a:xfrm>
              <a:prstGeom prst="roundRect">
                <a:avLst>
                  <a:gd name="adj" fmla="val 10000"/>
                </a:avLst>
              </a:prstGeom>
              <a:sp3d z="-190500" extrusionH="12700" prstMaterial="plastic">
                <a:bevelT w="50800" h="50800"/>
              </a:sp3d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0" name="Rectangle 59"/>
              <p:cNvSpPr/>
              <p:nvPr/>
            </p:nvSpPr>
            <p:spPr>
              <a:xfrm>
                <a:off x="2812645" y="0"/>
                <a:ext cx="2613886" cy="945832"/>
              </a:xfrm>
              <a:prstGeom prst="rect">
                <a:avLst/>
              </a:prstGeom>
              <a:sp3d z="-1905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2400" b="1" kern="1200"/>
                  <a:t>Les acteurs</a:t>
                </a:r>
              </a:p>
            </p:txBody>
          </p:sp>
        </p:grpSp>
        <p:grpSp>
          <p:nvGrpSpPr>
            <p:cNvPr id="10" name="Groupe 40"/>
            <p:cNvGrpSpPr/>
            <p:nvPr/>
          </p:nvGrpSpPr>
          <p:grpSpPr>
            <a:xfrm>
              <a:off x="4257439" y="2350279"/>
              <a:ext cx="2091110" cy="522338"/>
              <a:chOff x="3045741" y="707229"/>
              <a:chExt cx="2091109" cy="522338"/>
            </a:xfrm>
            <a:scene3d>
              <a:camera prst="orthographicFront"/>
              <a:lightRig rig="flat" dir="t"/>
            </a:scene3d>
          </p:grpSpPr>
          <p:sp>
            <p:nvSpPr>
              <p:cNvPr id="57" name="Rectangle à coins arrondis 56"/>
              <p:cNvSpPr/>
              <p:nvPr/>
            </p:nvSpPr>
            <p:spPr>
              <a:xfrm>
                <a:off x="3045741" y="707229"/>
                <a:ext cx="2091109" cy="52233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8" name="Rectangle 57"/>
              <p:cNvSpPr/>
              <p:nvPr/>
            </p:nvSpPr>
            <p:spPr>
              <a:xfrm>
                <a:off x="3061040" y="722528"/>
                <a:ext cx="2060511" cy="49174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100" b="1" kern="1200"/>
                  <a:t>Les structures de développement </a:t>
                </a:r>
                <a:r>
                  <a:rPr lang="fr-CA" sz="1100" b="1" kern="1200">
                    <a:solidFill>
                      <a:srgbClr val="FFFF00"/>
                    </a:solidFill>
                  </a:rPr>
                  <a:t>(14 types - 876 structures locales et régionales)</a:t>
                </a:r>
                <a:endParaRPr lang="fr-CA" sz="1100" b="1" kern="1200"/>
              </a:p>
            </p:txBody>
          </p:sp>
        </p:grpSp>
        <p:grpSp>
          <p:nvGrpSpPr>
            <p:cNvPr id="11" name="Groupe 41"/>
            <p:cNvGrpSpPr/>
            <p:nvPr/>
          </p:nvGrpSpPr>
          <p:grpSpPr>
            <a:xfrm>
              <a:off x="4248029" y="2988687"/>
              <a:ext cx="2091110" cy="264668"/>
              <a:chOff x="3036331" y="1345637"/>
              <a:chExt cx="2091109" cy="264668"/>
            </a:xfrm>
            <a:scene3d>
              <a:camera prst="orthographicFront"/>
              <a:lightRig rig="flat" dir="t"/>
            </a:scene3d>
          </p:grpSpPr>
          <p:sp>
            <p:nvSpPr>
              <p:cNvPr id="55" name="Rectangle à coins arrondis 54"/>
              <p:cNvSpPr/>
              <p:nvPr/>
            </p:nvSpPr>
            <p:spPr>
              <a:xfrm>
                <a:off x="3036331" y="1345637"/>
                <a:ext cx="2091109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Rectangle 55"/>
              <p:cNvSpPr/>
              <p:nvPr/>
            </p:nvSpPr>
            <p:spPr>
              <a:xfrm>
                <a:off x="3044083" y="1353389"/>
                <a:ext cx="2075605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22860" rIns="30480" bIns="2286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200" b="1" kern="1200"/>
                  <a:t>Les acteurs de soutien</a:t>
                </a:r>
              </a:p>
            </p:txBody>
          </p:sp>
        </p:grpSp>
        <p:grpSp>
          <p:nvGrpSpPr>
            <p:cNvPr id="12" name="Groupe 42"/>
            <p:cNvGrpSpPr/>
            <p:nvPr/>
          </p:nvGrpSpPr>
          <p:grpSpPr>
            <a:xfrm>
              <a:off x="4501294" y="3369428"/>
              <a:ext cx="1659985" cy="264668"/>
              <a:chOff x="3289596" y="1726378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53" name="Rectangle à coins arrondis 52"/>
              <p:cNvSpPr/>
              <p:nvPr/>
            </p:nvSpPr>
            <p:spPr>
              <a:xfrm>
                <a:off x="3289596" y="1726378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Rectangle 53"/>
              <p:cNvSpPr/>
              <p:nvPr/>
            </p:nvSpPr>
            <p:spPr>
              <a:xfrm>
                <a:off x="3297348" y="1734130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regroupements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(18)</a:t>
                </a:r>
                <a:endParaRPr lang="fr-CA" sz="1000" b="1" kern="1200"/>
              </a:p>
            </p:txBody>
          </p:sp>
        </p:grpSp>
        <p:grpSp>
          <p:nvGrpSpPr>
            <p:cNvPr id="13" name="Groupe 43"/>
            <p:cNvGrpSpPr/>
            <p:nvPr/>
          </p:nvGrpSpPr>
          <p:grpSpPr>
            <a:xfrm>
              <a:off x="4501294" y="3699930"/>
              <a:ext cx="1659985" cy="264668"/>
              <a:chOff x="3289596" y="2056881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51" name="Rectangle à coins arrondis 50"/>
              <p:cNvSpPr/>
              <p:nvPr/>
            </p:nvSpPr>
            <p:spPr>
              <a:xfrm>
                <a:off x="3289596" y="2056881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3297348" y="2064633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ressources de soutien dédiées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(10)</a:t>
                </a:r>
                <a:endParaRPr lang="fr-CA" sz="1000" b="1" kern="1200"/>
              </a:p>
            </p:txBody>
          </p:sp>
        </p:grpSp>
        <p:grpSp>
          <p:nvGrpSpPr>
            <p:cNvPr id="14" name="Groupe 44"/>
            <p:cNvGrpSpPr/>
            <p:nvPr/>
          </p:nvGrpSpPr>
          <p:grpSpPr>
            <a:xfrm>
              <a:off x="4501294" y="4030436"/>
              <a:ext cx="1659985" cy="264668"/>
              <a:chOff x="3289596" y="2387387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49" name="Rectangle à coins arrondis 48"/>
              <p:cNvSpPr/>
              <p:nvPr/>
            </p:nvSpPr>
            <p:spPr>
              <a:xfrm>
                <a:off x="3289596" y="2387387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297348" y="2395139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bailleurs de fonds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(17)</a:t>
                </a:r>
                <a:endParaRPr lang="fr-CA" sz="1000" b="1" kern="1200"/>
              </a:p>
            </p:txBody>
          </p:sp>
        </p:grpSp>
        <p:grpSp>
          <p:nvGrpSpPr>
            <p:cNvPr id="15" name="Groupe 45"/>
            <p:cNvGrpSpPr/>
            <p:nvPr/>
          </p:nvGrpSpPr>
          <p:grpSpPr>
            <a:xfrm>
              <a:off x="4501293" y="4373501"/>
              <a:ext cx="1659985" cy="264668"/>
              <a:chOff x="3289596" y="2730451"/>
              <a:chExt cx="1659985" cy="264668"/>
            </a:xfrm>
            <a:scene3d>
              <a:camera prst="orthographicFront"/>
              <a:lightRig rig="flat" dir="t"/>
            </a:scene3d>
          </p:grpSpPr>
          <p:sp>
            <p:nvSpPr>
              <p:cNvPr id="47" name="Rectangle à coins arrondis 46"/>
              <p:cNvSpPr/>
              <p:nvPr/>
            </p:nvSpPr>
            <p:spPr>
              <a:xfrm>
                <a:off x="3289596" y="2730451"/>
                <a:ext cx="1659985" cy="26466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3297348" y="2738203"/>
                <a:ext cx="1644481" cy="24916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19050" rIns="25400" bIns="190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CA" sz="1000" b="1" kern="1200"/>
                  <a:t>Les centres de recherche </a:t>
                </a:r>
                <a:r>
                  <a:rPr lang="fr-CA" sz="1000" b="1" kern="1200">
                    <a:solidFill>
                      <a:srgbClr val="FFFF00"/>
                    </a:solidFill>
                  </a:rPr>
                  <a:t>(22)</a:t>
                </a:r>
                <a:endParaRPr lang="fr-CA" sz="1000" b="1" kern="120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D6F5-C20E-4E05-B18C-9569AE6BB2A3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sz="4000" dirty="0"/>
              <a:t>L’UNIVERS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612775" y="1719282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4294967295"/>
            <p:custDataLst>
              <p:tags r:id="rId1"/>
            </p:custDataLst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949E240F-F913-4848-817A-7AC636A33D91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245475" y="6381750"/>
            <a:ext cx="719138" cy="476250"/>
          </a:xfrm>
        </p:spPr>
        <p:txBody>
          <a:bodyPr/>
          <a:lstStyle/>
          <a:p>
            <a:fld id="{BBB39726-5FD0-4CC3-8309-652C8E7C0D24}" type="slidenum">
              <a:rPr lang="fr-FR"/>
              <a:pPr/>
              <a:t>9</a:t>
            </a:fld>
            <a:endParaRPr lang="fr-FR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CARACTÉRISTIQUES ACTUELLES DE L’UNIVERS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857224" y="2285992"/>
            <a:ext cx="76962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fr-CA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MULTIPLICITÉ</a:t>
            </a:r>
          </a:p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fr-CA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INIQUITÉS</a:t>
            </a:r>
          </a:p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fr-CA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INEFFICACITÉ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Bande verticale">
  <a:themeElements>
    <a:clrScheme name="Bande vertical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Bande vertical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 Anne-Marie:Applications (Mac OS 9):Microsoft Office 2001:Modèles:Présentations:Modèles:Bande verticale</Template>
  <TotalTime>3028</TotalTime>
  <Words>712</Words>
  <Application>Microsoft Office PowerPoint</Application>
  <PresentationFormat>Affichage à l'écran (4:3)</PresentationFormat>
  <Paragraphs>129</Paragraphs>
  <Slides>15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Times</vt:lpstr>
      <vt:lpstr>Times New Roman</vt:lpstr>
      <vt:lpstr>Verdana</vt:lpstr>
      <vt:lpstr>Wingdings</vt:lpstr>
      <vt:lpstr>Bande verticale</vt:lpstr>
      <vt:lpstr>ENJEUX DU DÉVELOPPEMENT LOCAL SOUS L’ANGLE DE LA MOBILISATION DES COMMUNAUTÉS LOCALES</vt:lpstr>
      <vt:lpstr>COMMUNAUTÉ LOCALE</vt:lpstr>
      <vt:lpstr>MOBILISATION</vt:lpstr>
      <vt:lpstr>LA MOBILISATION</vt:lpstr>
      <vt:lpstr>Présentation PowerPoint</vt:lpstr>
      <vt:lpstr>L’UNIVERS</vt:lpstr>
      <vt:lpstr>L’UNIVERS</vt:lpstr>
      <vt:lpstr>L’UNIVERS</vt:lpstr>
      <vt:lpstr>CARACTÉRISTIQUES ACTUELLES DE L’UNIVERS</vt:lpstr>
      <vt:lpstr>Multiplicité </vt:lpstr>
      <vt:lpstr>INIQUITÉS</vt:lpstr>
      <vt:lpstr>Inefficacité</vt:lpstr>
      <vt:lpstr>BESOINS ACTUELS</vt:lpstr>
      <vt:lpstr>Site Web</vt:lpstr>
      <vt:lpstr>Présentation PowerPoint</vt:lpstr>
    </vt:vector>
  </TitlesOfParts>
  <Company>La Clé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</dc:title>
  <dc:creator>Anne-Marie Béliveau</dc:creator>
  <cp:lastModifiedBy>Joël Nadeau</cp:lastModifiedBy>
  <cp:revision>97</cp:revision>
  <dcterms:created xsi:type="dcterms:W3CDTF">2004-09-08T14:32:21Z</dcterms:created>
  <dcterms:modified xsi:type="dcterms:W3CDTF">2020-08-20T12:49:56Z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