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41"/>
  </p:notesMasterIdLst>
  <p:handoutMasterIdLst>
    <p:handoutMasterId r:id="rId42"/>
  </p:handoutMasterIdLst>
  <p:sldIdLst>
    <p:sldId id="297" r:id="rId2"/>
    <p:sldId id="316" r:id="rId3"/>
    <p:sldId id="344" r:id="rId4"/>
    <p:sldId id="383" r:id="rId5"/>
    <p:sldId id="372" r:id="rId6"/>
    <p:sldId id="384" r:id="rId7"/>
    <p:sldId id="373" r:id="rId8"/>
    <p:sldId id="374" r:id="rId9"/>
    <p:sldId id="375" r:id="rId10"/>
    <p:sldId id="376" r:id="rId11"/>
    <p:sldId id="319" r:id="rId12"/>
    <p:sldId id="346" r:id="rId13"/>
    <p:sldId id="279" r:id="rId14"/>
    <p:sldId id="347" r:id="rId15"/>
    <p:sldId id="385" r:id="rId16"/>
    <p:sldId id="386" r:id="rId17"/>
    <p:sldId id="394" r:id="rId18"/>
    <p:sldId id="377" r:id="rId19"/>
    <p:sldId id="295" r:id="rId20"/>
    <p:sldId id="378" r:id="rId21"/>
    <p:sldId id="379" r:id="rId22"/>
    <p:sldId id="380" r:id="rId23"/>
    <p:sldId id="348" r:id="rId24"/>
    <p:sldId id="350" r:id="rId25"/>
    <p:sldId id="351" r:id="rId26"/>
    <p:sldId id="352" r:id="rId27"/>
    <p:sldId id="360" r:id="rId28"/>
    <p:sldId id="357" r:id="rId29"/>
    <p:sldId id="381" r:id="rId30"/>
    <p:sldId id="353" r:id="rId31"/>
    <p:sldId id="354" r:id="rId32"/>
    <p:sldId id="355" r:id="rId33"/>
    <p:sldId id="382" r:id="rId34"/>
    <p:sldId id="356" r:id="rId35"/>
    <p:sldId id="390" r:id="rId36"/>
    <p:sldId id="391" r:id="rId37"/>
    <p:sldId id="392" r:id="rId38"/>
    <p:sldId id="363" r:id="rId39"/>
    <p:sldId id="362" r:id="rId40"/>
  </p:sldIdLst>
  <p:sldSz cx="9144000" cy="6858000" type="screen4x3"/>
  <p:notesSz cx="7010400" cy="92964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9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0"/>
    </p:cViewPr>
  </p:sorterViewPr>
  <p:notesViewPr>
    <p:cSldViewPr>
      <p:cViewPr varScale="1">
        <p:scale>
          <a:sx n="53" d="100"/>
          <a:sy n="53" d="100"/>
        </p:scale>
        <p:origin x="-2722" y="-77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F14087-17A0-4AF0-BF20-7E33471C72E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391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064C5E-A40B-42ED-B4FF-E0FD2543984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532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D033B-CC1B-455E-B2A9-13CE03AC18CD}" type="slidenum">
              <a:rPr lang="fr-FR"/>
              <a:pPr/>
              <a:t>2</a:t>
            </a:fld>
            <a:endParaRPr lang="fr-FR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15F08-52DE-4C55-BEAC-E27FAA2843FF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64C5E-A40B-42ED-B4FF-E0FD2543984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A28B1-8E0E-4512-BDBC-5094D55C41C7}" type="slidenum">
              <a:rPr lang="fr-FR"/>
              <a:pPr/>
              <a:t>28</a:t>
            </a:fld>
            <a:endParaRPr lang="fr-FR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59BD1-4053-4EB9-B6F0-53C1329E62C6}" type="slidenum">
              <a:rPr lang="fr-FR"/>
              <a:pPr/>
              <a:t>31</a:t>
            </a:fld>
            <a:endParaRPr lang="fr-FR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E5D00-8055-451A-B2A0-52BA75EC4A96}" type="slidenum">
              <a:rPr lang="fr-FR"/>
              <a:pPr/>
              <a:t>32</a:t>
            </a:fld>
            <a:endParaRPr lang="fr-FR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0FF39-7455-48CF-84C9-0ED3B48B1C60}" type="slidenum">
              <a:rPr lang="fr-FR"/>
              <a:pPr/>
              <a:t>34</a:t>
            </a:fld>
            <a:endParaRPr lang="fr-FR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-3175" y="2974975"/>
            <a:ext cx="9147175" cy="1063625"/>
            <a:chOff x="-2" y="1536"/>
            <a:chExt cx="5762" cy="670"/>
          </a:xfrm>
        </p:grpSpPr>
        <p:grpSp>
          <p:nvGrpSpPr>
            <p:cNvPr id="57347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5734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4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57367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368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79574E-18A6-4AA6-B8D9-98A8765213A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517449-2732-4A7C-8080-19A935BE07A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27416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0" y="63246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C3C8F0D0-D0E0-41D4-98C6-3651EAB7626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 baseline="0">
                <a:latin typeface="Verdana" pitchFamily="34" charset="0"/>
              </a:defRPr>
            </a:lvl1pPr>
          </a:lstStyle>
          <a:p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32F130-80BF-4813-93B2-3270A7BE352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83563B-AEDE-4ABA-ABFF-27CD5FF8A30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A6406-658F-4AA2-8A14-B508A6AAE24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855D3B-FCC1-4473-B3FD-88CA2E7BACA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E272EF-1892-442B-9AFF-CC180714811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37F2FC-6E2C-4574-A3F6-4A5C63A778F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37AE63-4F2B-42BA-88D4-44D34E96B9F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9BF6D-BC59-405D-9384-A37FBA67F16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5632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5632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4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4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4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5634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6344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56345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5634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634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324600"/>
            <a:ext cx="274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100" i="1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634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324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i="1">
                <a:latin typeface="Verdana" pitchFamily="34" charset="0"/>
              </a:defRPr>
            </a:lvl1pPr>
          </a:lstStyle>
          <a:p>
            <a:fld id="{A25A9368-C544-401F-AE8B-15977161652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b="1" baseline="0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0825" y="333375"/>
            <a:ext cx="8658225" cy="2346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L'INTERVENTION SOCIALE AXÉE SUR L'</a:t>
            </a:r>
            <a:r>
              <a:rPr kumimoji="0" lang="fr-CA" sz="3600" b="1" i="1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EMPOWERMENT</a:t>
            </a:r>
            <a:r>
              <a:rPr kumimoji="0" lang="fr-CA" sz="3600" b="1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: </a:t>
            </a:r>
            <a:br>
              <a:rPr kumimoji="0" lang="fr-CA" sz="3600" b="1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kumimoji="0" lang="fr-CA" sz="3600" b="1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ENJEUX, AVANTAGES, LIMITES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60363" y="4365625"/>
            <a:ext cx="6443662" cy="2124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C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William A. « Bill » Ninacs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C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Séminaire sur l’</a:t>
            </a:r>
            <a:r>
              <a:rPr kumimoji="0" lang="fr-CA" sz="24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</a:t>
            </a:r>
            <a:r>
              <a:rPr lang="fr-CA" sz="2400" i="1" kern="0" dirty="0" err="1">
                <a:latin typeface="+mn-lt"/>
              </a:rPr>
              <a:t>owerment</a:t>
            </a:r>
            <a:br>
              <a:rPr lang="fr-CA" sz="2400" kern="0" dirty="0">
                <a:latin typeface="+mn-lt"/>
              </a:rPr>
            </a:br>
            <a:r>
              <a:rPr lang="fr-CA" sz="2400" kern="0" dirty="0">
                <a:latin typeface="+mn-lt"/>
              </a:rPr>
              <a:t>Université du Québec en Outaouais </a:t>
            </a:r>
            <a:endParaRPr kumimoji="0" lang="fr-CA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eaLnBrk="1" hangingPunct="1">
              <a:spcBef>
                <a:spcPts val="1200"/>
              </a:spcBef>
              <a:buClr>
                <a:schemeClr val="accent1"/>
              </a:buClr>
              <a:buSzPct val="80000"/>
              <a:defRPr/>
            </a:pPr>
            <a:r>
              <a:rPr lang="fr-CA" sz="2400" kern="0" dirty="0">
                <a:latin typeface="+mn-lt"/>
              </a:rPr>
              <a:t>Gatineau, 27</a:t>
            </a:r>
            <a:r>
              <a:rPr kumimoji="0" lang="fr-C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octobre 2011</a:t>
            </a:r>
          </a:p>
        </p:txBody>
      </p:sp>
      <p:pic>
        <p:nvPicPr>
          <p:cNvPr id="10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546599"/>
            <a:ext cx="1828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246C8B8-76DB-464B-9307-2C273FA88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6161087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6F554-930E-4845-B8A8-4D470FE92A67}" type="slidenum">
              <a:rPr lang="fr-FR"/>
              <a:pPr/>
              <a:t>10</a:t>
            </a:fld>
            <a:endParaRPr lang="fr-FR"/>
          </a:p>
        </p:txBody>
      </p:sp>
      <p:sp>
        <p:nvSpPr>
          <p:cNvPr id="118808" name="Rectangle 24"/>
          <p:cNvSpPr>
            <a:spLocks noGrp="1" noChangeArrowheads="1"/>
          </p:cNvSpPr>
          <p:nvPr>
            <p:ph type="title"/>
          </p:nvPr>
        </p:nvSpPr>
        <p:spPr>
          <a:xfrm>
            <a:off x="1173163" y="332656"/>
            <a:ext cx="7772400" cy="1143000"/>
          </a:xfrm>
          <a:noFill/>
          <a:ln/>
        </p:spPr>
        <p:txBody>
          <a:bodyPr/>
          <a:lstStyle/>
          <a:p>
            <a:r>
              <a:rPr lang="fr-CA" sz="3200" b="1" dirty="0">
                <a:latin typeface="Verdana" pitchFamily="34" charset="0"/>
              </a:rPr>
              <a:t>L’</a:t>
            </a:r>
            <a:r>
              <a:rPr lang="fr-CA" sz="3200" b="1" i="1" dirty="0">
                <a:latin typeface="Verdana" pitchFamily="34" charset="0"/>
              </a:rPr>
              <a:t>empowerment</a:t>
            </a:r>
            <a:r>
              <a:rPr lang="fr-CA" sz="3200" b="1" dirty="0">
                <a:latin typeface="Verdana" pitchFamily="34" charset="0"/>
              </a:rPr>
              <a:t> individuel</a:t>
            </a:r>
            <a:endParaRPr lang="fr-FR" sz="3200" b="1" dirty="0">
              <a:latin typeface="Verdan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936504" y="1844824"/>
            <a:ext cx="8172000" cy="365601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C’est la présence et surtout l’</a:t>
            </a: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interaction dynamique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de toutes les composantes dans le processus qui compte pour que se développe le pouvoir d’agir.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07704" y="3717032"/>
          <a:ext cx="6154737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6" name="Document" r:id="rId4" imgW="5702808" imgH="1938528" progId="Word.Document.8">
                  <p:embed/>
                </p:oleObj>
              </mc:Choice>
              <mc:Fallback>
                <p:oleObj name="Document" r:id="rId4" imgW="5702808" imgH="19385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717032"/>
                        <a:ext cx="6154737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10B6BA-C818-4151-8169-C5E7A60FA4F9}" type="slidenum">
              <a:rPr lang="fr-FR"/>
              <a:pPr/>
              <a:t>11</a:t>
            </a:fld>
            <a:endParaRPr lang="fr-FR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2954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/>
              <a:t> </a:t>
            </a:r>
          </a:p>
        </p:txBody>
      </p:sp>
      <p:graphicFrame>
        <p:nvGraphicFramePr>
          <p:cNvPr id="82947" name="Group 3"/>
          <p:cNvGraphicFramePr>
            <a:graphicFrameLocks noGrp="1"/>
          </p:cNvGraphicFramePr>
          <p:nvPr/>
        </p:nvGraphicFramePr>
        <p:xfrm>
          <a:off x="1447800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955" name="Group 11"/>
          <p:cNvGraphicFramePr>
            <a:graphicFrameLocks noGrp="1"/>
          </p:cNvGraphicFramePr>
          <p:nvPr/>
        </p:nvGraphicFramePr>
        <p:xfrm>
          <a:off x="5027613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2963" name="Group 19"/>
          <p:cNvGrpSpPr>
            <a:grpSpLocks/>
          </p:cNvGrpSpPr>
          <p:nvPr/>
        </p:nvGrpSpPr>
        <p:grpSpPr bwMode="auto">
          <a:xfrm>
            <a:off x="2590800" y="685800"/>
            <a:ext cx="4572000" cy="5486400"/>
            <a:chOff x="1728" y="672"/>
            <a:chExt cx="2304" cy="3120"/>
          </a:xfrm>
        </p:grpSpPr>
        <p:sp>
          <p:nvSpPr>
            <p:cNvPr id="82964" name="AutoShape 20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82965" name="AutoShape 21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82966" name="Oval 22"/>
          <p:cNvSpPr>
            <a:spLocks noChangeArrowheads="1"/>
          </p:cNvSpPr>
          <p:nvPr/>
        </p:nvSpPr>
        <p:spPr bwMode="auto">
          <a:xfrm>
            <a:off x="4648200" y="762000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1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63B5D-28C2-487F-A452-48BAE9C6F42F}" type="slidenum">
              <a:rPr lang="fr-FR"/>
              <a:pPr/>
              <a:t>12</a:t>
            </a:fld>
            <a:endParaRPr lang="fr-FR"/>
          </a:p>
        </p:txBody>
      </p:sp>
      <p:graphicFrame>
        <p:nvGraphicFramePr>
          <p:cNvPr id="129056" name="Group 32"/>
          <p:cNvGraphicFramePr>
            <a:graphicFrameLocks noGrp="1"/>
          </p:cNvGraphicFramePr>
          <p:nvPr>
            <p:ph type="tbl" idx="1"/>
          </p:nvPr>
        </p:nvGraphicFramePr>
        <p:xfrm>
          <a:off x="1173163" y="16764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 significatives 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pouvoir partagé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vision commune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processus et résultats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ouverture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apprendre 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contribuer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forces du milieu · maillages · capital social · rendre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 comptes · résolution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conflits · résilience · réseaux de soutien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</a:t>
                      </a:r>
                      <a:b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interaction positive  · divergence d’opinions · information générale et spécifique · transparence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sentiment d’appartenance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 sens de la citoyenneté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9047" name="Rectangle 23"/>
          <p:cNvSpPr>
            <a:spLocks noGrp="1" noChangeArrowheads="1"/>
          </p:cNvSpPr>
          <p:nvPr>
            <p:ph type="title"/>
          </p:nvPr>
        </p:nvSpPr>
        <p:spPr>
          <a:xfrm>
            <a:off x="1173163" y="332656"/>
            <a:ext cx="7772400" cy="1143000"/>
          </a:xfrm>
          <a:noFill/>
          <a:ln/>
        </p:spPr>
        <p:txBody>
          <a:bodyPr/>
          <a:lstStyle/>
          <a:p>
            <a:r>
              <a:rPr lang="fr-CA" sz="3200" b="1" dirty="0">
                <a:latin typeface="Verdana" pitchFamily="34" charset="0"/>
              </a:rPr>
              <a:t>L’</a:t>
            </a:r>
            <a:r>
              <a:rPr lang="fr-CA" sz="3200" b="1" i="1" dirty="0">
                <a:latin typeface="Verdana" pitchFamily="34" charset="0"/>
              </a:rPr>
              <a:t>empowerment</a:t>
            </a:r>
            <a:r>
              <a:rPr lang="fr-CA" sz="3200" b="1" dirty="0">
                <a:latin typeface="Verdana" pitchFamily="34" charset="0"/>
              </a:rPr>
              <a:t> communautaire</a:t>
            </a:r>
            <a:endParaRPr lang="fr-FR" sz="3200" b="1" dirty="0">
              <a:latin typeface="Verdana" pitchFamily="34" charset="0"/>
            </a:endParaRPr>
          </a:p>
        </p:txBody>
      </p:sp>
      <p:sp>
        <p:nvSpPr>
          <p:cNvPr id="129057" name="Oval 33"/>
          <p:cNvSpPr>
            <a:spLocks noChangeArrowheads="1"/>
          </p:cNvSpPr>
          <p:nvPr/>
        </p:nvSpPr>
        <p:spPr bwMode="auto">
          <a:xfrm>
            <a:off x="827088" y="1341438"/>
            <a:ext cx="4483100" cy="2806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6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D74E72-FC11-4157-BC6B-6D29D9B86551}" type="slidenum">
              <a:rPr lang="fr-FR"/>
              <a:pPr/>
              <a:t>13</a:t>
            </a:fld>
            <a:endParaRPr lang="fr-F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28600"/>
            <a:ext cx="7772400" cy="1143000"/>
          </a:xfrm>
        </p:spPr>
        <p:txBody>
          <a:bodyPr/>
          <a:lstStyle/>
          <a:p>
            <a:pPr algn="ctr"/>
            <a:r>
              <a:rPr lang="fr-FR" sz="3200" b="1" dirty="0">
                <a:latin typeface="Verdana" pitchFamily="34" charset="0"/>
              </a:rPr>
              <a:t>L’échelle de la participation</a:t>
            </a:r>
            <a:endParaRPr lang="fr-FR" dirty="0"/>
          </a:p>
        </p:txBody>
      </p:sp>
      <p:graphicFrame>
        <p:nvGraphicFramePr>
          <p:cNvPr id="28744" name="Group 72"/>
          <p:cNvGraphicFramePr>
            <a:graphicFrameLocks noGrp="1"/>
          </p:cNvGraphicFramePr>
          <p:nvPr/>
        </p:nvGraphicFramePr>
        <p:xfrm>
          <a:off x="2057400" y="1447800"/>
          <a:ext cx="2057400" cy="46482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Pouvoir </a:t>
                      </a:r>
                      <a:b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réel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Pouvoir </a:t>
                      </a:r>
                      <a:b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factice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Non-participation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748" name="Group 76"/>
          <p:cNvGraphicFramePr>
            <a:graphicFrameLocks noGrp="1"/>
          </p:cNvGraphicFramePr>
          <p:nvPr/>
        </p:nvGraphicFramePr>
        <p:xfrm>
          <a:off x="4114800" y="1447800"/>
          <a:ext cx="3810000" cy="4648200"/>
        </p:xfrm>
        <a:graphic>
          <a:graphicData uri="http://schemas.openxmlformats.org/drawingml/2006/table">
            <a:tbl>
              <a:tblPr/>
              <a:tblGrid>
                <a:gridCol w="263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autorité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délégation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partenariat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apaisement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consultation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thérapie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manipulation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tutelle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3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928212-0CA7-4A08-AD63-75FFAAEC55C8}" type="slidenum">
              <a:rPr lang="fr-FR"/>
              <a:pPr/>
              <a:t>14</a:t>
            </a:fld>
            <a:endParaRPr lang="fr-FR"/>
          </a:p>
        </p:txBody>
      </p:sp>
      <p:graphicFrame>
        <p:nvGraphicFramePr>
          <p:cNvPr id="130050" name="Group 2"/>
          <p:cNvGraphicFramePr>
            <a:graphicFrameLocks noGrp="1"/>
          </p:cNvGraphicFramePr>
          <p:nvPr>
            <p:ph type="tbl" idx="1"/>
          </p:nvPr>
        </p:nvGraphicFramePr>
        <p:xfrm>
          <a:off x="1173163" y="16764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 significatives 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pouvoir partagé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vision commune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processus et résultats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ouverture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apprendre 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contribuer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forces du milieu · maillages · capital social · rendre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 comptes · résolution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conflits · résilience · réseaux de soutien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</a:t>
                      </a:r>
                      <a:b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interaction positive  · divergence d’opinions · information générale et spécifique · transparence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sentiment d’appartenance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 sens de la citoyenneté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0066" name="Rectangle 18"/>
          <p:cNvSpPr>
            <a:spLocks noGrp="1" noChangeArrowheads="1"/>
          </p:cNvSpPr>
          <p:nvPr>
            <p:ph type="title"/>
          </p:nvPr>
        </p:nvSpPr>
        <p:spPr>
          <a:xfrm>
            <a:off x="1173163" y="332656"/>
            <a:ext cx="7772400" cy="1143000"/>
          </a:xfrm>
          <a:noFill/>
          <a:ln/>
        </p:spPr>
        <p:txBody>
          <a:bodyPr/>
          <a:lstStyle/>
          <a:p>
            <a:r>
              <a:rPr lang="fr-CA" sz="3200" b="1" dirty="0">
                <a:latin typeface="Verdana" pitchFamily="34" charset="0"/>
              </a:rPr>
              <a:t>L’</a:t>
            </a:r>
            <a:r>
              <a:rPr lang="fr-CA" sz="3200" b="1" i="1" dirty="0">
                <a:latin typeface="Verdana" pitchFamily="34" charset="0"/>
              </a:rPr>
              <a:t>empowerment</a:t>
            </a:r>
            <a:r>
              <a:rPr lang="fr-CA" sz="3200" b="1" dirty="0">
                <a:latin typeface="Verdana" pitchFamily="34" charset="0"/>
              </a:rPr>
              <a:t> communautaire</a:t>
            </a:r>
            <a:endParaRPr lang="fr-FR" sz="3200" b="1" dirty="0">
              <a:latin typeface="Verdana" pitchFamily="34" charset="0"/>
            </a:endParaRPr>
          </a:p>
        </p:txBody>
      </p:sp>
      <p:sp>
        <p:nvSpPr>
          <p:cNvPr id="130067" name="Oval 19"/>
          <p:cNvSpPr>
            <a:spLocks noChangeArrowheads="1"/>
          </p:cNvSpPr>
          <p:nvPr/>
        </p:nvSpPr>
        <p:spPr bwMode="auto">
          <a:xfrm>
            <a:off x="4876800" y="1268413"/>
            <a:ext cx="4267200" cy="273685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0068" name="Oval 20"/>
          <p:cNvSpPr>
            <a:spLocks noChangeArrowheads="1"/>
          </p:cNvSpPr>
          <p:nvPr/>
        </p:nvSpPr>
        <p:spPr bwMode="auto">
          <a:xfrm>
            <a:off x="684213" y="3429000"/>
            <a:ext cx="4751387" cy="2879725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0069" name="Oval 21"/>
          <p:cNvSpPr>
            <a:spLocks noChangeArrowheads="1"/>
          </p:cNvSpPr>
          <p:nvPr/>
        </p:nvSpPr>
        <p:spPr bwMode="auto">
          <a:xfrm>
            <a:off x="4572000" y="3429000"/>
            <a:ext cx="4751388" cy="2879725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7" grpId="0" animBg="1"/>
      <p:bldP spid="130067" grpId="1" animBg="1"/>
      <p:bldP spid="130068" grpId="0" animBg="1"/>
      <p:bldP spid="130068" grpId="1" animBg="1"/>
      <p:bldP spid="1300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819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EC2A5DA-53F1-471E-975A-A75E17CA6F00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32656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CA" sz="3200" dirty="0"/>
              <a:t>Les idées sur lesquelles</a:t>
            </a:r>
            <a:br>
              <a:rPr lang="fr-CA" sz="3200" dirty="0"/>
            </a:br>
            <a:r>
              <a:rPr lang="fr-CA" sz="3200" dirty="0"/>
              <a:t>l’</a:t>
            </a:r>
            <a:r>
              <a:rPr lang="fr-CA" sz="3200" i="1" dirty="0"/>
              <a:t>empowerment</a:t>
            </a:r>
            <a:r>
              <a:rPr lang="fr-CA" sz="3200" dirty="0"/>
              <a:t> est fondé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4188"/>
            <a:ext cx="7772400" cy="4411662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400" dirty="0"/>
              <a:t>les individus et les collectivités ont le </a:t>
            </a:r>
            <a:r>
              <a:rPr lang="fr-CA" sz="2400" b="1" dirty="0"/>
              <a:t>droit de participer</a:t>
            </a:r>
            <a:r>
              <a:rPr lang="fr-CA" sz="2400" dirty="0"/>
              <a:t> aux décisions qui les concernent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400" dirty="0"/>
              <a:t>les </a:t>
            </a:r>
            <a:r>
              <a:rPr lang="fr-CA" sz="2400" b="1" dirty="0"/>
              <a:t>compétences requises </a:t>
            </a:r>
            <a:r>
              <a:rPr lang="fr-CA" sz="2400" dirty="0"/>
              <a:t>déjà présentes </a:t>
            </a:r>
            <a:br>
              <a:rPr lang="fr-CA" sz="2400" dirty="0"/>
            </a:br>
            <a:r>
              <a:rPr lang="fr-CA" sz="2400" dirty="0"/>
              <a:t>(ou le potentiel pour les acquérir existe)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400" dirty="0"/>
              <a:t>une personne ou une communauté </a:t>
            </a:r>
            <a:r>
              <a:rPr lang="fr-CA" sz="2400" b="1" dirty="0"/>
              <a:t>ne peut pas</a:t>
            </a:r>
            <a:r>
              <a:rPr lang="fr-CA" sz="2400" dirty="0"/>
              <a:t> faire le cheminement pour une autre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400" dirty="0"/>
              <a:t>le processus d’</a:t>
            </a:r>
            <a:r>
              <a:rPr lang="fr-CA" sz="2400" i="1" dirty="0"/>
              <a:t>empowerment</a:t>
            </a:r>
            <a:r>
              <a:rPr lang="fr-CA" sz="2400" dirty="0"/>
              <a:t> débute par la </a:t>
            </a:r>
            <a:r>
              <a:rPr lang="fr-CA" sz="2400" b="1" dirty="0"/>
              <a:t>participation volontaire</a:t>
            </a:r>
            <a:r>
              <a:rPr lang="fr-CA" sz="2400" dirty="0"/>
              <a:t> et repose sur elle </a:t>
            </a:r>
            <a:br>
              <a:rPr lang="fr-CA" sz="2400" dirty="0"/>
            </a:br>
            <a:r>
              <a:rPr lang="fr-CA" sz="2400" dirty="0"/>
              <a:t>(ne peut pas être forcé)</a:t>
            </a:r>
            <a:endParaRPr lang="fr-F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921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3DAF99-7161-42EF-8EFE-18CC169B94F3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85775"/>
            <a:ext cx="828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CA" sz="3200" dirty="0"/>
              <a:t>Quelques idées sur le pouvoir </a:t>
            </a:r>
            <a:br>
              <a:rPr lang="fr-CA" sz="3200" dirty="0"/>
            </a:br>
            <a:r>
              <a:rPr lang="fr-CA" sz="3200" dirty="0"/>
              <a:t>(en tant que capacité d’agir)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70088"/>
            <a:ext cx="7575550" cy="4411662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fr-FR" sz="2800" dirty="0"/>
              <a:t>le pouvoir ne peut pas être reçu ou donné : ce sont plutôt l’autorité et la responsabilité qui se transfèrent</a:t>
            </a:r>
          </a:p>
          <a:p>
            <a:pPr eaLnBrk="1" hangingPunct="1">
              <a:spcBef>
                <a:spcPct val="50000"/>
              </a:spcBef>
            </a:pPr>
            <a:r>
              <a:rPr lang="fr-FR" sz="2800" dirty="0"/>
              <a:t>le pouvoir s’acquiert et se développe progressivement</a:t>
            </a:r>
          </a:p>
          <a:p>
            <a:pPr eaLnBrk="1" hangingPunct="1">
              <a:spcBef>
                <a:spcPct val="50000"/>
              </a:spcBef>
            </a:pPr>
            <a:r>
              <a:rPr lang="fr-CA" sz="2800" dirty="0"/>
              <a:t>la capacité d’agir dans une facette de la vie humaine n’est pas automatiquement transférée aux autres facettes</a:t>
            </a:r>
            <a:endParaRPr lang="fr-FR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717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2E448B-99AE-45D3-9D25-1DD0C84C0AE1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9038" y="2635945"/>
            <a:ext cx="7415212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lvl="1" indent="-285750" eaLnBrk="1" hangingPunct="1">
              <a:lnSpc>
                <a:spcPct val="110000"/>
              </a:lnSpc>
              <a:spcBef>
                <a:spcPct val="30000"/>
              </a:spcBef>
              <a:spcAft>
                <a:spcPts val="300"/>
              </a:spcAft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fr-CA" sz="2800" kern="0" dirty="0">
                <a:latin typeface="+mn-lt"/>
              </a:rPr>
              <a:t>s’affranchir des obstacles </a:t>
            </a:r>
            <a:r>
              <a:rPr lang="fr-CA" sz="2800" b="1" kern="0" dirty="0">
                <a:latin typeface="+mn-lt"/>
              </a:rPr>
              <a:t>personnels et structurels </a:t>
            </a:r>
            <a:r>
              <a:rPr lang="fr-CA" sz="2800" kern="0" dirty="0">
                <a:latin typeface="+mn-lt"/>
              </a:rPr>
              <a:t>qui confinent à l’impuissance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87450" y="4004097"/>
            <a:ext cx="74168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lvl="1" indent="-285750" eaLnBrk="1" hangingPunct="1">
              <a:lnSpc>
                <a:spcPct val="110000"/>
              </a:lnSpc>
              <a:spcBef>
                <a:spcPct val="30000"/>
              </a:spcBef>
              <a:spcAft>
                <a:spcPts val="300"/>
              </a:spcAft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fr-CA" sz="2800" kern="0" dirty="0">
                <a:latin typeface="+mn-lt"/>
              </a:rPr>
              <a:t>dans une perspective qui lie à la fois les dimensions </a:t>
            </a:r>
            <a:r>
              <a:rPr lang="fr-CA" sz="2800" b="1" kern="0" dirty="0">
                <a:latin typeface="+mn-lt"/>
              </a:rPr>
              <a:t>individuelle et collective</a:t>
            </a:r>
            <a:r>
              <a:rPr lang="fr-CA" sz="2800" kern="0" dirty="0">
                <a:latin typeface="+mn-lt"/>
              </a:rPr>
              <a:t>.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32656"/>
            <a:ext cx="7772400" cy="1079500"/>
          </a:xfrm>
        </p:spPr>
        <p:txBody>
          <a:bodyPr/>
          <a:lstStyle/>
          <a:p>
            <a:pPr eaLnBrk="1" hangingPunct="1">
              <a:defRPr/>
            </a:pPr>
            <a:r>
              <a:rPr lang="fr-CA" sz="3200" dirty="0"/>
              <a:t>L’</a:t>
            </a:r>
            <a:r>
              <a:rPr lang="fr-CA" sz="3200" i="1" dirty="0"/>
              <a:t>empowerment </a:t>
            </a:r>
            <a:r>
              <a:rPr lang="fr-CA" sz="3200" dirty="0"/>
              <a:t>dit autrement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73163" y="1754188"/>
            <a:ext cx="74152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CA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Selon Richard Leroux, l’</a:t>
            </a:r>
            <a:r>
              <a:rPr kumimoji="0" lang="fr-CA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empowerment</a:t>
            </a:r>
            <a:r>
              <a:rPr kumimoji="0" lang="fr-CA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c’est :</a:t>
            </a:r>
            <a:endParaRPr kumimoji="0" lang="fr-CA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73A678-C133-437B-975D-BF1A04E204F1}" type="slidenum">
              <a:rPr lang="fr-FR"/>
              <a:pPr/>
              <a:t>18</a:t>
            </a:fld>
            <a:endParaRPr lang="fr-FR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187450" y="1946275"/>
            <a:ext cx="7558088" cy="2346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fr-CA" sz="3600" b="1" dirty="0">
                <a:solidFill>
                  <a:schemeClr val="tx2"/>
                </a:solidFill>
                <a:latin typeface="Verdana" pitchFamily="34" charset="0"/>
              </a:rPr>
              <a:t>2.  Le rôle de l’organisation dans le développement de l’</a:t>
            </a:r>
            <a:r>
              <a:rPr lang="fr-CA" sz="3600" b="1" i="1" dirty="0">
                <a:solidFill>
                  <a:schemeClr val="tx2"/>
                </a:solidFill>
                <a:latin typeface="Verdana" pitchFamily="34" charset="0"/>
              </a:rPr>
              <a:t>empowerment</a:t>
            </a:r>
            <a:endParaRPr lang="fr-FR" sz="3600" b="1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21E892-05E3-4B02-8680-F34D93F66CF4}" type="slidenum">
              <a:rPr lang="fr-FR"/>
              <a:pPr/>
              <a:t>19</a:t>
            </a:fld>
            <a:endParaRPr lang="fr-F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7213" y="457200"/>
            <a:ext cx="6399212" cy="1143000"/>
          </a:xfrm>
          <a:noFill/>
        </p:spPr>
        <p:txBody>
          <a:bodyPr/>
          <a:lstStyle/>
          <a:p>
            <a:pPr algn="ctr"/>
            <a:r>
              <a:rPr lang="fr-FR" sz="3200" b="1" dirty="0">
                <a:latin typeface="Verdana" pitchFamily="34" charset="0"/>
              </a:rPr>
              <a:t>Rôles de l’organisation </a:t>
            </a:r>
            <a:br>
              <a:rPr lang="fr-FR" sz="3200" b="1" dirty="0">
                <a:latin typeface="Verdana" pitchFamily="34" charset="0"/>
              </a:rPr>
            </a:br>
            <a:r>
              <a:rPr lang="fr-FR" sz="3200" b="1" dirty="0">
                <a:latin typeface="Verdana" pitchFamily="34" charset="0"/>
              </a:rPr>
              <a:t>vis-à-vis la capacité d’agir</a:t>
            </a:r>
            <a:endParaRPr lang="fr-FR" dirty="0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287463" y="3394075"/>
          <a:ext cx="762476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Document" r:id="rId3" imgW="6123867" imgH="837552" progId="Word.Document.8">
                  <p:embed/>
                </p:oleObj>
              </mc:Choice>
              <mc:Fallback>
                <p:oleObj name="Document" r:id="rId3" imgW="6123867" imgH="83755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3394075"/>
                        <a:ext cx="7624762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AutoShape 5"/>
          <p:cNvSpPr>
            <a:spLocks noChangeAspect="1" noChangeArrowheads="1"/>
          </p:cNvSpPr>
          <p:nvPr/>
        </p:nvSpPr>
        <p:spPr bwMode="auto">
          <a:xfrm>
            <a:off x="5145088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5062" name="AutoShape 6"/>
          <p:cNvSpPr>
            <a:spLocks noChangeAspect="1" noChangeArrowheads="1"/>
          </p:cNvSpPr>
          <p:nvPr/>
        </p:nvSpPr>
        <p:spPr bwMode="auto">
          <a:xfrm>
            <a:off x="1925638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5063" name="AutoShape 7"/>
          <p:cNvSpPr>
            <a:spLocks noChangeAspect="1" noChangeArrowheads="1"/>
          </p:cNvSpPr>
          <p:nvPr/>
        </p:nvSpPr>
        <p:spPr bwMode="auto">
          <a:xfrm rot="10800000">
            <a:off x="1692275" y="4195763"/>
            <a:ext cx="2798763" cy="714375"/>
          </a:xfrm>
          <a:prstGeom prst="curvedDownArrow">
            <a:avLst>
              <a:gd name="adj1" fmla="val 78356"/>
              <a:gd name="adj2" fmla="val 156711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5064" name="AutoShape 8"/>
          <p:cNvSpPr>
            <a:spLocks noChangeAspect="1" noChangeArrowheads="1"/>
          </p:cNvSpPr>
          <p:nvPr/>
        </p:nvSpPr>
        <p:spPr bwMode="auto">
          <a:xfrm rot="10800000">
            <a:off x="5029200" y="4195763"/>
            <a:ext cx="2798763" cy="742950"/>
          </a:xfrm>
          <a:prstGeom prst="curvedDownArrow">
            <a:avLst>
              <a:gd name="adj1" fmla="val 75342"/>
              <a:gd name="adj2" fmla="val 15068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2987675" y="3122613"/>
            <a:ext cx="3238500" cy="10795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DCBCB0-FDAE-4605-A613-97A88B97DFB4}" type="slidenum">
              <a:rPr lang="fr-FR"/>
              <a:pPr/>
              <a:t>2</a:t>
            </a:fld>
            <a:endParaRPr lang="fr-FR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925" y="333375"/>
            <a:ext cx="7772400" cy="1143000"/>
          </a:xfrm>
        </p:spPr>
        <p:txBody>
          <a:bodyPr/>
          <a:lstStyle/>
          <a:p>
            <a:r>
              <a:rPr lang="fr-CA" sz="3200" b="1" dirty="0">
                <a:latin typeface="Verdana" pitchFamily="34" charset="0"/>
              </a:rPr>
              <a:t>Plan de la présentation</a:t>
            </a:r>
            <a:endParaRPr lang="fr-FR" sz="3200" b="1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2213" y="1556792"/>
            <a:ext cx="7772400" cy="4510087"/>
          </a:xfrm>
          <a:noFill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fr-CA" sz="2400" dirty="0"/>
              <a:t>Principaux éléments du cadre conceptuel d'</a:t>
            </a:r>
            <a:r>
              <a:rPr lang="fr-CA" sz="2400" i="1" dirty="0"/>
              <a:t>empowerment</a:t>
            </a:r>
            <a:endParaRPr lang="fr-CA" sz="2400" dirty="0"/>
          </a:p>
          <a:p>
            <a:pPr marL="457200" indent="-457200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fr-CA" sz="2400" dirty="0"/>
              <a:t>Le rôle de l’organisation dans le développement de l’</a:t>
            </a:r>
            <a:r>
              <a:rPr lang="fr-CA" sz="2400" i="1" dirty="0"/>
              <a:t>empowerment</a:t>
            </a:r>
            <a:endParaRPr lang="fr-CA" sz="2400" dirty="0"/>
          </a:p>
          <a:p>
            <a:pPr marL="457200" indent="-457200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fr-CA" sz="2400" dirty="0"/>
              <a:t>Les fonctions des organismes ayant l’</a:t>
            </a:r>
            <a:r>
              <a:rPr lang="fr-CA" sz="2400" i="1" dirty="0"/>
              <a:t>empowerment</a:t>
            </a:r>
            <a:r>
              <a:rPr lang="fr-CA" sz="2400" dirty="0"/>
              <a:t> comme approche stratégique</a:t>
            </a:r>
          </a:p>
          <a:p>
            <a:pPr marL="457200" indent="-457200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fr-CA" sz="2400" dirty="0"/>
              <a:t>Quelques enjeux spécifiques : </a:t>
            </a:r>
            <a:br>
              <a:rPr lang="fr-CA" sz="2400" dirty="0"/>
            </a:br>
            <a:r>
              <a:rPr lang="fr-CA" sz="2400" dirty="0"/>
              <a:t>- l’</a:t>
            </a:r>
            <a:r>
              <a:rPr lang="fr-CA" sz="2400" i="1" dirty="0"/>
              <a:t>empowerment</a:t>
            </a:r>
            <a:r>
              <a:rPr lang="fr-CA" sz="2400" dirty="0"/>
              <a:t> partiel </a:t>
            </a:r>
            <a:br>
              <a:rPr lang="fr-CA" sz="2400" dirty="0"/>
            </a:br>
            <a:r>
              <a:rPr lang="fr-CA" sz="2400" dirty="0"/>
              <a:t>- le transfert de l’</a:t>
            </a:r>
            <a:r>
              <a:rPr lang="fr-CA" sz="2400" i="1" dirty="0"/>
              <a:t>empowerment</a:t>
            </a:r>
            <a:br>
              <a:rPr lang="fr-CA" sz="2400" i="1" dirty="0"/>
            </a:br>
            <a:r>
              <a:rPr lang="fr-CA" sz="2400" i="1" dirty="0"/>
              <a:t>- </a:t>
            </a:r>
            <a:r>
              <a:rPr lang="fr-CA" sz="2400" dirty="0"/>
              <a:t>l’animation sociale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867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95FF3A-6861-429C-9382-A73B60DE6B32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918504" y="197768"/>
            <a:ext cx="8190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fr-CA" sz="3200" dirty="0"/>
              <a:t>Vue d’ensemble de l’</a:t>
            </a:r>
            <a:r>
              <a:rPr lang="fr-CA" sz="3200" i="1" dirty="0"/>
              <a:t>empowerment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363" y="18288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/>
              <a:t> </a:t>
            </a:r>
          </a:p>
        </p:txBody>
      </p:sp>
      <p:graphicFrame>
        <p:nvGraphicFramePr>
          <p:cNvPr id="90116" name="Group 4"/>
          <p:cNvGraphicFramePr>
            <a:graphicFrameLocks noGrp="1"/>
          </p:cNvGraphicFramePr>
          <p:nvPr/>
        </p:nvGraphicFramePr>
        <p:xfrm>
          <a:off x="914400" y="2286000"/>
          <a:ext cx="1752600" cy="3429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0128" name="Group 16"/>
          <p:cNvGraphicFramePr>
            <a:graphicFrameLocks noGrp="1"/>
          </p:cNvGraphicFramePr>
          <p:nvPr/>
        </p:nvGraphicFramePr>
        <p:xfrm>
          <a:off x="6781800" y="2286000"/>
          <a:ext cx="2286000" cy="3400425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COMMUNAUTÉ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0140" name="Group 28"/>
          <p:cNvGraphicFramePr>
            <a:graphicFrameLocks noGrp="1"/>
          </p:cNvGraphicFramePr>
          <p:nvPr/>
        </p:nvGraphicFramePr>
        <p:xfrm>
          <a:off x="2895600" y="2743200"/>
          <a:ext cx="3657600" cy="29718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reconnaissance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0151" name="Group 39"/>
          <p:cNvGraphicFramePr>
            <a:graphicFrameLocks noGrp="1"/>
          </p:cNvGraphicFramePr>
          <p:nvPr/>
        </p:nvGraphicFramePr>
        <p:xfrm>
          <a:off x="2895600" y="2286000"/>
          <a:ext cx="3657600" cy="457200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6553200" y="3810000"/>
            <a:ext cx="228600" cy="1524000"/>
            <a:chOff x="4128" y="2400"/>
            <a:chExt cx="144" cy="960"/>
          </a:xfrm>
        </p:grpSpPr>
        <p:sp>
          <p:nvSpPr>
            <p:cNvPr id="28730" name="Line 46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31" name="Line 47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32" name="Line 48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33" name="Line 49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34" name="Line 50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35" name="Line 51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667000" y="3810000"/>
            <a:ext cx="228600" cy="1524000"/>
            <a:chOff x="4128" y="2400"/>
            <a:chExt cx="144" cy="960"/>
          </a:xfrm>
        </p:grpSpPr>
        <p:sp>
          <p:nvSpPr>
            <p:cNvPr id="28724" name="Line 53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25" name="Line 54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26" name="Line 55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27" name="Line 56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28" name="Line 57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29" name="Line 58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28717" name="AutoShape 59"/>
          <p:cNvSpPr>
            <a:spLocks noChangeAspect="1" noChangeArrowheads="1"/>
          </p:cNvSpPr>
          <p:nvPr/>
        </p:nvSpPr>
        <p:spPr bwMode="auto">
          <a:xfrm>
            <a:off x="1524000" y="1524000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8718" name="AutoShape 60"/>
          <p:cNvSpPr>
            <a:spLocks noChangeAspect="1" noChangeArrowheads="1"/>
          </p:cNvSpPr>
          <p:nvPr/>
        </p:nvSpPr>
        <p:spPr bwMode="auto">
          <a:xfrm>
            <a:off x="5430838" y="15240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8719" name="AutoShape 61"/>
          <p:cNvSpPr>
            <a:spLocks noChangeAspect="1" noChangeArrowheads="1"/>
          </p:cNvSpPr>
          <p:nvPr/>
        </p:nvSpPr>
        <p:spPr bwMode="auto">
          <a:xfrm rot="10800000">
            <a:off x="1447800" y="5715000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8720" name="AutoShape 62"/>
          <p:cNvSpPr>
            <a:spLocks noChangeAspect="1" noChangeArrowheads="1"/>
          </p:cNvSpPr>
          <p:nvPr/>
        </p:nvSpPr>
        <p:spPr bwMode="auto">
          <a:xfrm rot="10800000">
            <a:off x="5278438" y="57150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90176" name="Rectangle 64"/>
          <p:cNvSpPr>
            <a:spLocks noChangeArrowheads="1"/>
          </p:cNvSpPr>
          <p:nvPr/>
        </p:nvSpPr>
        <p:spPr bwMode="auto">
          <a:xfrm>
            <a:off x="4859338" y="2852738"/>
            <a:ext cx="1657350" cy="2736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90175" name="Oval 63"/>
          <p:cNvSpPr>
            <a:spLocks noChangeArrowheads="1"/>
          </p:cNvSpPr>
          <p:nvPr/>
        </p:nvSpPr>
        <p:spPr bwMode="auto">
          <a:xfrm>
            <a:off x="468313" y="1557338"/>
            <a:ext cx="4637087" cy="4824412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90177" name="Rectangle 65"/>
          <p:cNvSpPr>
            <a:spLocks noChangeArrowheads="1"/>
          </p:cNvSpPr>
          <p:nvPr/>
        </p:nvSpPr>
        <p:spPr bwMode="auto">
          <a:xfrm>
            <a:off x="6804025" y="2852738"/>
            <a:ext cx="2232025" cy="2736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76" grpId="0" animBg="1"/>
      <p:bldP spid="90175" grpId="0" animBg="1"/>
      <p:bldP spid="9017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969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2F997A-0761-42E5-BBE4-5467A8DAB82E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363" y="18288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/>
              <a:t> </a:t>
            </a:r>
          </a:p>
        </p:txBody>
      </p:sp>
      <p:graphicFrame>
        <p:nvGraphicFramePr>
          <p:cNvPr id="89092" name="Group 4"/>
          <p:cNvGraphicFramePr>
            <a:graphicFrameLocks noGrp="1"/>
          </p:cNvGraphicFramePr>
          <p:nvPr/>
        </p:nvGraphicFramePr>
        <p:xfrm>
          <a:off x="914400" y="2286000"/>
          <a:ext cx="1752600" cy="3429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104" name="Group 16"/>
          <p:cNvGraphicFramePr>
            <a:graphicFrameLocks noGrp="1"/>
          </p:cNvGraphicFramePr>
          <p:nvPr/>
        </p:nvGraphicFramePr>
        <p:xfrm>
          <a:off x="6781800" y="2286000"/>
          <a:ext cx="2286000" cy="3400425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COMMUNAUTÉ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116" name="Group 28"/>
          <p:cNvGraphicFramePr>
            <a:graphicFrameLocks noGrp="1"/>
          </p:cNvGraphicFramePr>
          <p:nvPr/>
        </p:nvGraphicFramePr>
        <p:xfrm>
          <a:off x="2895600" y="2743200"/>
          <a:ext cx="3657600" cy="29718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reconnaissance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9127" name="Group 39"/>
          <p:cNvGraphicFramePr>
            <a:graphicFrameLocks noGrp="1"/>
          </p:cNvGraphicFramePr>
          <p:nvPr/>
        </p:nvGraphicFramePr>
        <p:xfrm>
          <a:off x="2895600" y="2286000"/>
          <a:ext cx="3657600" cy="457200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6553200" y="3810000"/>
            <a:ext cx="228600" cy="1524000"/>
            <a:chOff x="4128" y="2400"/>
            <a:chExt cx="144" cy="960"/>
          </a:xfrm>
        </p:grpSpPr>
        <p:sp>
          <p:nvSpPr>
            <p:cNvPr id="29754" name="Line 46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9755" name="Line 47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9756" name="Line 48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9757" name="Line 49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9758" name="Line 50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9759" name="Line 51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667000" y="3810000"/>
            <a:ext cx="228600" cy="1524000"/>
            <a:chOff x="4128" y="2400"/>
            <a:chExt cx="144" cy="960"/>
          </a:xfrm>
        </p:grpSpPr>
        <p:sp>
          <p:nvSpPr>
            <p:cNvPr id="29748" name="Line 53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9749" name="Line 54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9750" name="Line 55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9751" name="Line 56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9752" name="Line 57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9753" name="Line 58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29740" name="AutoShape 59"/>
          <p:cNvSpPr>
            <a:spLocks noChangeAspect="1" noChangeArrowheads="1"/>
          </p:cNvSpPr>
          <p:nvPr/>
        </p:nvSpPr>
        <p:spPr bwMode="auto">
          <a:xfrm>
            <a:off x="1524000" y="1524000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9741" name="AutoShape 60"/>
          <p:cNvSpPr>
            <a:spLocks noChangeAspect="1" noChangeArrowheads="1"/>
          </p:cNvSpPr>
          <p:nvPr/>
        </p:nvSpPr>
        <p:spPr bwMode="auto">
          <a:xfrm>
            <a:off x="5430838" y="15240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9742" name="AutoShape 61"/>
          <p:cNvSpPr>
            <a:spLocks noChangeAspect="1" noChangeArrowheads="1"/>
          </p:cNvSpPr>
          <p:nvPr/>
        </p:nvSpPr>
        <p:spPr bwMode="auto">
          <a:xfrm rot="10800000">
            <a:off x="1447800" y="5715000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9743" name="AutoShape 62"/>
          <p:cNvSpPr>
            <a:spLocks noChangeAspect="1" noChangeArrowheads="1"/>
          </p:cNvSpPr>
          <p:nvPr/>
        </p:nvSpPr>
        <p:spPr bwMode="auto">
          <a:xfrm rot="10800000">
            <a:off x="5278438" y="57150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89153" name="Rectangle 65"/>
          <p:cNvSpPr>
            <a:spLocks noChangeArrowheads="1"/>
          </p:cNvSpPr>
          <p:nvPr/>
        </p:nvSpPr>
        <p:spPr bwMode="auto">
          <a:xfrm>
            <a:off x="2916238" y="2781300"/>
            <a:ext cx="1871662" cy="2736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89151" name="Oval 63"/>
          <p:cNvSpPr>
            <a:spLocks noChangeArrowheads="1"/>
          </p:cNvSpPr>
          <p:nvPr/>
        </p:nvSpPr>
        <p:spPr bwMode="auto">
          <a:xfrm>
            <a:off x="4648200" y="1752600"/>
            <a:ext cx="4495800" cy="4700588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89152" name="Rectangle 64"/>
          <p:cNvSpPr>
            <a:spLocks noChangeArrowheads="1"/>
          </p:cNvSpPr>
          <p:nvPr/>
        </p:nvSpPr>
        <p:spPr bwMode="auto">
          <a:xfrm>
            <a:off x="971550" y="2781300"/>
            <a:ext cx="1657350" cy="2736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918504" y="197768"/>
            <a:ext cx="8190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fr-CA" sz="3200" dirty="0"/>
              <a:t>Vue d’ensemble de l’</a:t>
            </a:r>
            <a:r>
              <a:rPr lang="fr-CA" sz="3200" i="1" dirty="0"/>
              <a:t>empowerment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53" grpId="0" animBg="1"/>
      <p:bldP spid="89151" grpId="0" animBg="1"/>
      <p:bldP spid="8915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072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B0CDF93-7028-44A1-9378-42AFAA3C9C6C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32656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CA" sz="3200" dirty="0"/>
              <a:t>L’</a:t>
            </a:r>
            <a:r>
              <a:rPr lang="fr-CA" sz="3200" i="1" dirty="0"/>
              <a:t>empowerment</a:t>
            </a:r>
            <a:r>
              <a:rPr lang="fr-CA" sz="3200" dirty="0"/>
              <a:t> organisationnel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29644"/>
            <a:ext cx="7772400" cy="4411662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participation : même que l’individuel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compétences : </a:t>
            </a:r>
            <a:r>
              <a:rPr lang="fr-FR" sz="2800" dirty="0"/>
              <a:t>connaissances et habiletés mises à contribution par les membres + transfert de savoirs entre ces personnes</a:t>
            </a:r>
            <a:endParaRPr lang="fr-CA" sz="2800" dirty="0"/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reconnaissance : perception de la part des membres </a:t>
            </a:r>
            <a:r>
              <a:rPr lang="fr-CA" sz="2800" dirty="0">
                <a:sym typeface="Symbol" pitchFamily="18" charset="2"/>
              </a:rPr>
              <a:t> soutien </a:t>
            </a:r>
            <a:r>
              <a:rPr lang="fr-CA" sz="2800" dirty="0"/>
              <a:t>de la part du milieu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conscience critique : capacité d’analyse et de clarification des enjeux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99CC94-B2B6-4259-A42C-A9E028B7F840}" type="slidenum">
              <a:rPr lang="fr-FR"/>
              <a:pPr/>
              <a:t>23</a:t>
            </a:fld>
            <a:endParaRPr lang="fr-FR"/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1187450" y="1946275"/>
            <a:ext cx="7558088" cy="2346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fr-CA" sz="3600" b="1" dirty="0">
                <a:solidFill>
                  <a:schemeClr val="tx2"/>
                </a:solidFill>
                <a:latin typeface="Verdana" pitchFamily="34" charset="0"/>
              </a:rPr>
              <a:t>3.  Les fonctions des organismes ayant l’</a:t>
            </a:r>
            <a:r>
              <a:rPr lang="fr-CA" sz="3600" b="1" i="1" dirty="0">
                <a:solidFill>
                  <a:schemeClr val="tx2"/>
                </a:solidFill>
                <a:latin typeface="Verdana" pitchFamily="34" charset="0"/>
              </a:rPr>
              <a:t>empowerment</a:t>
            </a:r>
            <a:r>
              <a:rPr lang="fr-CA" sz="3600" b="1" dirty="0">
                <a:solidFill>
                  <a:schemeClr val="tx2"/>
                </a:solidFill>
                <a:latin typeface="Verdana" pitchFamily="34" charset="0"/>
              </a:rPr>
              <a:t> comme approche stratégique</a:t>
            </a:r>
            <a:endParaRPr lang="fr-FR" sz="3600" b="1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3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F7D95B-EE63-4123-A463-437EF22F5FF6}" type="slidenum">
              <a:rPr lang="fr-FR"/>
              <a:pPr/>
              <a:t>24</a:t>
            </a:fld>
            <a:endParaRPr lang="fr-FR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32656"/>
            <a:ext cx="7772400" cy="1143000"/>
          </a:xfrm>
        </p:spPr>
        <p:txBody>
          <a:bodyPr/>
          <a:lstStyle/>
          <a:p>
            <a:pPr algn="ctr"/>
            <a:r>
              <a:rPr lang="fr-FR" sz="3200" b="1" dirty="0">
                <a:latin typeface="Verdana" pitchFamily="34" charset="0"/>
              </a:rPr>
              <a:t>Fonctions relatives à l’</a:t>
            </a:r>
            <a:r>
              <a:rPr lang="fr-FR" sz="3200" b="1" i="1" dirty="0" err="1">
                <a:latin typeface="Verdana" pitchFamily="34" charset="0"/>
              </a:rPr>
              <a:t>empowerment</a:t>
            </a:r>
            <a:endParaRPr lang="fr-FR" dirty="0"/>
          </a:p>
        </p:txBody>
      </p:sp>
      <p:graphicFrame>
        <p:nvGraphicFramePr>
          <p:cNvPr id="135378" name="Group 210"/>
          <p:cNvGraphicFramePr>
            <a:graphicFrameLocks noGrp="1"/>
          </p:cNvGraphicFramePr>
          <p:nvPr>
            <p:ph type="tbl" idx="1"/>
          </p:nvPr>
        </p:nvGraphicFramePr>
        <p:xfrm>
          <a:off x="1173163" y="1844675"/>
          <a:ext cx="7772400" cy="4321177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CIBLE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OBJECTIF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TYPE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MÉTHODE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spécifique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soutenir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individuel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traitement individuel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individus</a:t>
                      </a: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 groupe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soutenir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individuel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travail de groupe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groupe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d’individus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favoriser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animation sociale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</a:t>
                      </a:r>
                      <a:endParaRPr kumimoji="0" lang="fr-FR" sz="20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soutenir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organisationnel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dév. organi-sationnel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groupe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d’ organisations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favoriser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animation sociale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5379" name="AutoShape 211"/>
          <p:cNvSpPr>
            <a:spLocks noChangeAspect="1"/>
          </p:cNvSpPr>
          <p:nvPr/>
        </p:nvSpPr>
        <p:spPr bwMode="auto">
          <a:xfrm>
            <a:off x="1042988" y="2349500"/>
            <a:ext cx="247650" cy="1485900"/>
          </a:xfrm>
          <a:prstGeom prst="leftBrace">
            <a:avLst>
              <a:gd name="adj1" fmla="val 50000"/>
              <a:gd name="adj2" fmla="val 50000"/>
            </a:avLst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5380" name="AutoShape 212"/>
          <p:cNvSpPr>
            <a:spLocks noChangeAspect="1"/>
          </p:cNvSpPr>
          <p:nvPr/>
        </p:nvSpPr>
        <p:spPr bwMode="auto">
          <a:xfrm rot="10800000">
            <a:off x="8820150" y="2349500"/>
            <a:ext cx="247650" cy="1485900"/>
          </a:xfrm>
          <a:prstGeom prst="leftBrace">
            <a:avLst>
              <a:gd name="adj1" fmla="val 50000"/>
              <a:gd name="adj2" fmla="val 50000"/>
            </a:avLst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FD8736-0D74-45AE-9D99-18529B6CD12C}" type="slidenum">
              <a:rPr lang="fr-FR"/>
              <a:pPr/>
              <a:t>25</a:t>
            </a:fld>
            <a:endParaRPr lang="fr-FR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32953"/>
            <a:ext cx="7772400" cy="1439863"/>
          </a:xfrm>
          <a:noFill/>
        </p:spPr>
        <p:txBody>
          <a:bodyPr/>
          <a:lstStyle/>
          <a:p>
            <a:r>
              <a:rPr lang="fr-CA" sz="3200" b="1" dirty="0">
                <a:latin typeface="Verdana" pitchFamily="34" charset="0"/>
              </a:rPr>
              <a:t>L’intervention lorsque l’objectif est de </a:t>
            </a:r>
            <a:r>
              <a:rPr lang="fr-CA" sz="3200" b="1" u="sng" dirty="0">
                <a:latin typeface="Verdana" pitchFamily="34" charset="0"/>
              </a:rPr>
              <a:t>soutenir</a:t>
            </a:r>
            <a:r>
              <a:rPr lang="fr-CA" sz="3200" b="1" dirty="0">
                <a:latin typeface="Verdana" pitchFamily="34" charset="0"/>
              </a:rPr>
              <a:t> l’</a:t>
            </a:r>
            <a:r>
              <a:rPr lang="fr-CA" sz="3200" b="1" i="1" dirty="0">
                <a:latin typeface="Verdana" pitchFamily="34" charset="0"/>
              </a:rPr>
              <a:t>empowerment</a:t>
            </a:r>
            <a:r>
              <a:rPr lang="fr-CA" sz="3200" b="1" dirty="0">
                <a:latin typeface="Verdana" pitchFamily="34" charset="0"/>
              </a:rPr>
              <a:t> d’un individu spécifique</a:t>
            </a:r>
            <a:endParaRPr lang="fr-FR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3650" y="2041525"/>
            <a:ext cx="7772400" cy="4411663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placer l’individu dans une situation de choix, de décision ou d’action (selon l’étape)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travailler sur les faiblesses identifiées (composantes du processus individuel)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adapter l’intervention en fonction de l’individu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reprendre le cycle « choisir – décider – agir » aussi souvent que nécessaire en fonction de la progression de l’individu </a:t>
            </a:r>
            <a:r>
              <a:rPr lang="fr-CA" sz="2400">
                <a:latin typeface="Verdana" pitchFamily="34" charset="0"/>
                <a:cs typeface="Arial" charset="0"/>
              </a:rPr>
              <a:t>→ ça prend du temps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6D0B62-BDEA-42C6-916B-93FE32F9F20C}" type="slidenum">
              <a:rPr lang="fr-FR"/>
              <a:pPr/>
              <a:t>26</a:t>
            </a:fld>
            <a:endParaRPr lang="fr-FR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32656"/>
            <a:ext cx="8277225" cy="1439863"/>
          </a:xfrm>
          <a:noFill/>
        </p:spPr>
        <p:txBody>
          <a:bodyPr/>
          <a:lstStyle/>
          <a:p>
            <a:r>
              <a:rPr lang="fr-CA" sz="3200" b="1" dirty="0">
                <a:latin typeface="Verdana" pitchFamily="34" charset="0"/>
              </a:rPr>
              <a:t>L’intervention lorsque l’objectif est de </a:t>
            </a:r>
            <a:r>
              <a:rPr lang="fr-CA" sz="3200" b="1" u="sng" dirty="0">
                <a:latin typeface="Verdana" pitchFamily="34" charset="0"/>
              </a:rPr>
              <a:t>favoriser</a:t>
            </a:r>
            <a:r>
              <a:rPr lang="fr-CA" sz="3200" b="1" dirty="0">
                <a:latin typeface="Verdana" pitchFamily="34" charset="0"/>
              </a:rPr>
              <a:t> l’</a:t>
            </a:r>
            <a:r>
              <a:rPr lang="fr-CA" sz="3200" b="1" i="1" dirty="0">
                <a:latin typeface="Verdana" pitchFamily="34" charset="0"/>
              </a:rPr>
              <a:t>empowerment</a:t>
            </a:r>
            <a:r>
              <a:rPr lang="fr-CA" sz="3200" b="1" dirty="0">
                <a:latin typeface="Verdana" pitchFamily="34" charset="0"/>
              </a:rPr>
              <a:t> des individus (contexte de groupe)</a:t>
            </a:r>
            <a:endParaRPr lang="fr-FR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3650" y="2041525"/>
            <a:ext cx="7772400" cy="4411663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400" dirty="0"/>
              <a:t>mettre en place un environnement d’</a:t>
            </a:r>
            <a:r>
              <a:rPr lang="fr-CA" sz="2400" i="1" dirty="0"/>
              <a:t>empowerment</a:t>
            </a:r>
            <a:r>
              <a:rPr lang="fr-CA" sz="2400" dirty="0"/>
              <a:t> communautaire</a:t>
            </a:r>
            <a:br>
              <a:rPr lang="fr-CA" sz="2400" dirty="0"/>
            </a:br>
            <a:r>
              <a:rPr lang="fr-CA" sz="2400" dirty="0"/>
              <a:t>- décisions significatives</a:t>
            </a:r>
            <a:br>
              <a:rPr lang="fr-CA" sz="2400" dirty="0"/>
            </a:br>
            <a:r>
              <a:rPr lang="fr-CA" sz="2400" dirty="0"/>
              <a:t>- se préoccuper des processus et des résultats</a:t>
            </a:r>
            <a:br>
              <a:rPr lang="fr-CA" sz="2400" dirty="0"/>
            </a:br>
            <a:r>
              <a:rPr lang="fr-CA" sz="2400" dirty="0"/>
              <a:t>- apprentissage et contribution</a:t>
            </a:r>
            <a:br>
              <a:rPr lang="fr-CA" sz="2400" dirty="0"/>
            </a:br>
            <a:r>
              <a:rPr lang="fr-CA" sz="2400" dirty="0"/>
              <a:t>- ressources adéquates</a:t>
            </a:r>
            <a:br>
              <a:rPr lang="fr-CA" sz="2400" dirty="0"/>
            </a:br>
            <a:r>
              <a:rPr lang="fr-CA" sz="2400" dirty="0"/>
              <a:t>- interaction positive et ouverte aux divergences</a:t>
            </a:r>
            <a:br>
              <a:rPr lang="fr-CA" sz="2400" dirty="0"/>
            </a:br>
            <a:r>
              <a:rPr lang="fr-CA" sz="2400" dirty="0"/>
              <a:t>- information et transparence</a:t>
            </a:r>
            <a:br>
              <a:rPr lang="fr-CA" sz="2400" dirty="0"/>
            </a:br>
            <a:r>
              <a:rPr lang="fr-CA" sz="2400" dirty="0"/>
              <a:t>- droits et responsabilités</a:t>
            </a:r>
            <a:br>
              <a:rPr lang="fr-CA" sz="2400" dirty="0"/>
            </a:br>
            <a:r>
              <a:rPr lang="fr-CA" sz="2400" dirty="0"/>
              <a:t>- etc. </a:t>
            </a:r>
            <a:r>
              <a:rPr lang="fr-CA" sz="2400" dirty="0">
                <a:sym typeface="Symbol"/>
              </a:rPr>
              <a:t> voir page 107 de Ninacs (2008)</a:t>
            </a:r>
            <a:endParaRPr lang="fr-CA" sz="2400" dirty="0">
              <a:cs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531A2-7900-476E-AE8C-AF806A1A53F5}" type="slidenum">
              <a:rPr lang="fr-FR"/>
              <a:pPr/>
              <a:t>27</a:t>
            </a:fld>
            <a:endParaRPr lang="fr-FR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953"/>
            <a:ext cx="7772400" cy="1439863"/>
          </a:xfrm>
          <a:noFill/>
        </p:spPr>
        <p:txBody>
          <a:bodyPr/>
          <a:lstStyle/>
          <a:p>
            <a:r>
              <a:rPr lang="fr-CA" sz="3200" b="1" dirty="0">
                <a:latin typeface="Verdana" pitchFamily="34" charset="0"/>
              </a:rPr>
              <a:t>Les organismes n’ayant pas d’objectif d’</a:t>
            </a:r>
            <a:r>
              <a:rPr lang="fr-CA" sz="3200" b="1" i="1" dirty="0">
                <a:latin typeface="Verdana" pitchFamily="34" charset="0"/>
              </a:rPr>
              <a:t>empowerment</a:t>
            </a:r>
            <a:endParaRPr lang="fr-FR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988840"/>
            <a:ext cx="8028000" cy="4411663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CA" sz="2800" dirty="0"/>
              <a:t>certains organismes ne s’inscrivent pas dans une perspective d’</a:t>
            </a:r>
            <a:r>
              <a:rPr lang="fr-CA" sz="2800" i="1" dirty="0"/>
              <a:t>empowerment</a:t>
            </a:r>
            <a:r>
              <a:rPr lang="fr-CA" sz="2800" dirty="0"/>
              <a:t>, tels ceux pour qui </a:t>
            </a:r>
            <a:r>
              <a:rPr lang="fr-FR" sz="2800" dirty="0"/>
              <a:t>le contrôle de l’action par les membres n’est pas significatif pour atteindre les buts (e.g., lobbying, pétitions…) </a:t>
            </a:r>
            <a:endParaRPr lang="fr-CA" sz="2800" dirty="0"/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fr-CA" sz="2800" dirty="0"/>
              <a:t>renforcer l’</a:t>
            </a:r>
            <a:r>
              <a:rPr lang="fr-CA" sz="2800" i="1" dirty="0"/>
              <a:t>empowerment</a:t>
            </a:r>
            <a:r>
              <a:rPr lang="fr-CA" sz="2800" dirty="0"/>
              <a:t> déjà acquis et au moins, ne pas nuire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fr-CA" sz="2800" dirty="0"/>
              <a:t>adopter une approche axée sur l’</a:t>
            </a:r>
            <a:r>
              <a:rPr lang="fr-CA" sz="2800" i="1" dirty="0"/>
              <a:t>empowerment</a:t>
            </a:r>
            <a:endParaRPr lang="fr-CA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E7A17-EC58-4145-8039-1DE657809A59}" type="slidenum">
              <a:rPr lang="fr-FR"/>
              <a:pPr/>
              <a:t>28</a:t>
            </a:fld>
            <a:endParaRPr lang="fr-FR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32656"/>
            <a:ext cx="7772400" cy="1143000"/>
          </a:xfrm>
        </p:spPr>
        <p:txBody>
          <a:bodyPr/>
          <a:lstStyle/>
          <a:p>
            <a:r>
              <a:rPr lang="fr-CA" sz="3200" b="1" dirty="0">
                <a:latin typeface="Verdana" pitchFamily="34" charset="0"/>
              </a:rPr>
              <a:t>L’approche axée sur l’</a:t>
            </a:r>
            <a:r>
              <a:rPr lang="fr-CA" sz="3200" b="1" i="1" dirty="0">
                <a:latin typeface="Verdana" pitchFamily="34" charset="0"/>
              </a:rPr>
              <a:t>empowerment</a:t>
            </a:r>
            <a:endParaRPr lang="fr-FR" sz="3200" b="1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00808"/>
            <a:ext cx="7646987" cy="4498975"/>
          </a:xfrm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CA" sz="2800" dirty="0"/>
              <a:t>développer la capacité d’exercer un pouvoir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fr-CA" sz="2800" dirty="0"/>
              <a:t>inclut :</a:t>
            </a:r>
            <a:br>
              <a:rPr lang="fr-CA" sz="2800" dirty="0"/>
            </a:br>
            <a:r>
              <a:rPr lang="fr-CA" sz="2800" dirty="0"/>
              <a:t>- collaboration partenariale (sujets actifs)</a:t>
            </a:r>
            <a:br>
              <a:rPr lang="fr-CA" sz="2800" dirty="0"/>
            </a:br>
            <a:r>
              <a:rPr lang="fr-CA" sz="2800" dirty="0"/>
              <a:t>- action misant sur les capacités</a:t>
            </a:r>
            <a:br>
              <a:rPr lang="fr-CA" sz="2800" dirty="0"/>
            </a:br>
            <a:r>
              <a:rPr lang="fr-CA" sz="2800" dirty="0"/>
              <a:t>- clients = ayants droit (</a:t>
            </a:r>
            <a:r>
              <a:rPr lang="fr-CA" sz="2800" dirty="0">
                <a:cs typeface="Arial" charset="0"/>
              </a:rPr>
              <a:t>≠ </a:t>
            </a:r>
            <a:r>
              <a:rPr lang="fr-CA" sz="2800" dirty="0"/>
              <a:t>bénéficiaires)</a:t>
            </a:r>
            <a:r>
              <a:rPr lang="fr-FR" sz="2800" dirty="0"/>
              <a:t> 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fr-CA" sz="2800" dirty="0"/>
              <a:t>implique :</a:t>
            </a:r>
            <a:br>
              <a:rPr lang="fr-CA" sz="2800" dirty="0"/>
            </a:br>
            <a:r>
              <a:rPr lang="fr-CA" sz="2800" dirty="0"/>
              <a:t>- moins de certitude </a:t>
            </a:r>
            <a:r>
              <a:rPr lang="fr-CA" sz="2800" dirty="0">
                <a:cs typeface="Arial" charset="0"/>
              </a:rPr>
              <a:t>→ </a:t>
            </a:r>
            <a:r>
              <a:rPr lang="fr-CA" sz="2800" dirty="0"/>
              <a:t>persuasion</a:t>
            </a:r>
            <a:br>
              <a:rPr lang="fr-CA" sz="2800" dirty="0"/>
            </a:br>
            <a:r>
              <a:rPr lang="fr-CA" sz="2800" dirty="0"/>
              <a:t>- partage de l’information </a:t>
            </a:r>
            <a:br>
              <a:rPr lang="fr-CA" sz="2800" dirty="0"/>
            </a:br>
            <a:r>
              <a:rPr lang="fr-CA" sz="2800" dirty="0"/>
              <a:t>- participation aux décisions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u pied de page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3795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D02DDFF-A60E-4F07-8957-BC06343A7DC7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20775" y="333375"/>
            <a:ext cx="7772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fr-CA" sz="3200" b="1" kern="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Avantages pour les personnes en situation de précarité</a:t>
            </a:r>
            <a:endParaRPr lang="en-CA" sz="3200" b="1" kern="0" dirty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33797" name="Rectangle 3"/>
          <p:cNvSpPr txBox="1">
            <a:spLocks noChangeArrowheads="1"/>
          </p:cNvSpPr>
          <p:nvPr/>
        </p:nvSpPr>
        <p:spPr bwMode="auto">
          <a:xfrm>
            <a:off x="1192213" y="1628775"/>
            <a:ext cx="7772400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ts val="900"/>
              </a:spcBef>
            </a:pPr>
            <a:r>
              <a:rPr lang="fr-FR" sz="2800" dirty="0">
                <a:latin typeface="Arial" charset="0"/>
              </a:rPr>
              <a:t>L’approche axée sur l’</a:t>
            </a:r>
            <a:r>
              <a:rPr lang="fr-CA" sz="2800" i="1" dirty="0">
                <a:latin typeface="Arial" charset="0"/>
              </a:rPr>
              <a:t>empowerment</a:t>
            </a:r>
            <a:r>
              <a:rPr lang="fr-FR" sz="2800" dirty="0">
                <a:latin typeface="Arial" charset="0"/>
              </a:rPr>
              <a:t> :</a:t>
            </a:r>
          </a:p>
          <a:p>
            <a:pPr marL="342900" indent="-342900" eaLnBrk="1" hangingPunct="1">
              <a:spcBef>
                <a:spcPts val="900"/>
              </a:spcBef>
              <a:buFont typeface="Arial" charset="0"/>
              <a:buChar char="•"/>
            </a:pPr>
            <a:r>
              <a:rPr lang="fr-FR" sz="2800" dirty="0">
                <a:latin typeface="Arial" charset="0"/>
              </a:rPr>
              <a:t>augmente l’autonomie et la dignité</a:t>
            </a:r>
          </a:p>
          <a:p>
            <a:pPr marL="342900" indent="-342900" eaLnBrk="1" hangingPunct="1">
              <a:spcBef>
                <a:spcPts val="900"/>
              </a:spcBef>
              <a:buFont typeface="Arial" charset="0"/>
              <a:buChar char="•"/>
            </a:pPr>
            <a:r>
              <a:rPr lang="fr-FR" sz="2800" dirty="0">
                <a:latin typeface="Arial" charset="0"/>
              </a:rPr>
              <a:t>aide à franchir les barrières psychologiques de la stigmatisation et de la culpabilisation</a:t>
            </a:r>
          </a:p>
          <a:p>
            <a:pPr marL="342900" indent="-342900" eaLnBrk="1" hangingPunct="1">
              <a:spcBef>
                <a:spcPts val="900"/>
              </a:spcBef>
              <a:buFont typeface="Arial" charset="0"/>
              <a:buChar char="•"/>
            </a:pPr>
            <a:r>
              <a:rPr lang="fr-FR" sz="2800" dirty="0">
                <a:latin typeface="Arial" charset="0"/>
              </a:rPr>
              <a:t>contribue au développement d’une certaine résistance à ce qui est imposé par d’autres</a:t>
            </a:r>
          </a:p>
          <a:p>
            <a:pPr marL="342900" indent="-342900" eaLnBrk="1" hangingPunct="1">
              <a:spcBef>
                <a:spcPts val="900"/>
              </a:spcBef>
              <a:buFont typeface="Arial" charset="0"/>
              <a:buChar char="•"/>
            </a:pPr>
            <a:r>
              <a:rPr lang="fr-FR" sz="2800" dirty="0">
                <a:latin typeface="Arial" charset="0"/>
              </a:rPr>
              <a:t>favorise l'effort soutenu à long terme (pérennité)</a:t>
            </a:r>
          </a:p>
          <a:p>
            <a:pPr marL="342900" indent="-342900">
              <a:spcBef>
                <a:spcPts val="900"/>
              </a:spcBef>
              <a:buFont typeface="Arial" charset="0"/>
              <a:buChar char="•"/>
            </a:pPr>
            <a:r>
              <a:rPr lang="fr-FR" sz="2800" dirty="0">
                <a:latin typeface="Arial" charset="0"/>
              </a:rPr>
              <a:t>réduit la relation de pouvoir de l’</a:t>
            </a:r>
            <a:r>
              <a:rPr lang="fr-FR" sz="2800" dirty="0" err="1">
                <a:latin typeface="Arial" charset="0"/>
              </a:rPr>
              <a:t>intervenantE</a:t>
            </a:r>
            <a:endParaRPr lang="fr-FR" sz="2800" dirty="0">
              <a:latin typeface="Arial" charset="0"/>
            </a:endParaRPr>
          </a:p>
          <a:p>
            <a:pPr marL="342900" indent="-342900" eaLnBrk="1" hangingPunct="1">
              <a:spcBef>
                <a:spcPts val="900"/>
              </a:spcBef>
              <a:buFont typeface="Arial" charset="0"/>
              <a:buChar char="•"/>
            </a:pPr>
            <a:endParaRPr lang="fr-FR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73A678-C133-437B-975D-BF1A04E204F1}" type="slidenum">
              <a:rPr lang="fr-FR"/>
              <a:pPr/>
              <a:t>3</a:t>
            </a:fld>
            <a:endParaRPr lang="fr-FR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187450" y="2162795"/>
            <a:ext cx="7558088" cy="2346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fr-CA" sz="3600" b="1" dirty="0">
                <a:solidFill>
                  <a:schemeClr val="tx2"/>
                </a:solidFill>
                <a:latin typeface="Verdana" pitchFamily="34" charset="0"/>
              </a:rPr>
              <a:t>1. Principaux éléments du cadre conceptuel d'</a:t>
            </a:r>
            <a:r>
              <a:rPr lang="fr-CA" sz="3600" b="1" i="1" dirty="0">
                <a:solidFill>
                  <a:schemeClr val="tx2"/>
                </a:solidFill>
                <a:latin typeface="Verdana" pitchFamily="34" charset="0"/>
              </a:rPr>
              <a:t>empowerment</a:t>
            </a:r>
            <a:endParaRPr lang="fr-FR" sz="3600" b="1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7754B5-746F-438E-8EB3-23B4E977DDE6}" type="slidenum">
              <a:rPr lang="fr-FR"/>
              <a:pPr/>
              <a:t>30</a:t>
            </a:fld>
            <a:endParaRPr lang="fr-FR"/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1190625" y="2162175"/>
            <a:ext cx="7558088" cy="2346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fr-CA" sz="3600" b="1" dirty="0">
                <a:solidFill>
                  <a:schemeClr val="tx2"/>
                </a:solidFill>
                <a:latin typeface="Verdana" pitchFamily="34" charset="0"/>
              </a:rPr>
              <a:t>4.  Quelques enjeux spécifiques</a:t>
            </a:r>
            <a:endParaRPr lang="fr-FR" sz="3600" b="1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68E1F8-9026-489E-8A8E-0E380422C9BB}" type="slidenum">
              <a:rPr lang="fr-FR"/>
              <a:pPr/>
              <a:t>31</a:t>
            </a:fld>
            <a:endParaRPr lang="fr-FR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b="1" dirty="0">
                <a:latin typeface="Verdana" pitchFamily="34" charset="0"/>
              </a:rPr>
              <a:t>L’</a:t>
            </a:r>
            <a:r>
              <a:rPr lang="fr-CA" sz="3200" b="1" i="1" dirty="0">
                <a:latin typeface="Verdana" pitchFamily="34" charset="0"/>
              </a:rPr>
              <a:t>empowerment</a:t>
            </a:r>
            <a:r>
              <a:rPr lang="fr-CA" sz="3200" b="1" dirty="0">
                <a:latin typeface="Verdana" pitchFamily="34" charset="0"/>
              </a:rPr>
              <a:t> partiel</a:t>
            </a:r>
            <a:endParaRPr lang="fr-FR" sz="3200" b="1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4188"/>
            <a:ext cx="7377112" cy="4114800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une capacité limitée d’action découlant d’abord des compétences techniques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fr-CA" sz="2800" dirty="0"/>
              <a:t>importance de cette capacité par rapport aux objectifs de l’organisme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fr-CA" sz="2800" dirty="0"/>
              <a:t>importance de cette capacité en lien avec la situation de la personne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E0945C-05D8-44B0-9F7A-36BEDB649977}" type="slidenum">
              <a:rPr lang="fr-FR"/>
              <a:pPr/>
              <a:t>32</a:t>
            </a:fld>
            <a:endParaRPr lang="fr-FR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b="1" dirty="0">
                <a:latin typeface="Verdana" pitchFamily="34" charset="0"/>
              </a:rPr>
              <a:t>Le transfert de l’</a:t>
            </a:r>
            <a:r>
              <a:rPr lang="fr-CA" sz="3200" b="1" i="1" dirty="0">
                <a:latin typeface="Verdana" pitchFamily="34" charset="0"/>
              </a:rPr>
              <a:t>empowerment</a:t>
            </a:r>
            <a:endParaRPr lang="fr-FR" sz="3200" b="1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4188"/>
            <a:ext cx="7920000" cy="4338637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les trois premières composantes peuvent produire le pouvoir d’agir à l’intérieur de l’organisme ou du groupe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la conscience critique permet le pouvoir d’agir à l’extérieur de l’organisme ou du groupe</a:t>
            </a:r>
            <a:br>
              <a:rPr lang="fr-CA" sz="2800" dirty="0"/>
            </a:br>
            <a:r>
              <a:rPr lang="fr-CA" sz="2800" dirty="0">
                <a:cs typeface="Arial" charset="0"/>
              </a:rPr>
              <a:t>→ 	conscience </a:t>
            </a:r>
            <a:r>
              <a:rPr lang="fr-CA" sz="2800" u="sng" dirty="0">
                <a:cs typeface="Arial" charset="0"/>
              </a:rPr>
              <a:t>sociale</a:t>
            </a:r>
            <a:r>
              <a:rPr lang="fr-CA" sz="2800" dirty="0">
                <a:cs typeface="Arial" charset="0"/>
              </a:rPr>
              <a:t> réduit les blocages et 	répare les « ruptures »</a:t>
            </a:r>
            <a:br>
              <a:rPr lang="fr-CA" sz="2800" dirty="0">
                <a:cs typeface="Arial" charset="0"/>
              </a:rPr>
            </a:br>
            <a:r>
              <a:rPr lang="fr-CA" sz="2800" dirty="0">
                <a:cs typeface="Arial" charset="0"/>
              </a:rPr>
              <a:t> → 	conscience </a:t>
            </a:r>
            <a:r>
              <a:rPr lang="fr-CA" sz="2800" u="sng" dirty="0">
                <a:cs typeface="Arial" charset="0"/>
              </a:rPr>
              <a:t>politique</a:t>
            </a:r>
            <a:r>
              <a:rPr lang="fr-CA" sz="2800" dirty="0">
                <a:cs typeface="Arial" charset="0"/>
              </a:rPr>
              <a:t> favorise la 	pérennité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u pied de page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4819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019CDE3-D174-4D5E-9E93-2F74305C7A6D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16013" y="332656"/>
            <a:ext cx="7920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fr-CA" sz="3200" b="1" kern="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Approche axée sur l’</a:t>
            </a:r>
            <a:r>
              <a:rPr lang="fr-CA" sz="3200" b="1" i="1" kern="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empowerment </a:t>
            </a:r>
            <a:r>
              <a:rPr lang="fr-CA" sz="3200" b="1" kern="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: </a:t>
            </a:r>
            <a:r>
              <a:rPr lang="fr-CA" sz="3200" b="1" kern="0" dirty="0">
                <a:solidFill>
                  <a:schemeClr val="tx2"/>
                </a:solidFill>
                <a:latin typeface="Verdana" pitchFamily="34" charset="0"/>
              </a:rPr>
              <a:t>autres enjeux</a:t>
            </a:r>
            <a:endParaRPr lang="fr-CA" sz="3200" b="1" kern="0" dirty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450" y="1700808"/>
            <a:ext cx="7812088" cy="4611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dirty="0">
                <a:latin typeface="Arial" pitchFamily="34" charset="0"/>
              </a:rPr>
              <a:t>requiert des ressources pour soutenir la démarche</a:t>
            </a:r>
          </a:p>
          <a:p>
            <a:pPr marL="342900" indent="-342900" eaLnBrk="1" fontAlgn="auto" hangingPunct="1"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dirty="0">
                <a:latin typeface="Arial" pitchFamily="34" charset="0"/>
              </a:rPr>
              <a:t>demande du temps</a:t>
            </a:r>
          </a:p>
          <a:p>
            <a:pPr marL="342900" indent="-342900" eaLnBrk="1" fontAlgn="auto" hangingPunct="1"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dirty="0">
                <a:latin typeface="Arial" pitchFamily="34" charset="0"/>
              </a:rPr>
              <a:t>requiert quelque chose à risquer</a:t>
            </a:r>
          </a:p>
          <a:p>
            <a:pPr marL="342900" indent="-342900" eaLnBrk="1" fontAlgn="auto" hangingPunct="1"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dirty="0">
                <a:latin typeface="Arial" pitchFamily="34" charset="0"/>
              </a:rPr>
              <a:t>les causes de la précarité demeurent</a:t>
            </a:r>
          </a:p>
          <a:p>
            <a:pPr marL="342900" indent="-342900" eaLnBrk="1" fontAlgn="auto" hangingPunct="1"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dirty="0">
                <a:latin typeface="Arial" pitchFamily="34" charset="0"/>
              </a:rPr>
              <a:t>l’exercice éventuelle du pouvoir peut s’avérer négative (lorsque l’interdépendance donne lieu à l’indépendance et même à l’autocratie)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4125AE-9529-4194-9317-BB7A4B8ED75F}" type="slidenum">
              <a:rPr lang="fr-FR"/>
              <a:pPr/>
              <a:t>34</a:t>
            </a:fld>
            <a:endParaRPr lang="fr-FR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32656"/>
            <a:ext cx="7772400" cy="1143000"/>
          </a:xfrm>
        </p:spPr>
        <p:txBody>
          <a:bodyPr/>
          <a:lstStyle/>
          <a:p>
            <a:r>
              <a:rPr lang="fr-CA" sz="3200" b="1" dirty="0">
                <a:latin typeface="Verdana" pitchFamily="34" charset="0"/>
              </a:rPr>
              <a:t>L’animation sociale</a:t>
            </a:r>
            <a:endParaRPr lang="fr-FR" sz="3200" b="1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4188"/>
            <a:ext cx="7197725" cy="3959225"/>
          </a:xfrm>
          <a:noFill/>
        </p:spPr>
        <p:txBody>
          <a:bodyPr/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fr-CA" sz="2800" dirty="0"/>
              <a:t>approche visant à donner vie à un groupe </a:t>
            </a:r>
            <a:r>
              <a:rPr lang="fr-CA" sz="2800" dirty="0">
                <a:cs typeface="Arial" charset="0"/>
              </a:rPr>
              <a:t>→ repose sur la dynamique collective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fr-CA" sz="2800" dirty="0"/>
              <a:t>saisir les occasions ou provoquer certaines situations </a:t>
            </a:r>
            <a:r>
              <a:rPr lang="fr-CA" sz="2800" dirty="0">
                <a:cs typeface="Arial" charset="0"/>
              </a:rPr>
              <a:t>→ </a:t>
            </a:r>
            <a:r>
              <a:rPr lang="fr-CA" sz="2800" dirty="0"/>
              <a:t>sources d’apprentissage</a:t>
            </a:r>
            <a:r>
              <a:rPr lang="fr-FR" sz="2800" dirty="0"/>
              <a:t> </a:t>
            </a:r>
            <a:endParaRPr lang="fr-CA" sz="2800" dirty="0"/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fr-CA" sz="2800" dirty="0"/>
              <a:t>faire en sorte que le groupe intervienne sur lui-même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37F2FC-6E2C-4574-A3F6-4A5C63A778FD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99592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2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Le développement de l’</a:t>
            </a:r>
            <a:r>
              <a:rPr kumimoji="0" lang="fr-CA" sz="3200" b="1" i="1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empowerment</a:t>
            </a:r>
            <a:r>
              <a:rPr kumimoji="0" lang="fr-CA" sz="32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≠ mécanique…</a:t>
            </a:r>
            <a:endParaRPr kumimoji="0" lang="fr-FR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" name="Picture 6" descr="Photograph:Charlie Chaplin in Modern Times (1936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6424" y="1723925"/>
            <a:ext cx="5757862" cy="4297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37F2FC-6E2C-4574-A3F6-4A5C63A778FD}" type="slidenum">
              <a:rPr lang="fr-FR" smtClean="0"/>
              <a:pPr/>
              <a:t>36</a:t>
            </a:fld>
            <a:endParaRPr lang="fr-F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78904" y="3417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2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…mais davantage organique</a:t>
            </a:r>
            <a:endParaRPr kumimoji="0" lang="fr-FR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" name="Picture 5" descr="potage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008" y="1681163"/>
            <a:ext cx="6478588" cy="434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37F2FC-6E2C-4574-A3F6-4A5C63A778FD}" type="slidenum">
              <a:rPr lang="fr-FR" smtClean="0"/>
              <a:pPr/>
              <a:t>37</a:t>
            </a:fld>
            <a:endParaRPr lang="fr-FR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404119" y="2132856"/>
            <a:ext cx="7272337" cy="33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158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CA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ne suffit pas d’être acteur de son développement, encore faut-il en être véritablement l’</a:t>
            </a:r>
            <a:r>
              <a:rPr kumimoji="0" lang="fr-CA" sz="2800" b="0" i="0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auteur</a:t>
            </a:r>
            <a:r>
              <a:rPr kumimoji="0" lang="fr-CA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15875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br>
              <a:rPr kumimoji="0" lang="fr-CA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CA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(Michel Dinet, 1997)</a:t>
            </a:r>
            <a:r>
              <a:rPr kumimoji="0" lang="fr-F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92088" y="692845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200" b="1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LE </a:t>
            </a:r>
            <a:r>
              <a:rPr kumimoji="0" lang="en-CA" sz="32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MOT DE LA FIN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pied de page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8915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D279BC9-2319-4F3B-A799-32386B98CD26}" type="slidenum">
              <a:rPr lang="fr-FR" smtClean="0"/>
              <a:pPr/>
              <a:t>38</a:t>
            </a:fld>
            <a:endParaRPr lang="fr-F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62063" y="657225"/>
            <a:ext cx="7558087" cy="5219700"/>
          </a:xfrm>
          <a:prstGeom prst="rect">
            <a:avLst/>
          </a:prstGeom>
          <a:noFill/>
        </p:spPr>
        <p:txBody>
          <a:bodyPr/>
          <a:lstStyle/>
          <a:p>
            <a:pPr algn="ctr">
              <a:spcBef>
                <a:spcPct val="100000"/>
              </a:spcBef>
              <a:spcAft>
                <a:spcPct val="50000"/>
              </a:spcAft>
              <a:defRPr/>
            </a:pPr>
            <a:r>
              <a:rPr lang="fr-CA" sz="3200" dirty="0">
                <a:latin typeface="Calibri" pitchFamily="34" charset="0"/>
                <a:ea typeface="+mj-ea"/>
                <a:cs typeface="+mj-cs"/>
              </a:rPr>
              <a:t>référence :</a:t>
            </a:r>
            <a:br>
              <a:rPr lang="fr-CA" sz="3200" dirty="0">
                <a:latin typeface="Calibri" pitchFamily="34" charset="0"/>
                <a:ea typeface="+mj-ea"/>
                <a:cs typeface="+mj-cs"/>
              </a:rPr>
            </a:br>
            <a:br>
              <a:rPr lang="fr-CA" sz="3200" dirty="0">
                <a:latin typeface="Calibri" pitchFamily="34" charset="0"/>
                <a:ea typeface="+mj-ea"/>
                <a:cs typeface="+mj-cs"/>
              </a:rPr>
            </a:br>
            <a:r>
              <a:rPr lang="fr-CA" sz="3200" b="1" dirty="0">
                <a:latin typeface="Calibri" pitchFamily="34" charset="0"/>
              </a:rPr>
              <a:t>Empowerment </a:t>
            </a:r>
            <a:r>
              <a:rPr lang="fr-CA" sz="3200" b="1" i="1" dirty="0">
                <a:latin typeface="Calibri" pitchFamily="34" charset="0"/>
              </a:rPr>
              <a:t>et intervention : développement de la capacité d’agir </a:t>
            </a:r>
            <a:br>
              <a:rPr lang="fr-CA" sz="3200" b="1" i="1" dirty="0">
                <a:latin typeface="Calibri" pitchFamily="34" charset="0"/>
              </a:rPr>
            </a:br>
            <a:r>
              <a:rPr lang="fr-CA" sz="3200" b="1" i="1" dirty="0">
                <a:latin typeface="Calibri" pitchFamily="34" charset="0"/>
              </a:rPr>
              <a:t>et de la solidarité</a:t>
            </a:r>
            <a:br>
              <a:rPr lang="fr-CA" sz="3200" b="1" dirty="0">
                <a:latin typeface="Calibri" pitchFamily="34" charset="0"/>
                <a:ea typeface="+mj-ea"/>
                <a:cs typeface="+mj-cs"/>
              </a:rPr>
            </a:br>
            <a:br>
              <a:rPr lang="fr-CA" sz="3200" dirty="0">
                <a:latin typeface="Calibri" pitchFamily="34" charset="0"/>
                <a:ea typeface="+mj-ea"/>
                <a:cs typeface="+mj-cs"/>
              </a:rPr>
            </a:br>
            <a:r>
              <a:rPr lang="fr-CA" sz="3200" dirty="0">
                <a:latin typeface="Calibri" pitchFamily="34" charset="0"/>
                <a:ea typeface="+mj-ea"/>
                <a:cs typeface="+mj-cs"/>
              </a:rPr>
              <a:t>par William A. Ninacs</a:t>
            </a:r>
            <a:br>
              <a:rPr lang="fr-CA" sz="32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http://www.pulaval.com/catalogue/empowerment-intervention-developpement-capacite-agir-solidarite-9200.html</a:t>
            </a:r>
            <a:br>
              <a:rPr lang="fr-CA" sz="3200" dirty="0">
                <a:latin typeface="Calibri" pitchFamily="34" charset="0"/>
                <a:ea typeface="+mj-ea"/>
                <a:cs typeface="+mj-cs"/>
              </a:rPr>
            </a:br>
            <a:endParaRPr lang="fr-CA" sz="32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pied de page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9939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BFE830B-2AF8-4DE2-BF3A-EFC076583296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1116013" y="649288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3200" b="1">
                <a:solidFill>
                  <a:schemeClr val="tx2"/>
                </a:solidFill>
                <a:latin typeface="Verdana" pitchFamily="34" charset="0"/>
              </a:rPr>
              <a:t>Coopérative de consultation en développement La Clé</a:t>
            </a:r>
          </a:p>
        </p:txBody>
      </p:sp>
      <p:pic>
        <p:nvPicPr>
          <p:cNvPr id="39941" name="Picture 4" descr="Logo%20La%20Clé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454025"/>
            <a:ext cx="213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1152525" y="2708275"/>
            <a:ext cx="774065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Richard Leroux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William A. « Bill » Ninacs</a:t>
            </a:r>
          </a:p>
          <a:p>
            <a:pPr algn="ctr">
              <a:spcBef>
                <a:spcPts val="3000"/>
              </a:spcBef>
              <a:tabLst>
                <a:tab pos="1168400" algn="l"/>
              </a:tabLst>
            </a:pPr>
            <a:r>
              <a:rPr lang="fr-CA" sz="2400" dirty="0">
                <a:latin typeface="Verdana" pitchFamily="34" charset="0"/>
              </a:rPr>
              <a:t>(819) 758-7797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400" dirty="0">
                <a:latin typeface="Verdana" pitchFamily="34" charset="0"/>
              </a:rPr>
              <a:t>info@lacle.coop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400" dirty="0">
                <a:latin typeface="Verdana" pitchFamily="34" charset="0"/>
              </a:rPr>
              <a:t>http://www.lacle.coop/ </a:t>
            </a:r>
          </a:p>
        </p:txBody>
      </p:sp>
      <p:pic>
        <p:nvPicPr>
          <p:cNvPr id="39944" name="Picture 12" descr="Richard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8788" y="4291806"/>
            <a:ext cx="108108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 descr="DSC_0088.JPG"/>
          <p:cNvPicPr preferRelativeResize="0">
            <a:picLocks/>
          </p:cNvPicPr>
          <p:nvPr/>
        </p:nvPicPr>
        <p:blipFill>
          <a:blip r:embed="rId5" cstate="print"/>
          <a:srcRect t="5922" b="5509"/>
          <a:stretch>
            <a:fillRect/>
          </a:stretch>
        </p:blipFill>
        <p:spPr>
          <a:xfrm>
            <a:off x="7308304" y="4292178"/>
            <a:ext cx="1080000" cy="14402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614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A0CDA48-8AC2-4380-AABC-A8EF4E13570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3200" dirty="0"/>
              <a:t>L’</a:t>
            </a:r>
            <a:r>
              <a:rPr lang="fr-CA" sz="3200" i="1" dirty="0"/>
              <a:t>empowerment</a:t>
            </a:r>
            <a:r>
              <a:rPr lang="fr-CA" sz="3200" dirty="0"/>
              <a:t>, c’est :</a:t>
            </a:r>
            <a:endParaRPr lang="fr-FR" sz="3200" dirty="0">
              <a:solidFill>
                <a:schemeClr val="accent2"/>
              </a:solidFill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138" y="1754188"/>
            <a:ext cx="7377112" cy="41148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un </a:t>
            </a:r>
            <a:r>
              <a:rPr lang="fr-CA" sz="2800" b="1" dirty="0"/>
              <a:t>processus</a:t>
            </a:r>
            <a:r>
              <a:rPr lang="fr-CA" sz="2800" dirty="0"/>
              <a:t> par lequel les individus et les collectivités acquièrent la capacité d’exercer un pouvoir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un </a:t>
            </a:r>
            <a:r>
              <a:rPr lang="fr-CA" sz="2800" b="1" dirty="0"/>
              <a:t>état</a:t>
            </a:r>
            <a:r>
              <a:rPr lang="fr-CA" sz="2800" dirty="0"/>
              <a:t> : avoir la capacité d’exercer un pouvoir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la capacité d’agir de façon </a:t>
            </a:r>
            <a:r>
              <a:rPr lang="fr-CA" sz="2800" b="1" dirty="0"/>
              <a:t>autonome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la capacité de prendre un </a:t>
            </a:r>
            <a:r>
              <a:rPr lang="fr-CA" sz="2800" b="1" dirty="0"/>
              <a:t>risque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73A678-C133-437B-975D-BF1A04E204F1}" type="slidenum">
              <a:rPr lang="fr-FR"/>
              <a:pPr/>
              <a:t>5</a:t>
            </a:fld>
            <a:endParaRPr lang="fr-F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331640" y="1556792"/>
            <a:ext cx="6768000" cy="360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lnSpc>
                <a:spcPct val="150000"/>
              </a:lnSpc>
              <a:spcBef>
                <a:spcPct val="100000"/>
              </a:spcBef>
              <a:defRPr/>
            </a:pPr>
            <a:r>
              <a:rPr lang="fr-FR" sz="3600" b="1" i="1" dirty="0">
                <a:latin typeface="Verdana" pitchFamily="34" charset="0"/>
              </a:rPr>
              <a:t>empowerment </a:t>
            </a:r>
            <a:br>
              <a:rPr lang="fr-FR" sz="3600" b="1" i="1" dirty="0">
                <a:latin typeface="Verdana" pitchFamily="34" charset="0"/>
              </a:rPr>
            </a:br>
            <a:r>
              <a:rPr lang="fr-FR" sz="3600" b="1" dirty="0">
                <a:latin typeface="Verdana" pitchFamily="34" charset="0"/>
              </a:rPr>
              <a:t>=</a:t>
            </a:r>
            <a:r>
              <a:rPr lang="fr-FR" sz="3600" b="1" i="1" dirty="0">
                <a:latin typeface="Verdana" pitchFamily="34" charset="0"/>
              </a:rPr>
              <a:t> </a:t>
            </a: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exercer un pouvoir</a:t>
            </a:r>
            <a:b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  <a:sym typeface="Wingdings" pitchFamily="2" charset="2"/>
              </a:rPr>
              <a:t></a:t>
            </a:r>
            <a:b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  <a:sym typeface="Symbol" pitchFamily="18" charset="2"/>
              </a:rPr>
            </a:b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  <a:sym typeface="Symbol" pitchFamily="18" charset="2"/>
              </a:rPr>
              <a:t>choisir 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  <a:sym typeface="Monotype Sorts" charset="2"/>
              </a:rPr>
              <a:t> </a:t>
            </a: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  <a:sym typeface="Monotype Sorts" charset="2"/>
              </a:rPr>
              <a:t> décider 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  <a:sym typeface="Monotype Sorts" charset="2"/>
              </a:rPr>
              <a:t> </a:t>
            </a: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  <a:sym typeface="Monotype Sorts" charset="2"/>
              </a:rPr>
              <a:t> agir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717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2E448B-99AE-45D3-9D25-1DD0C84C0AE1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1079500"/>
          </a:xfrm>
        </p:spPr>
        <p:txBody>
          <a:bodyPr/>
          <a:lstStyle/>
          <a:p>
            <a:pPr eaLnBrk="1" hangingPunct="1">
              <a:defRPr/>
            </a:pPr>
            <a:r>
              <a:rPr lang="fr-CA" sz="3200" dirty="0"/>
              <a:t>Exercer un pouvoir : perspective d’</a:t>
            </a:r>
            <a:r>
              <a:rPr lang="fr-CA" sz="3200" i="1" dirty="0"/>
              <a:t>empowerment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4188"/>
            <a:ext cx="7415212" cy="10795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fr-CA" sz="2800"/>
              <a:t>C’est posséder la capacité de 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9038" y="2419921"/>
            <a:ext cx="7415212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lvl="1" indent="-285750" eaLnBrk="1" hangingPunct="1">
              <a:lnSpc>
                <a:spcPct val="110000"/>
              </a:lnSpc>
              <a:spcBef>
                <a:spcPct val="30000"/>
              </a:spcBef>
              <a:spcAft>
                <a:spcPts val="300"/>
              </a:spcAft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fr-CA" sz="2800" b="1" kern="0" dirty="0">
                <a:latin typeface="+mn-lt"/>
              </a:rPr>
              <a:t>choisir</a:t>
            </a:r>
            <a:r>
              <a:rPr lang="fr-CA" sz="2800" kern="0" dirty="0">
                <a:latin typeface="+mn-lt"/>
              </a:rPr>
              <a:t> librement (présence d’une alternative),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87450" y="3643437"/>
            <a:ext cx="74168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lvl="1" indent="-285750" eaLnBrk="1" hangingPunct="1">
              <a:lnSpc>
                <a:spcPct val="110000"/>
              </a:lnSpc>
              <a:spcBef>
                <a:spcPct val="30000"/>
              </a:spcBef>
              <a:spcAft>
                <a:spcPts val="300"/>
              </a:spcAft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fr-CA" sz="2800" kern="0" dirty="0">
                <a:latin typeface="+mn-lt"/>
              </a:rPr>
              <a:t>transformer son choix en une </a:t>
            </a:r>
            <a:r>
              <a:rPr lang="fr-CA" sz="2800" b="1" kern="0" dirty="0">
                <a:latin typeface="+mn-lt"/>
              </a:rPr>
              <a:t>décision</a:t>
            </a:r>
            <a:r>
              <a:rPr lang="fr-CA" sz="2800" kern="0" dirty="0">
                <a:latin typeface="+mn-lt"/>
              </a:rPr>
              <a:t> (capacité d’analyser et de s’engager) et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87450" y="4868192"/>
            <a:ext cx="74168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lvl="1" indent="-285750" eaLnBrk="1" hangingPunct="1">
              <a:lnSpc>
                <a:spcPct val="110000"/>
              </a:lnSpc>
              <a:spcBef>
                <a:spcPct val="30000"/>
              </a:spcBef>
              <a:spcAft>
                <a:spcPts val="300"/>
              </a:spcAft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fr-CA" sz="2800" b="1" kern="0" dirty="0">
                <a:latin typeface="+mn-lt"/>
              </a:rPr>
              <a:t>agir</a:t>
            </a:r>
            <a:r>
              <a:rPr lang="fr-CA" sz="2800" kern="0" dirty="0">
                <a:latin typeface="+mn-lt"/>
              </a:rPr>
              <a:t> en fonction de sa décision </a:t>
            </a:r>
            <a:br>
              <a:rPr lang="fr-CA" sz="2800" kern="0" dirty="0">
                <a:latin typeface="+mn-lt"/>
              </a:rPr>
            </a:br>
            <a:r>
              <a:rPr lang="fr-CA" sz="2800" kern="0" dirty="0">
                <a:latin typeface="+mn-lt"/>
              </a:rPr>
              <a:t>(ressources + assumer les conséquences)</a:t>
            </a:r>
            <a:endParaRPr lang="fr-FR" sz="2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CA022-4994-42C2-8DBD-7DBA93A15B6E}" type="slidenum">
              <a:rPr lang="fr-FR"/>
              <a:pPr/>
              <a:t>7</a:t>
            </a:fld>
            <a:endParaRPr lang="fr-F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2954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/>
              <a:t> </a:t>
            </a:r>
          </a:p>
        </p:txBody>
      </p:sp>
      <p:graphicFrame>
        <p:nvGraphicFramePr>
          <p:cNvPr id="61474" name="Group 34"/>
          <p:cNvGraphicFramePr>
            <a:graphicFrameLocks noGrp="1"/>
          </p:cNvGraphicFramePr>
          <p:nvPr/>
        </p:nvGraphicFramePr>
        <p:xfrm>
          <a:off x="1447800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467" name="Group 27"/>
          <p:cNvGraphicFramePr>
            <a:graphicFrameLocks noGrp="1"/>
          </p:cNvGraphicFramePr>
          <p:nvPr/>
        </p:nvGraphicFramePr>
        <p:xfrm>
          <a:off x="5027613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590800" y="685800"/>
            <a:ext cx="4572000" cy="5486400"/>
            <a:chOff x="1728" y="672"/>
            <a:chExt cx="2304" cy="3120"/>
          </a:xfrm>
        </p:grpSpPr>
        <p:sp>
          <p:nvSpPr>
            <p:cNvPr id="61461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61462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61475" name="Oval 35"/>
          <p:cNvSpPr>
            <a:spLocks noChangeArrowheads="1"/>
          </p:cNvSpPr>
          <p:nvPr/>
        </p:nvSpPr>
        <p:spPr bwMode="auto">
          <a:xfrm>
            <a:off x="990600" y="762000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6F554-930E-4845-B8A8-4D470FE92A67}" type="slidenum">
              <a:rPr lang="fr-FR"/>
              <a:pPr/>
              <a:t>8</a:t>
            </a:fld>
            <a:endParaRPr lang="fr-FR"/>
          </a:p>
        </p:txBody>
      </p:sp>
      <p:sp>
        <p:nvSpPr>
          <p:cNvPr id="118808" name="Rectangle 24"/>
          <p:cNvSpPr>
            <a:spLocks noGrp="1" noChangeArrowheads="1"/>
          </p:cNvSpPr>
          <p:nvPr>
            <p:ph type="title"/>
          </p:nvPr>
        </p:nvSpPr>
        <p:spPr>
          <a:xfrm>
            <a:off x="1173163" y="332656"/>
            <a:ext cx="7772400" cy="1143000"/>
          </a:xfrm>
          <a:noFill/>
          <a:ln/>
        </p:spPr>
        <p:txBody>
          <a:bodyPr/>
          <a:lstStyle/>
          <a:p>
            <a:r>
              <a:rPr lang="fr-CA" sz="3200" b="1" dirty="0">
                <a:latin typeface="Verdana" pitchFamily="34" charset="0"/>
              </a:rPr>
              <a:t>L’</a:t>
            </a:r>
            <a:r>
              <a:rPr lang="fr-CA" sz="3200" b="1" i="1" dirty="0">
                <a:latin typeface="Verdana" pitchFamily="34" charset="0"/>
              </a:rPr>
              <a:t>empowerment</a:t>
            </a:r>
            <a:r>
              <a:rPr lang="fr-CA" sz="3200" b="1" dirty="0">
                <a:latin typeface="Verdana" pitchFamily="34" charset="0"/>
              </a:rPr>
              <a:t> individuel</a:t>
            </a:r>
            <a:endParaRPr lang="fr-FR" sz="3200" b="1" dirty="0">
              <a:latin typeface="Verdana" pitchFamily="34" charset="0"/>
            </a:endParaRPr>
          </a:p>
        </p:txBody>
      </p:sp>
      <p:graphicFrame>
        <p:nvGraphicFramePr>
          <p:cNvPr id="12" name="Group 82"/>
          <p:cNvGraphicFramePr>
            <a:graphicFrameLocks noGrp="1"/>
          </p:cNvGraphicFramePr>
          <p:nvPr>
            <p:ph type="tbl" idx="1"/>
          </p:nvPr>
        </p:nvGraphicFramePr>
        <p:xfrm>
          <a:off x="1120080" y="1676400"/>
          <a:ext cx="7772400" cy="444989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oup 84"/>
          <p:cNvGrpSpPr>
            <a:grpSpLocks noChangeAspect="1"/>
          </p:cNvGrpSpPr>
          <p:nvPr/>
        </p:nvGrpSpPr>
        <p:grpSpPr bwMode="auto">
          <a:xfrm>
            <a:off x="3756917" y="2667000"/>
            <a:ext cx="2459038" cy="2279650"/>
            <a:chOff x="2650" y="1920"/>
            <a:chExt cx="1035" cy="960"/>
          </a:xfrm>
        </p:grpSpPr>
        <p:sp>
          <p:nvSpPr>
            <p:cNvPr id="14" name="AutoShape 72"/>
            <p:cNvSpPr>
              <a:spLocks noChangeAspect="1" noChangeArrowheads="1"/>
            </p:cNvSpPr>
            <p:nvPr/>
          </p:nvSpPr>
          <p:spPr bwMode="auto">
            <a:xfrm>
              <a:off x="3005" y="2688"/>
              <a:ext cx="336" cy="192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15" name="Group 83"/>
            <p:cNvGrpSpPr>
              <a:grpSpLocks noChangeAspect="1"/>
            </p:cNvGrpSpPr>
            <p:nvPr/>
          </p:nvGrpSpPr>
          <p:grpSpPr bwMode="auto">
            <a:xfrm>
              <a:off x="2650" y="1920"/>
              <a:ext cx="806" cy="768"/>
              <a:chOff x="2650" y="1920"/>
              <a:chExt cx="806" cy="768"/>
            </a:xfrm>
          </p:grpSpPr>
          <p:sp>
            <p:nvSpPr>
              <p:cNvPr id="17" name="AutoShape 71"/>
              <p:cNvSpPr>
                <a:spLocks noChangeAspect="1" noChangeArrowheads="1"/>
              </p:cNvSpPr>
              <p:nvPr/>
            </p:nvSpPr>
            <p:spPr bwMode="auto">
              <a:xfrm rot="2700000">
                <a:off x="2880" y="2112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75 w 21600"/>
                  <a:gd name="T13" fmla="*/ 8625 h 21600"/>
                  <a:gd name="T14" fmla="*/ 19425 w 21600"/>
                  <a:gd name="T15" fmla="*/ 1297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8" name="AutoShape 73"/>
              <p:cNvSpPr>
                <a:spLocks noChangeAspect="1" noChangeArrowheads="1"/>
              </p:cNvSpPr>
              <p:nvPr/>
            </p:nvSpPr>
            <p:spPr bwMode="auto">
              <a:xfrm>
                <a:off x="3005" y="1920"/>
                <a:ext cx="336" cy="192"/>
              </a:xfrm>
              <a:prstGeom prst="leftRightArrow">
                <a:avLst>
                  <a:gd name="adj1" fmla="val 50000"/>
                  <a:gd name="adj2" fmla="val 3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9" name="AutoShape 76"/>
              <p:cNvSpPr>
                <a:spLocks noChangeAspect="1" noChangeArrowheads="1"/>
              </p:cNvSpPr>
              <p:nvPr/>
            </p:nvSpPr>
            <p:spPr bwMode="auto">
              <a:xfrm rot="5400000">
                <a:off x="2592" y="2280"/>
                <a:ext cx="336" cy="219"/>
              </a:xfrm>
              <a:prstGeom prst="leftRightArrow">
                <a:avLst>
                  <a:gd name="adj1" fmla="val 50000"/>
                  <a:gd name="adj2" fmla="val 3068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16" name="AutoShape 77"/>
            <p:cNvSpPr>
              <a:spLocks noChangeAspect="1" noChangeArrowheads="1"/>
            </p:cNvSpPr>
            <p:nvPr/>
          </p:nvSpPr>
          <p:spPr bwMode="auto">
            <a:xfrm rot="5400000">
              <a:off x="3408" y="2280"/>
              <a:ext cx="336" cy="219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6F554-930E-4845-B8A8-4D470FE92A67}" type="slidenum">
              <a:rPr lang="fr-FR"/>
              <a:pPr/>
              <a:t>9</a:t>
            </a:fld>
            <a:endParaRPr lang="fr-FR"/>
          </a:p>
        </p:txBody>
      </p:sp>
      <p:graphicFrame>
        <p:nvGraphicFramePr>
          <p:cNvPr id="118786" name="Group 2"/>
          <p:cNvGraphicFramePr>
            <a:graphicFrameLocks noGrp="1"/>
          </p:cNvGraphicFramePr>
          <p:nvPr>
            <p:ph type="tbl" idx="1"/>
          </p:nvPr>
        </p:nvGraphicFramePr>
        <p:xfrm>
          <a:off x="1173163" y="16764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assistance muette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de parole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d’être entendu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prendre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 aux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connaissances et habilités pratiques et techniques requises par l’action et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 participation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amour de soi (légitimité)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vision de soi (compétences)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confiance en soi (reconnaissance)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individuelle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collective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sociale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politique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8802" name="AutoShape 18"/>
          <p:cNvSpPr>
            <a:spLocks noChangeAspect="1" noChangeArrowheads="1"/>
          </p:cNvSpPr>
          <p:nvPr/>
        </p:nvSpPr>
        <p:spPr bwMode="auto">
          <a:xfrm rot="2700000">
            <a:off x="4572000" y="3352800"/>
            <a:ext cx="914400" cy="914400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18803" name="AutoShape 19"/>
          <p:cNvSpPr>
            <a:spLocks noChangeArrowheads="1"/>
          </p:cNvSpPr>
          <p:nvPr/>
        </p:nvSpPr>
        <p:spPr bwMode="auto">
          <a:xfrm>
            <a:off x="4770438" y="42672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18804" name="AutoShape 20"/>
          <p:cNvSpPr>
            <a:spLocks noChangeArrowheads="1"/>
          </p:cNvSpPr>
          <p:nvPr/>
        </p:nvSpPr>
        <p:spPr bwMode="auto">
          <a:xfrm>
            <a:off x="4770438" y="30480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18805" name="AutoShape 21"/>
          <p:cNvSpPr>
            <a:spLocks noChangeArrowheads="1"/>
          </p:cNvSpPr>
          <p:nvPr/>
        </p:nvSpPr>
        <p:spPr bwMode="auto">
          <a:xfrm rot="5400000">
            <a:off x="4114007" y="3620293"/>
            <a:ext cx="533400" cy="347663"/>
          </a:xfrm>
          <a:prstGeom prst="leftRightArrow">
            <a:avLst>
              <a:gd name="adj1" fmla="val 50000"/>
              <a:gd name="adj2" fmla="val 30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18806" name="AutoShape 22"/>
          <p:cNvSpPr>
            <a:spLocks noChangeArrowheads="1"/>
          </p:cNvSpPr>
          <p:nvPr/>
        </p:nvSpPr>
        <p:spPr bwMode="auto">
          <a:xfrm rot="5400000">
            <a:off x="5409407" y="3620293"/>
            <a:ext cx="533400" cy="347663"/>
          </a:xfrm>
          <a:prstGeom prst="leftRightArrow">
            <a:avLst>
              <a:gd name="adj1" fmla="val 50000"/>
              <a:gd name="adj2" fmla="val 30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title"/>
          </p:nvPr>
        </p:nvSpPr>
        <p:spPr>
          <a:xfrm>
            <a:off x="1173163" y="332656"/>
            <a:ext cx="7772400" cy="1143000"/>
          </a:xfrm>
          <a:noFill/>
          <a:ln/>
        </p:spPr>
        <p:txBody>
          <a:bodyPr/>
          <a:lstStyle/>
          <a:p>
            <a:r>
              <a:rPr lang="fr-CA" sz="3200" b="1" dirty="0">
                <a:latin typeface="Verdana" pitchFamily="34" charset="0"/>
              </a:rPr>
              <a:t>L’</a:t>
            </a:r>
            <a:r>
              <a:rPr lang="fr-CA" sz="3200" b="1" i="1" dirty="0">
                <a:latin typeface="Verdana" pitchFamily="34" charset="0"/>
              </a:rPr>
              <a:t>empowerment</a:t>
            </a:r>
            <a:r>
              <a:rPr lang="fr-CA" sz="3200" b="1" dirty="0">
                <a:latin typeface="Verdana" pitchFamily="34" charset="0"/>
              </a:rPr>
              <a:t> individuel</a:t>
            </a:r>
            <a:endParaRPr lang="fr-FR" sz="3200" b="1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Bande verticale">
  <a:themeElements>
    <a:clrScheme name="Bande vertical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Bande vertical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ande vertical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nde vertical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DD Anne-Marie:Applications (Mac OS 9):Microsoft Office 2001:Modèles:Présentations:Modèles:Bande verticale</Template>
  <TotalTime>3202</TotalTime>
  <Words>1829</Words>
  <Application>Microsoft Office PowerPoint</Application>
  <PresentationFormat>Affichage à l'écran (4:3)</PresentationFormat>
  <Paragraphs>338</Paragraphs>
  <Slides>39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7" baseType="lpstr">
      <vt:lpstr>Arial</vt:lpstr>
      <vt:lpstr>Calibri</vt:lpstr>
      <vt:lpstr>Times</vt:lpstr>
      <vt:lpstr>Times New Roman</vt:lpstr>
      <vt:lpstr>Verdana</vt:lpstr>
      <vt:lpstr>Wingdings</vt:lpstr>
      <vt:lpstr>Bande verticale</vt:lpstr>
      <vt:lpstr>Document</vt:lpstr>
      <vt:lpstr>Présentation PowerPoint</vt:lpstr>
      <vt:lpstr>Plan de la présentation</vt:lpstr>
      <vt:lpstr>Présentation PowerPoint</vt:lpstr>
      <vt:lpstr>L’empowerment, c’est :</vt:lpstr>
      <vt:lpstr>Présentation PowerPoint</vt:lpstr>
      <vt:lpstr>Exercer un pouvoir : perspective d’empowerment</vt:lpstr>
      <vt:lpstr>Présentation PowerPoint</vt:lpstr>
      <vt:lpstr>L’empowerment individuel</vt:lpstr>
      <vt:lpstr>L’empowerment individuel</vt:lpstr>
      <vt:lpstr>L’empowerment individuel</vt:lpstr>
      <vt:lpstr>Présentation PowerPoint</vt:lpstr>
      <vt:lpstr>L’empowerment communautaire</vt:lpstr>
      <vt:lpstr>L’échelle de la participation</vt:lpstr>
      <vt:lpstr>L’empowerment communautaire</vt:lpstr>
      <vt:lpstr>Les idées sur lesquelles l’empowerment est fondé</vt:lpstr>
      <vt:lpstr>Quelques idées sur le pouvoir  (en tant que capacité d’agir)</vt:lpstr>
      <vt:lpstr>L’empowerment dit autrement</vt:lpstr>
      <vt:lpstr>Présentation PowerPoint</vt:lpstr>
      <vt:lpstr>Rôles de l’organisation  vis-à-vis la capacité d’agir</vt:lpstr>
      <vt:lpstr>Vue d’ensemble de l’empowerment</vt:lpstr>
      <vt:lpstr>Vue d’ensemble de l’empowerment</vt:lpstr>
      <vt:lpstr>L’empowerment organisationnel</vt:lpstr>
      <vt:lpstr>Présentation PowerPoint</vt:lpstr>
      <vt:lpstr>Fonctions relatives à l’empowerment</vt:lpstr>
      <vt:lpstr>L’intervention lorsque l’objectif est de soutenir l’empowerment d’un individu spécifique</vt:lpstr>
      <vt:lpstr>L’intervention lorsque l’objectif est de favoriser l’empowerment des individus (contexte de groupe)</vt:lpstr>
      <vt:lpstr>Les organismes n’ayant pas d’objectif d’empowerment</vt:lpstr>
      <vt:lpstr>L’approche axée sur l’empowerment</vt:lpstr>
      <vt:lpstr>Présentation PowerPoint</vt:lpstr>
      <vt:lpstr>Présentation PowerPoint</vt:lpstr>
      <vt:lpstr>L’empowerment partiel</vt:lpstr>
      <vt:lpstr>Le transfert de l’empowerment</vt:lpstr>
      <vt:lpstr>Présentation PowerPoint</vt:lpstr>
      <vt:lpstr>L’animation sociale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La Clé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développement</dc:title>
  <dc:creator>Anne-Marie Béliveau</dc:creator>
  <cp:lastModifiedBy>Joël Nadeau</cp:lastModifiedBy>
  <cp:revision>110</cp:revision>
  <dcterms:created xsi:type="dcterms:W3CDTF">2004-09-08T14:32:21Z</dcterms:created>
  <dcterms:modified xsi:type="dcterms:W3CDTF">2020-08-17T20:36:04Z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