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436" r:id="rId3"/>
    <p:sldId id="445" r:id="rId4"/>
    <p:sldId id="446" r:id="rId5"/>
    <p:sldId id="499" r:id="rId6"/>
    <p:sldId id="461" r:id="rId7"/>
    <p:sldId id="466" r:id="rId8"/>
    <p:sldId id="464" r:id="rId9"/>
    <p:sldId id="465" r:id="rId10"/>
    <p:sldId id="462" r:id="rId11"/>
    <p:sldId id="467" r:id="rId12"/>
    <p:sldId id="502" r:id="rId13"/>
    <p:sldId id="504" r:id="rId14"/>
    <p:sldId id="505" r:id="rId15"/>
    <p:sldId id="474" r:id="rId16"/>
    <p:sldId id="477" r:id="rId17"/>
    <p:sldId id="478" r:id="rId18"/>
    <p:sldId id="479" r:id="rId19"/>
    <p:sldId id="480" r:id="rId20"/>
    <p:sldId id="481" r:id="rId21"/>
    <p:sldId id="486" r:id="rId22"/>
    <p:sldId id="488" r:id="rId23"/>
    <p:sldId id="489" r:id="rId24"/>
    <p:sldId id="490" r:id="rId25"/>
    <p:sldId id="493" r:id="rId26"/>
    <p:sldId id="494" r:id="rId27"/>
    <p:sldId id="484" r:id="rId28"/>
    <p:sldId id="485" r:id="rId29"/>
    <p:sldId id="500" r:id="rId30"/>
    <p:sldId id="332" r:id="rId31"/>
    <p:sldId id="415" r:id="rId32"/>
    <p:sldId id="495" r:id="rId33"/>
    <p:sldId id="413" r:id="rId34"/>
    <p:sldId id="501" r:id="rId35"/>
    <p:sldId id="416" r:id="rId36"/>
    <p:sldId id="333" r:id="rId37"/>
    <p:sldId id="511" r:id="rId38"/>
    <p:sldId id="512" r:id="rId39"/>
    <p:sldId id="515" r:id="rId40"/>
    <p:sldId id="510" r:id="rId41"/>
    <p:sldId id="513" r:id="rId42"/>
    <p:sldId id="514" r:id="rId43"/>
    <p:sldId id="421" r:id="rId44"/>
    <p:sldId id="430" r:id="rId45"/>
    <p:sldId id="516" r:id="rId46"/>
    <p:sldId id="517" r:id="rId47"/>
    <p:sldId id="497" r:id="rId48"/>
    <p:sldId id="433" r:id="rId49"/>
    <p:sldId id="432" r:id="rId50"/>
    <p:sldId id="498" r:id="rId51"/>
    <p:sldId id="429" r:id="rId52"/>
    <p:sldId id="335" r:id="rId53"/>
    <p:sldId id="496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75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31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108C11-2352-46E1-8A6A-79829FA8BC0B}" type="doc">
      <dgm:prSet loTypeId="urn:microsoft.com/office/officeart/2005/8/layout/cycle1" loCatId="cycle" qsTypeId="urn:microsoft.com/office/officeart/2005/8/quickstyle/3d1" qsCatId="3D" csTypeId="urn:microsoft.com/office/officeart/2005/8/colors/colorful1#1" csCatId="colorful" phldr="1"/>
      <dgm:spPr/>
    </dgm:pt>
    <dgm:pt modelId="{373E94E8-62F0-4168-969D-7948A333192B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Diagnostic et </a:t>
          </a:r>
          <a:b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</a:br>
          <a:r>
            <a:rPr kumimoji="0" lang="fr-FR" sz="1800" b="1" i="0" u="none" strike="noStrike" cap="none" normalizeH="0" baseline="0" dirty="0">
              <a:ln/>
              <a:effectLst/>
              <a:latin typeface="Arial" charset="0"/>
            </a:rPr>
            <a:t>vision commune</a:t>
          </a:r>
        </a:p>
      </dgm:t>
    </dgm:pt>
    <dgm:pt modelId="{1FAE820B-0031-477E-94AA-8ACD4AA97ABD}" type="parTrans" cxnId="{DC8C97C5-4C00-4B9A-82FB-B84ABD366456}">
      <dgm:prSet/>
      <dgm:spPr/>
      <dgm:t>
        <a:bodyPr/>
        <a:lstStyle/>
        <a:p>
          <a:endParaRPr lang="fr-CA"/>
        </a:p>
      </dgm:t>
    </dgm:pt>
    <dgm:pt modelId="{58B95E71-D629-48EC-B313-3F23E8EB8F78}" type="sibTrans" cxnId="{DC8C97C5-4C00-4B9A-82FB-B84ABD366456}">
      <dgm:prSet/>
      <dgm:spPr/>
      <dgm:t>
        <a:bodyPr/>
        <a:lstStyle/>
        <a:p>
          <a:endParaRPr lang="fr-CA"/>
        </a:p>
      </dgm:t>
    </dgm:pt>
    <dgm:pt modelId="{FCFEDEA9-D80E-49B8-AA75-F1D9A673148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>
              <a:ln/>
              <a:effectLst/>
              <a:latin typeface="Arial" charset="0"/>
            </a:rPr>
            <a:t>Planification stratégique et opérationnelle</a:t>
          </a:r>
          <a:endParaRPr kumimoji="0" lang="fr-FR" sz="1800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BE43A8A1-4451-4E02-9A14-06DFE131597F}" type="parTrans" cxnId="{A11F1829-1938-4142-BFC0-3023C5B4F5C3}">
      <dgm:prSet/>
      <dgm:spPr/>
      <dgm:t>
        <a:bodyPr/>
        <a:lstStyle/>
        <a:p>
          <a:endParaRPr lang="fr-CA"/>
        </a:p>
      </dgm:t>
    </dgm:pt>
    <dgm:pt modelId="{B71188A9-BB81-4B63-95A9-56FBB7219E2F}" type="sibTrans" cxnId="{A11F1829-1938-4142-BFC0-3023C5B4F5C3}">
      <dgm:prSet/>
      <dgm:spPr/>
      <dgm:t>
        <a:bodyPr/>
        <a:lstStyle/>
        <a:p>
          <a:endParaRPr lang="fr-CA"/>
        </a:p>
      </dgm:t>
    </dgm:pt>
    <dgm:pt modelId="{7C46AD5E-517D-4805-A36C-957F75215D1D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none" normalizeH="0" baseline="0">
              <a:ln/>
              <a:effectLst/>
              <a:latin typeface="Arial" charset="0"/>
            </a:rPr>
            <a:t>Réalisation actions</a:t>
          </a:r>
          <a:endParaRPr kumimoji="0" lang="fr-CA" sz="1800" b="0" i="0" u="none" strike="noStrike" cap="none" normalizeH="0" baseline="0" dirty="0">
            <a:ln/>
            <a:effectLst/>
            <a:latin typeface="Arial" charset="0"/>
          </a:endParaRPr>
        </a:p>
      </dgm:t>
    </dgm:pt>
    <dgm:pt modelId="{F085B4D5-562E-4555-8ACA-CF4303A8BC9D}" type="parTrans" cxnId="{808F2D23-BFA3-4585-8BCD-494CAA33911D}">
      <dgm:prSet/>
      <dgm:spPr/>
      <dgm:t>
        <a:bodyPr/>
        <a:lstStyle/>
        <a:p>
          <a:endParaRPr lang="fr-CA"/>
        </a:p>
      </dgm:t>
    </dgm:pt>
    <dgm:pt modelId="{8E192996-06D0-4195-A81E-EACF9DF56E3E}" type="sibTrans" cxnId="{808F2D23-BFA3-4585-8BCD-494CAA33911D}">
      <dgm:prSet/>
      <dgm:spPr/>
      <dgm:t>
        <a:bodyPr/>
        <a:lstStyle/>
        <a:p>
          <a:endParaRPr lang="fr-CA"/>
        </a:p>
      </dgm:t>
    </dgm:pt>
    <dgm:pt modelId="{45181002-DFD9-4B79-9B20-F4B5CBCDDC4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cap="none" normalizeH="0" baseline="0">
              <a:ln/>
              <a:effectLst/>
              <a:latin typeface="Arial" charset="0"/>
            </a:rPr>
            <a:t>Évaluation actions et mobilisation</a:t>
          </a:r>
          <a:endParaRPr kumimoji="0" lang="fr-FR" sz="1800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D13B4DD2-5A15-42BA-95A8-6D9041A01878}" type="parTrans" cxnId="{78D482B2-E3C8-4EF7-A870-1B843DFE6DF0}">
      <dgm:prSet/>
      <dgm:spPr/>
      <dgm:t>
        <a:bodyPr/>
        <a:lstStyle/>
        <a:p>
          <a:endParaRPr lang="fr-CA"/>
        </a:p>
      </dgm:t>
    </dgm:pt>
    <dgm:pt modelId="{2BE41EA4-7A1B-4302-ADB9-1D4BB484C69E}" type="sibTrans" cxnId="{78D482B2-E3C8-4EF7-A870-1B843DFE6DF0}">
      <dgm:prSet/>
      <dgm:spPr/>
      <dgm:t>
        <a:bodyPr/>
        <a:lstStyle/>
        <a:p>
          <a:endParaRPr lang="fr-CA"/>
        </a:p>
      </dgm:t>
    </dgm:pt>
    <dgm:pt modelId="{295A90B1-B190-482D-9A08-846AE975D4C7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cap="none" normalizeH="0" baseline="0">
              <a:ln/>
              <a:effectLst/>
              <a:latin typeface="Arial" charset="0"/>
            </a:rPr>
            <a:t>Portrait / Profil</a:t>
          </a:r>
          <a:endParaRPr kumimoji="0" lang="fr-FR" sz="1800" b="1" i="0" u="none" strike="noStrike" cap="none" normalizeH="0" baseline="0" dirty="0">
            <a:ln/>
            <a:effectLst/>
            <a:latin typeface="Arial" charset="0"/>
          </a:endParaRPr>
        </a:p>
      </dgm:t>
    </dgm:pt>
    <dgm:pt modelId="{DFCB5EF7-1816-4B7A-B07A-10C86C7ACD5E}" type="parTrans" cxnId="{025F1875-4C91-448B-AC1F-3E9DA1F8525D}">
      <dgm:prSet/>
      <dgm:spPr/>
      <dgm:t>
        <a:bodyPr/>
        <a:lstStyle/>
        <a:p>
          <a:endParaRPr lang="fr-CA"/>
        </a:p>
      </dgm:t>
    </dgm:pt>
    <dgm:pt modelId="{3AD0D84E-1619-4885-A688-590B2D3AB014}" type="sibTrans" cxnId="{025F1875-4C91-448B-AC1F-3E9DA1F8525D}">
      <dgm:prSet/>
      <dgm:spPr/>
      <dgm:t>
        <a:bodyPr/>
        <a:lstStyle/>
        <a:p>
          <a:endParaRPr lang="fr-CA"/>
        </a:p>
      </dgm:t>
    </dgm:pt>
    <dgm:pt modelId="{A9907B0B-B567-4162-98D1-928964F01524}" type="pres">
      <dgm:prSet presAssocID="{AF108C11-2352-46E1-8A6A-79829FA8BC0B}" presName="cycle" presStyleCnt="0">
        <dgm:presLayoutVars>
          <dgm:dir/>
          <dgm:resizeHandles val="exact"/>
        </dgm:presLayoutVars>
      </dgm:prSet>
      <dgm:spPr/>
    </dgm:pt>
    <dgm:pt modelId="{E4D3193D-C3A6-4F2B-A7DA-953A0A449726}" type="pres">
      <dgm:prSet presAssocID="{373E94E8-62F0-4168-969D-7948A333192B}" presName="dummy" presStyleCnt="0"/>
      <dgm:spPr/>
    </dgm:pt>
    <dgm:pt modelId="{F22818A7-41F7-4801-96DF-1CFF2F238146}" type="pres">
      <dgm:prSet presAssocID="{373E94E8-62F0-4168-969D-7948A333192B}" presName="node" presStyleLbl="revTx" presStyleIdx="0" presStyleCnt="5" custScaleX="151574" custRadScaleRad="106248" custRadScaleInc="18372">
        <dgm:presLayoutVars>
          <dgm:bulletEnabled val="1"/>
        </dgm:presLayoutVars>
      </dgm:prSet>
      <dgm:spPr/>
    </dgm:pt>
    <dgm:pt modelId="{83D7BDEE-04A6-4B5F-9423-02ED746D7D3F}" type="pres">
      <dgm:prSet presAssocID="{58B95E71-D629-48EC-B313-3F23E8EB8F78}" presName="sibTrans" presStyleLbl="node1" presStyleIdx="0" presStyleCnt="5"/>
      <dgm:spPr/>
    </dgm:pt>
    <dgm:pt modelId="{ADCC9458-5EB2-4A48-B59F-02EB9CB83369}" type="pres">
      <dgm:prSet presAssocID="{FCFEDEA9-D80E-49B8-AA75-F1D9A6731489}" presName="dummy" presStyleCnt="0"/>
      <dgm:spPr/>
    </dgm:pt>
    <dgm:pt modelId="{D5CA0CBF-EB5C-4D9E-89D8-42F0A3B99A19}" type="pres">
      <dgm:prSet presAssocID="{FCFEDEA9-D80E-49B8-AA75-F1D9A6731489}" presName="node" presStyleLbl="revTx" presStyleIdx="1" presStyleCnt="5" custScaleX="141813">
        <dgm:presLayoutVars>
          <dgm:bulletEnabled val="1"/>
        </dgm:presLayoutVars>
      </dgm:prSet>
      <dgm:spPr/>
    </dgm:pt>
    <dgm:pt modelId="{DFBA8207-AFB5-4A5F-981B-9C5497077768}" type="pres">
      <dgm:prSet presAssocID="{B71188A9-BB81-4B63-95A9-56FBB7219E2F}" presName="sibTrans" presStyleLbl="node1" presStyleIdx="1" presStyleCnt="5"/>
      <dgm:spPr/>
    </dgm:pt>
    <dgm:pt modelId="{40904E03-5B27-425C-9C1B-03182EE6C6FA}" type="pres">
      <dgm:prSet presAssocID="{7C46AD5E-517D-4805-A36C-957F75215D1D}" presName="dummy" presStyleCnt="0"/>
      <dgm:spPr/>
    </dgm:pt>
    <dgm:pt modelId="{0E2CB728-31B8-488F-A566-88E248C5A865}" type="pres">
      <dgm:prSet presAssocID="{7C46AD5E-517D-4805-A36C-957F75215D1D}" presName="node" presStyleLbl="revTx" presStyleIdx="2" presStyleCnt="5" custScaleX="120923">
        <dgm:presLayoutVars>
          <dgm:bulletEnabled val="1"/>
        </dgm:presLayoutVars>
      </dgm:prSet>
      <dgm:spPr/>
    </dgm:pt>
    <dgm:pt modelId="{86BF3FE5-781D-4162-9F40-CD90DD57A8FE}" type="pres">
      <dgm:prSet presAssocID="{8E192996-06D0-4195-A81E-EACF9DF56E3E}" presName="sibTrans" presStyleLbl="node1" presStyleIdx="2" presStyleCnt="5"/>
      <dgm:spPr/>
    </dgm:pt>
    <dgm:pt modelId="{64D7931D-27A3-4792-8A73-2D2DFD10CC42}" type="pres">
      <dgm:prSet presAssocID="{45181002-DFD9-4B79-9B20-F4B5CBCDDC44}" presName="dummy" presStyleCnt="0"/>
      <dgm:spPr/>
    </dgm:pt>
    <dgm:pt modelId="{1CBA1E60-9E23-4E3C-9FFB-475F68D0C42E}" type="pres">
      <dgm:prSet presAssocID="{45181002-DFD9-4B79-9B20-F4B5CBCDDC44}" presName="node" presStyleLbl="revTx" presStyleIdx="3" presStyleCnt="5" custScaleX="120923">
        <dgm:presLayoutVars>
          <dgm:bulletEnabled val="1"/>
        </dgm:presLayoutVars>
      </dgm:prSet>
      <dgm:spPr/>
    </dgm:pt>
    <dgm:pt modelId="{44DCC488-385E-4A23-8A9D-CBAB37A85DBF}" type="pres">
      <dgm:prSet presAssocID="{2BE41EA4-7A1B-4302-ADB9-1D4BB484C69E}" presName="sibTrans" presStyleLbl="node1" presStyleIdx="3" presStyleCnt="5"/>
      <dgm:spPr/>
    </dgm:pt>
    <dgm:pt modelId="{F23CF1E2-7EDF-41F8-93DE-E6D21CBE5C64}" type="pres">
      <dgm:prSet presAssocID="{295A90B1-B190-482D-9A08-846AE975D4C7}" presName="dummy" presStyleCnt="0"/>
      <dgm:spPr/>
    </dgm:pt>
    <dgm:pt modelId="{56FBD4DC-B072-4670-8D80-6AD3854E44D7}" type="pres">
      <dgm:prSet presAssocID="{295A90B1-B190-482D-9A08-846AE975D4C7}" presName="node" presStyleLbl="revTx" presStyleIdx="4" presStyleCnt="5" custScaleX="120923">
        <dgm:presLayoutVars>
          <dgm:bulletEnabled val="1"/>
        </dgm:presLayoutVars>
      </dgm:prSet>
      <dgm:spPr/>
    </dgm:pt>
    <dgm:pt modelId="{6FA0C782-E328-410F-8C94-B6329B0F6CE0}" type="pres">
      <dgm:prSet presAssocID="{3AD0D84E-1619-4885-A688-590B2D3AB014}" presName="sibTrans" presStyleLbl="node1" presStyleIdx="4" presStyleCnt="5"/>
      <dgm:spPr/>
    </dgm:pt>
  </dgm:ptLst>
  <dgm:cxnLst>
    <dgm:cxn modelId="{CA1F1712-73D7-4C79-8627-DBF193CEBF04}" type="presOf" srcId="{58B95E71-D629-48EC-B313-3F23E8EB8F78}" destId="{83D7BDEE-04A6-4B5F-9423-02ED746D7D3F}" srcOrd="0" destOrd="0" presId="urn:microsoft.com/office/officeart/2005/8/layout/cycle1"/>
    <dgm:cxn modelId="{808F2D23-BFA3-4585-8BCD-494CAA33911D}" srcId="{AF108C11-2352-46E1-8A6A-79829FA8BC0B}" destId="{7C46AD5E-517D-4805-A36C-957F75215D1D}" srcOrd="2" destOrd="0" parTransId="{F085B4D5-562E-4555-8ACA-CF4303A8BC9D}" sibTransId="{8E192996-06D0-4195-A81E-EACF9DF56E3E}"/>
    <dgm:cxn modelId="{A11F1829-1938-4142-BFC0-3023C5B4F5C3}" srcId="{AF108C11-2352-46E1-8A6A-79829FA8BC0B}" destId="{FCFEDEA9-D80E-49B8-AA75-F1D9A6731489}" srcOrd="1" destOrd="0" parTransId="{BE43A8A1-4451-4E02-9A14-06DFE131597F}" sibTransId="{B71188A9-BB81-4B63-95A9-56FBB7219E2F}"/>
    <dgm:cxn modelId="{1C387F35-56A8-4843-9CFA-D2FA6774D65B}" type="presOf" srcId="{7C46AD5E-517D-4805-A36C-957F75215D1D}" destId="{0E2CB728-31B8-488F-A566-88E248C5A865}" srcOrd="0" destOrd="0" presId="urn:microsoft.com/office/officeart/2005/8/layout/cycle1"/>
    <dgm:cxn modelId="{815D196A-73FA-4849-8B33-EDC4F4A0C028}" type="presOf" srcId="{B71188A9-BB81-4B63-95A9-56FBB7219E2F}" destId="{DFBA8207-AFB5-4A5F-981B-9C5497077768}" srcOrd="0" destOrd="0" presId="urn:microsoft.com/office/officeart/2005/8/layout/cycle1"/>
    <dgm:cxn modelId="{74460E6C-F47E-46DB-ACAE-CDA471CA57B1}" type="presOf" srcId="{45181002-DFD9-4B79-9B20-F4B5CBCDDC44}" destId="{1CBA1E60-9E23-4E3C-9FFB-475F68D0C42E}" srcOrd="0" destOrd="0" presId="urn:microsoft.com/office/officeart/2005/8/layout/cycle1"/>
    <dgm:cxn modelId="{025F1875-4C91-448B-AC1F-3E9DA1F8525D}" srcId="{AF108C11-2352-46E1-8A6A-79829FA8BC0B}" destId="{295A90B1-B190-482D-9A08-846AE975D4C7}" srcOrd="4" destOrd="0" parTransId="{DFCB5EF7-1816-4B7A-B07A-10C86C7ACD5E}" sibTransId="{3AD0D84E-1619-4885-A688-590B2D3AB014}"/>
    <dgm:cxn modelId="{6009938B-3744-4D66-84A8-A6C90B8EE272}" type="presOf" srcId="{295A90B1-B190-482D-9A08-846AE975D4C7}" destId="{56FBD4DC-B072-4670-8D80-6AD3854E44D7}" srcOrd="0" destOrd="0" presId="urn:microsoft.com/office/officeart/2005/8/layout/cycle1"/>
    <dgm:cxn modelId="{50644CA6-BA59-49BD-BD12-59BDD33314E7}" type="presOf" srcId="{373E94E8-62F0-4168-969D-7948A333192B}" destId="{F22818A7-41F7-4801-96DF-1CFF2F238146}" srcOrd="0" destOrd="0" presId="urn:microsoft.com/office/officeart/2005/8/layout/cycle1"/>
    <dgm:cxn modelId="{78D482B2-E3C8-4EF7-A870-1B843DFE6DF0}" srcId="{AF108C11-2352-46E1-8A6A-79829FA8BC0B}" destId="{45181002-DFD9-4B79-9B20-F4B5CBCDDC44}" srcOrd="3" destOrd="0" parTransId="{D13B4DD2-5A15-42BA-95A8-6D9041A01878}" sibTransId="{2BE41EA4-7A1B-4302-ADB9-1D4BB484C69E}"/>
    <dgm:cxn modelId="{4E068BB5-EFDD-4BAD-A449-2CA73702A802}" type="presOf" srcId="{3AD0D84E-1619-4885-A688-590B2D3AB014}" destId="{6FA0C782-E328-410F-8C94-B6329B0F6CE0}" srcOrd="0" destOrd="0" presId="urn:microsoft.com/office/officeart/2005/8/layout/cycle1"/>
    <dgm:cxn modelId="{3C3365B7-A0C4-47E3-A131-80D66D11E2F0}" type="presOf" srcId="{FCFEDEA9-D80E-49B8-AA75-F1D9A6731489}" destId="{D5CA0CBF-EB5C-4D9E-89D8-42F0A3B99A19}" srcOrd="0" destOrd="0" presId="urn:microsoft.com/office/officeart/2005/8/layout/cycle1"/>
    <dgm:cxn modelId="{190F68C1-189B-4D45-A33B-4F3550CAAF52}" type="presOf" srcId="{8E192996-06D0-4195-A81E-EACF9DF56E3E}" destId="{86BF3FE5-781D-4162-9F40-CD90DD57A8FE}" srcOrd="0" destOrd="0" presId="urn:microsoft.com/office/officeart/2005/8/layout/cycle1"/>
    <dgm:cxn modelId="{DC8C97C5-4C00-4B9A-82FB-B84ABD366456}" srcId="{AF108C11-2352-46E1-8A6A-79829FA8BC0B}" destId="{373E94E8-62F0-4168-969D-7948A333192B}" srcOrd="0" destOrd="0" parTransId="{1FAE820B-0031-477E-94AA-8ACD4AA97ABD}" sibTransId="{58B95E71-D629-48EC-B313-3F23E8EB8F78}"/>
    <dgm:cxn modelId="{72CBB8D1-9AE5-4B2C-B526-3B9C80482688}" type="presOf" srcId="{AF108C11-2352-46E1-8A6A-79829FA8BC0B}" destId="{A9907B0B-B567-4162-98D1-928964F01524}" srcOrd="0" destOrd="0" presId="urn:microsoft.com/office/officeart/2005/8/layout/cycle1"/>
    <dgm:cxn modelId="{6264E8F9-554E-476A-9F08-9F908A59DCE4}" type="presOf" srcId="{2BE41EA4-7A1B-4302-ADB9-1D4BB484C69E}" destId="{44DCC488-385E-4A23-8A9D-CBAB37A85DBF}" srcOrd="0" destOrd="0" presId="urn:microsoft.com/office/officeart/2005/8/layout/cycle1"/>
    <dgm:cxn modelId="{22FD3D3E-ACF7-4585-9478-B0E325B61F79}" type="presParOf" srcId="{A9907B0B-B567-4162-98D1-928964F01524}" destId="{E4D3193D-C3A6-4F2B-A7DA-953A0A449726}" srcOrd="0" destOrd="0" presId="urn:microsoft.com/office/officeart/2005/8/layout/cycle1"/>
    <dgm:cxn modelId="{E1F6A0BC-65F2-4131-B834-BE462AAD2D59}" type="presParOf" srcId="{A9907B0B-B567-4162-98D1-928964F01524}" destId="{F22818A7-41F7-4801-96DF-1CFF2F238146}" srcOrd="1" destOrd="0" presId="urn:microsoft.com/office/officeart/2005/8/layout/cycle1"/>
    <dgm:cxn modelId="{EFB54BAE-D45C-4F38-B3A5-ABD897148CE6}" type="presParOf" srcId="{A9907B0B-B567-4162-98D1-928964F01524}" destId="{83D7BDEE-04A6-4B5F-9423-02ED746D7D3F}" srcOrd="2" destOrd="0" presId="urn:microsoft.com/office/officeart/2005/8/layout/cycle1"/>
    <dgm:cxn modelId="{444075CD-A876-4112-A934-B957ABE723DE}" type="presParOf" srcId="{A9907B0B-B567-4162-98D1-928964F01524}" destId="{ADCC9458-5EB2-4A48-B59F-02EB9CB83369}" srcOrd="3" destOrd="0" presId="urn:microsoft.com/office/officeart/2005/8/layout/cycle1"/>
    <dgm:cxn modelId="{F2F5A8C2-8D4D-4352-9502-D5A6E85EB997}" type="presParOf" srcId="{A9907B0B-B567-4162-98D1-928964F01524}" destId="{D5CA0CBF-EB5C-4D9E-89D8-42F0A3B99A19}" srcOrd="4" destOrd="0" presId="urn:microsoft.com/office/officeart/2005/8/layout/cycle1"/>
    <dgm:cxn modelId="{CB1AA6FB-A31B-433D-9B40-F4F89B16B137}" type="presParOf" srcId="{A9907B0B-B567-4162-98D1-928964F01524}" destId="{DFBA8207-AFB5-4A5F-981B-9C5497077768}" srcOrd="5" destOrd="0" presId="urn:microsoft.com/office/officeart/2005/8/layout/cycle1"/>
    <dgm:cxn modelId="{5B4BD273-CF07-429C-BF8D-32B4980A54B2}" type="presParOf" srcId="{A9907B0B-B567-4162-98D1-928964F01524}" destId="{40904E03-5B27-425C-9C1B-03182EE6C6FA}" srcOrd="6" destOrd="0" presId="urn:microsoft.com/office/officeart/2005/8/layout/cycle1"/>
    <dgm:cxn modelId="{4BC70485-9B33-48F6-B1C5-D345ED9E8E5A}" type="presParOf" srcId="{A9907B0B-B567-4162-98D1-928964F01524}" destId="{0E2CB728-31B8-488F-A566-88E248C5A865}" srcOrd="7" destOrd="0" presId="urn:microsoft.com/office/officeart/2005/8/layout/cycle1"/>
    <dgm:cxn modelId="{32609CEA-E347-4C16-B60D-2958136BB31D}" type="presParOf" srcId="{A9907B0B-B567-4162-98D1-928964F01524}" destId="{86BF3FE5-781D-4162-9F40-CD90DD57A8FE}" srcOrd="8" destOrd="0" presId="urn:microsoft.com/office/officeart/2005/8/layout/cycle1"/>
    <dgm:cxn modelId="{429C26CD-A296-4A50-AA62-E313240B5796}" type="presParOf" srcId="{A9907B0B-B567-4162-98D1-928964F01524}" destId="{64D7931D-27A3-4792-8A73-2D2DFD10CC42}" srcOrd="9" destOrd="0" presId="urn:microsoft.com/office/officeart/2005/8/layout/cycle1"/>
    <dgm:cxn modelId="{4819E575-C2DB-4AC0-B14C-9BEA9F8B0903}" type="presParOf" srcId="{A9907B0B-B567-4162-98D1-928964F01524}" destId="{1CBA1E60-9E23-4E3C-9FFB-475F68D0C42E}" srcOrd="10" destOrd="0" presId="urn:microsoft.com/office/officeart/2005/8/layout/cycle1"/>
    <dgm:cxn modelId="{21A2DFD7-B378-4042-8925-E5975F0C5841}" type="presParOf" srcId="{A9907B0B-B567-4162-98D1-928964F01524}" destId="{44DCC488-385E-4A23-8A9D-CBAB37A85DBF}" srcOrd="11" destOrd="0" presId="urn:microsoft.com/office/officeart/2005/8/layout/cycle1"/>
    <dgm:cxn modelId="{C833D8DF-4BEF-4B99-B0F2-8505C1C7BF18}" type="presParOf" srcId="{A9907B0B-B567-4162-98D1-928964F01524}" destId="{F23CF1E2-7EDF-41F8-93DE-E6D21CBE5C64}" srcOrd="12" destOrd="0" presId="urn:microsoft.com/office/officeart/2005/8/layout/cycle1"/>
    <dgm:cxn modelId="{6B2F58C4-0EEF-42D2-A31E-A5D5AD7A2FBF}" type="presParOf" srcId="{A9907B0B-B567-4162-98D1-928964F01524}" destId="{56FBD4DC-B072-4670-8D80-6AD3854E44D7}" srcOrd="13" destOrd="0" presId="urn:microsoft.com/office/officeart/2005/8/layout/cycle1"/>
    <dgm:cxn modelId="{653BF946-5CD6-4ED8-936A-9A28898D0BBA}" type="presParOf" srcId="{A9907B0B-B567-4162-98D1-928964F01524}" destId="{6FA0C782-E328-410F-8C94-B6329B0F6CE0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340702-0C90-4A64-AA9A-A4FA5E3A72FF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39EC6BDC-E815-43F3-899D-5C4ED50C7694}">
      <dgm:prSet phldrT="[Texte]" custT="1"/>
      <dgm:spPr/>
      <dgm:t>
        <a:bodyPr/>
        <a:lstStyle/>
        <a:p>
          <a:r>
            <a:rPr lang="fr-CA" sz="2400" dirty="0" err="1"/>
            <a:t>Engage-ment</a:t>
          </a:r>
          <a:endParaRPr lang="fr-CA" sz="2400" dirty="0"/>
        </a:p>
      </dgm:t>
    </dgm:pt>
    <dgm:pt modelId="{64F160FE-4AF0-494E-B47A-600EA938E6E7}" type="parTrans" cxnId="{37336C1D-F87E-4282-8EE8-5DE3FE860265}">
      <dgm:prSet/>
      <dgm:spPr/>
      <dgm:t>
        <a:bodyPr/>
        <a:lstStyle/>
        <a:p>
          <a:endParaRPr lang="fr-CA" sz="2400"/>
        </a:p>
      </dgm:t>
    </dgm:pt>
    <dgm:pt modelId="{A42C47F7-D934-4357-9CF0-66DECE14E6BA}" type="sibTrans" cxnId="{37336C1D-F87E-4282-8EE8-5DE3FE860265}">
      <dgm:prSet custT="1"/>
      <dgm:spPr/>
      <dgm:t>
        <a:bodyPr/>
        <a:lstStyle/>
        <a:p>
          <a:endParaRPr lang="fr-CA" sz="2400"/>
        </a:p>
      </dgm:t>
    </dgm:pt>
    <dgm:pt modelId="{F3A76D70-28E1-4096-9487-898D232D408F}">
      <dgm:prSet phldrT="[Texte]" custT="1"/>
      <dgm:spPr/>
      <dgm:t>
        <a:bodyPr/>
        <a:lstStyle/>
        <a:p>
          <a:r>
            <a:rPr lang="fr-CA" sz="2400"/>
            <a:t>Implication  sociale</a:t>
          </a:r>
        </a:p>
      </dgm:t>
    </dgm:pt>
    <dgm:pt modelId="{FC7C1C9F-D545-4FE6-A83D-A2A341F68D98}" type="parTrans" cxnId="{847781E3-C148-49C8-A335-531EC70B0572}">
      <dgm:prSet/>
      <dgm:spPr/>
      <dgm:t>
        <a:bodyPr/>
        <a:lstStyle/>
        <a:p>
          <a:endParaRPr lang="fr-CA" sz="2400"/>
        </a:p>
      </dgm:t>
    </dgm:pt>
    <dgm:pt modelId="{249E53D6-976F-4012-A82B-18501B75993B}" type="sibTrans" cxnId="{847781E3-C148-49C8-A335-531EC70B0572}">
      <dgm:prSet custT="1"/>
      <dgm:spPr/>
      <dgm:t>
        <a:bodyPr/>
        <a:lstStyle/>
        <a:p>
          <a:endParaRPr lang="fr-CA" sz="2400"/>
        </a:p>
      </dgm:t>
    </dgm:pt>
    <dgm:pt modelId="{BFFB153E-D2A3-4C55-99B3-8A2166E7C67C}">
      <dgm:prSet phldrT="[Texte]" custT="1"/>
      <dgm:spPr/>
      <dgm:t>
        <a:bodyPr/>
        <a:lstStyle/>
        <a:p>
          <a:r>
            <a:rPr lang="fr-CA" sz="2400"/>
            <a:t>Stage(s)</a:t>
          </a:r>
        </a:p>
      </dgm:t>
    </dgm:pt>
    <dgm:pt modelId="{36F63A5A-9184-4F27-A143-2FB204CEF2F3}" type="parTrans" cxnId="{0F1444E4-4F03-4F52-85C1-42BBA6577CB0}">
      <dgm:prSet/>
      <dgm:spPr/>
      <dgm:t>
        <a:bodyPr/>
        <a:lstStyle/>
        <a:p>
          <a:endParaRPr lang="fr-CA" sz="2400"/>
        </a:p>
      </dgm:t>
    </dgm:pt>
    <dgm:pt modelId="{28251BC4-7972-4C9D-9CAD-F7125C9B9D9F}" type="sibTrans" cxnId="{0F1444E4-4F03-4F52-85C1-42BBA6577CB0}">
      <dgm:prSet/>
      <dgm:spPr/>
      <dgm:t>
        <a:bodyPr/>
        <a:lstStyle/>
        <a:p>
          <a:endParaRPr lang="fr-CA" sz="2400"/>
        </a:p>
      </dgm:t>
    </dgm:pt>
    <dgm:pt modelId="{5CB62759-9963-4EB5-8053-8F3C0395DA30}">
      <dgm:prSet phldrT="[Texte]" custT="1"/>
      <dgm:spPr/>
      <dgm:t>
        <a:bodyPr/>
        <a:lstStyle/>
        <a:p>
          <a:r>
            <a:rPr lang="fr-CA" sz="2400"/>
            <a:t>Projet collectif</a:t>
          </a:r>
        </a:p>
      </dgm:t>
    </dgm:pt>
    <dgm:pt modelId="{DC79EB7D-7C5B-4B4C-91C0-F2D63A0C40D8}" type="parTrans" cxnId="{95CE19CD-5052-49D1-A5EB-F25A94DC7F0D}">
      <dgm:prSet/>
      <dgm:spPr/>
      <dgm:t>
        <a:bodyPr/>
        <a:lstStyle/>
        <a:p>
          <a:endParaRPr lang="fr-CA" sz="2400"/>
        </a:p>
      </dgm:t>
    </dgm:pt>
    <dgm:pt modelId="{ECED709D-2878-44A3-A453-37FB504A9D08}" type="sibTrans" cxnId="{95CE19CD-5052-49D1-A5EB-F25A94DC7F0D}">
      <dgm:prSet custT="1"/>
      <dgm:spPr/>
      <dgm:t>
        <a:bodyPr/>
        <a:lstStyle/>
        <a:p>
          <a:endParaRPr lang="fr-CA" sz="2400"/>
        </a:p>
      </dgm:t>
    </dgm:pt>
    <dgm:pt modelId="{4B084612-D7B3-4E06-B1E5-1CCDFCA802A3}" type="pres">
      <dgm:prSet presAssocID="{8D340702-0C90-4A64-AA9A-A4FA5E3A72FF}" presName="Name0" presStyleCnt="0">
        <dgm:presLayoutVars>
          <dgm:dir/>
          <dgm:resizeHandles val="exact"/>
        </dgm:presLayoutVars>
      </dgm:prSet>
      <dgm:spPr/>
    </dgm:pt>
    <dgm:pt modelId="{18CAFE53-0D65-4B55-B678-D16FCF194441}" type="pres">
      <dgm:prSet presAssocID="{39EC6BDC-E815-43F3-899D-5C4ED50C7694}" presName="node" presStyleLbl="node1" presStyleIdx="0" presStyleCnt="4">
        <dgm:presLayoutVars>
          <dgm:bulletEnabled val="1"/>
        </dgm:presLayoutVars>
      </dgm:prSet>
      <dgm:spPr/>
    </dgm:pt>
    <dgm:pt modelId="{6FF985C5-4C13-41F8-BAE5-5F176B8F277E}" type="pres">
      <dgm:prSet presAssocID="{A42C47F7-D934-4357-9CF0-66DECE14E6BA}" presName="sibTrans" presStyleLbl="sibTrans2D1" presStyleIdx="0" presStyleCnt="3"/>
      <dgm:spPr/>
    </dgm:pt>
    <dgm:pt modelId="{08EB5768-4115-4093-8E88-974A5F53367B}" type="pres">
      <dgm:prSet presAssocID="{A42C47F7-D934-4357-9CF0-66DECE14E6BA}" presName="connectorText" presStyleLbl="sibTrans2D1" presStyleIdx="0" presStyleCnt="3"/>
      <dgm:spPr/>
    </dgm:pt>
    <dgm:pt modelId="{45B29269-DFD9-4EC2-BCF9-E289E7A9D780}" type="pres">
      <dgm:prSet presAssocID="{5CB62759-9963-4EB5-8053-8F3C0395DA30}" presName="node" presStyleLbl="node1" presStyleIdx="1" presStyleCnt="4">
        <dgm:presLayoutVars>
          <dgm:bulletEnabled val="1"/>
        </dgm:presLayoutVars>
      </dgm:prSet>
      <dgm:spPr/>
    </dgm:pt>
    <dgm:pt modelId="{A9FBB3E0-D32B-4F18-BE61-342C578138C8}" type="pres">
      <dgm:prSet presAssocID="{ECED709D-2878-44A3-A453-37FB504A9D08}" presName="sibTrans" presStyleLbl="sibTrans2D1" presStyleIdx="1" presStyleCnt="3"/>
      <dgm:spPr/>
    </dgm:pt>
    <dgm:pt modelId="{D509ACB4-6E72-4B4B-8FC1-F87A88C9F9B3}" type="pres">
      <dgm:prSet presAssocID="{ECED709D-2878-44A3-A453-37FB504A9D08}" presName="connectorText" presStyleLbl="sibTrans2D1" presStyleIdx="1" presStyleCnt="3"/>
      <dgm:spPr/>
    </dgm:pt>
    <dgm:pt modelId="{4296CB3A-D4DE-4737-B188-C767EF4D2487}" type="pres">
      <dgm:prSet presAssocID="{F3A76D70-28E1-4096-9487-898D232D408F}" presName="node" presStyleLbl="node1" presStyleIdx="2" presStyleCnt="4">
        <dgm:presLayoutVars>
          <dgm:bulletEnabled val="1"/>
        </dgm:presLayoutVars>
      </dgm:prSet>
      <dgm:spPr/>
    </dgm:pt>
    <dgm:pt modelId="{1EAF9CE6-5EDB-4D49-B696-A7055A2521DC}" type="pres">
      <dgm:prSet presAssocID="{249E53D6-976F-4012-A82B-18501B75993B}" presName="sibTrans" presStyleLbl="sibTrans2D1" presStyleIdx="2" presStyleCnt="3"/>
      <dgm:spPr/>
    </dgm:pt>
    <dgm:pt modelId="{86E09C1E-8955-4951-8285-5744348FBB01}" type="pres">
      <dgm:prSet presAssocID="{249E53D6-976F-4012-A82B-18501B75993B}" presName="connectorText" presStyleLbl="sibTrans2D1" presStyleIdx="2" presStyleCnt="3"/>
      <dgm:spPr/>
    </dgm:pt>
    <dgm:pt modelId="{2673F95C-14FC-4334-95E7-2A51FC14E79E}" type="pres">
      <dgm:prSet presAssocID="{BFFB153E-D2A3-4C55-99B3-8A2166E7C67C}" presName="node" presStyleLbl="node1" presStyleIdx="3" presStyleCnt="4">
        <dgm:presLayoutVars>
          <dgm:bulletEnabled val="1"/>
        </dgm:presLayoutVars>
      </dgm:prSet>
      <dgm:spPr/>
    </dgm:pt>
  </dgm:ptLst>
  <dgm:cxnLst>
    <dgm:cxn modelId="{D2D8430B-9515-4D9B-92EE-053C6BC35469}" type="presOf" srcId="{A42C47F7-D934-4357-9CF0-66DECE14E6BA}" destId="{08EB5768-4115-4093-8E88-974A5F53367B}" srcOrd="1" destOrd="0" presId="urn:microsoft.com/office/officeart/2005/8/layout/process1"/>
    <dgm:cxn modelId="{43FE020F-8853-4FA7-A922-5DB392081030}" type="presOf" srcId="{F3A76D70-28E1-4096-9487-898D232D408F}" destId="{4296CB3A-D4DE-4737-B188-C767EF4D2487}" srcOrd="0" destOrd="0" presId="urn:microsoft.com/office/officeart/2005/8/layout/process1"/>
    <dgm:cxn modelId="{37336C1D-F87E-4282-8EE8-5DE3FE860265}" srcId="{8D340702-0C90-4A64-AA9A-A4FA5E3A72FF}" destId="{39EC6BDC-E815-43F3-899D-5C4ED50C7694}" srcOrd="0" destOrd="0" parTransId="{64F160FE-4AF0-494E-B47A-600EA938E6E7}" sibTransId="{A42C47F7-D934-4357-9CF0-66DECE14E6BA}"/>
    <dgm:cxn modelId="{9BBDEB34-A6BA-46E2-B670-965D3DEBF94D}" type="presOf" srcId="{39EC6BDC-E815-43F3-899D-5C4ED50C7694}" destId="{18CAFE53-0D65-4B55-B678-D16FCF194441}" srcOrd="0" destOrd="0" presId="urn:microsoft.com/office/officeart/2005/8/layout/process1"/>
    <dgm:cxn modelId="{052E475C-1890-4BD6-ACEE-3485E6FF492D}" type="presOf" srcId="{249E53D6-976F-4012-A82B-18501B75993B}" destId="{1EAF9CE6-5EDB-4D49-B696-A7055A2521DC}" srcOrd="0" destOrd="0" presId="urn:microsoft.com/office/officeart/2005/8/layout/process1"/>
    <dgm:cxn modelId="{2954706B-5204-48C4-BC47-EBCD9B30E133}" type="presOf" srcId="{BFFB153E-D2A3-4C55-99B3-8A2166E7C67C}" destId="{2673F95C-14FC-4334-95E7-2A51FC14E79E}" srcOrd="0" destOrd="0" presId="urn:microsoft.com/office/officeart/2005/8/layout/process1"/>
    <dgm:cxn modelId="{A337B085-3BAA-4CE3-BA2C-2D770B848A50}" type="presOf" srcId="{A42C47F7-D934-4357-9CF0-66DECE14E6BA}" destId="{6FF985C5-4C13-41F8-BAE5-5F176B8F277E}" srcOrd="0" destOrd="0" presId="urn:microsoft.com/office/officeart/2005/8/layout/process1"/>
    <dgm:cxn modelId="{E15FB78B-BB4E-4721-9617-C435E6498213}" type="presOf" srcId="{249E53D6-976F-4012-A82B-18501B75993B}" destId="{86E09C1E-8955-4951-8285-5744348FBB01}" srcOrd="1" destOrd="0" presId="urn:microsoft.com/office/officeart/2005/8/layout/process1"/>
    <dgm:cxn modelId="{EC28899F-B209-4135-9838-FD7981DD564F}" type="presOf" srcId="{ECED709D-2878-44A3-A453-37FB504A9D08}" destId="{D509ACB4-6E72-4B4B-8FC1-F87A88C9F9B3}" srcOrd="1" destOrd="0" presId="urn:microsoft.com/office/officeart/2005/8/layout/process1"/>
    <dgm:cxn modelId="{6A51A2AF-ADA3-475C-B5FE-BF6955520759}" type="presOf" srcId="{ECED709D-2878-44A3-A453-37FB504A9D08}" destId="{A9FBB3E0-D32B-4F18-BE61-342C578138C8}" srcOrd="0" destOrd="0" presId="urn:microsoft.com/office/officeart/2005/8/layout/process1"/>
    <dgm:cxn modelId="{AB9650B1-C38C-44C9-9424-858605943A9C}" type="presOf" srcId="{8D340702-0C90-4A64-AA9A-A4FA5E3A72FF}" destId="{4B084612-D7B3-4E06-B1E5-1CCDFCA802A3}" srcOrd="0" destOrd="0" presId="urn:microsoft.com/office/officeart/2005/8/layout/process1"/>
    <dgm:cxn modelId="{95CE19CD-5052-49D1-A5EB-F25A94DC7F0D}" srcId="{8D340702-0C90-4A64-AA9A-A4FA5E3A72FF}" destId="{5CB62759-9963-4EB5-8053-8F3C0395DA30}" srcOrd="1" destOrd="0" parTransId="{DC79EB7D-7C5B-4B4C-91C0-F2D63A0C40D8}" sibTransId="{ECED709D-2878-44A3-A453-37FB504A9D08}"/>
    <dgm:cxn modelId="{847781E3-C148-49C8-A335-531EC70B0572}" srcId="{8D340702-0C90-4A64-AA9A-A4FA5E3A72FF}" destId="{F3A76D70-28E1-4096-9487-898D232D408F}" srcOrd="2" destOrd="0" parTransId="{FC7C1C9F-D545-4FE6-A83D-A2A341F68D98}" sibTransId="{249E53D6-976F-4012-A82B-18501B75993B}"/>
    <dgm:cxn modelId="{0F1444E4-4F03-4F52-85C1-42BBA6577CB0}" srcId="{8D340702-0C90-4A64-AA9A-A4FA5E3A72FF}" destId="{BFFB153E-D2A3-4C55-99B3-8A2166E7C67C}" srcOrd="3" destOrd="0" parTransId="{36F63A5A-9184-4F27-A143-2FB204CEF2F3}" sibTransId="{28251BC4-7972-4C9D-9CAD-F7125C9B9D9F}"/>
    <dgm:cxn modelId="{A4F4E3EB-2146-4246-B268-92CD8AE426F5}" type="presOf" srcId="{5CB62759-9963-4EB5-8053-8F3C0395DA30}" destId="{45B29269-DFD9-4EC2-BCF9-E289E7A9D780}" srcOrd="0" destOrd="0" presId="urn:microsoft.com/office/officeart/2005/8/layout/process1"/>
    <dgm:cxn modelId="{61C80AD4-E648-4963-A83C-BA8CC9E16D56}" type="presParOf" srcId="{4B084612-D7B3-4E06-B1E5-1CCDFCA802A3}" destId="{18CAFE53-0D65-4B55-B678-D16FCF194441}" srcOrd="0" destOrd="0" presId="urn:microsoft.com/office/officeart/2005/8/layout/process1"/>
    <dgm:cxn modelId="{5D865CA7-287A-4454-8D5F-3BCB2FF3729E}" type="presParOf" srcId="{4B084612-D7B3-4E06-B1E5-1CCDFCA802A3}" destId="{6FF985C5-4C13-41F8-BAE5-5F176B8F277E}" srcOrd="1" destOrd="0" presId="urn:microsoft.com/office/officeart/2005/8/layout/process1"/>
    <dgm:cxn modelId="{09F60DE1-7805-4FEA-ABF5-D940B5AC82D7}" type="presParOf" srcId="{6FF985C5-4C13-41F8-BAE5-5F176B8F277E}" destId="{08EB5768-4115-4093-8E88-974A5F53367B}" srcOrd="0" destOrd="0" presId="urn:microsoft.com/office/officeart/2005/8/layout/process1"/>
    <dgm:cxn modelId="{AD68D6BF-BB56-4121-941B-2E2FB51F560C}" type="presParOf" srcId="{4B084612-D7B3-4E06-B1E5-1CCDFCA802A3}" destId="{45B29269-DFD9-4EC2-BCF9-E289E7A9D780}" srcOrd="2" destOrd="0" presId="urn:microsoft.com/office/officeart/2005/8/layout/process1"/>
    <dgm:cxn modelId="{8BA57962-63FD-4C07-9CFF-8B691957A229}" type="presParOf" srcId="{4B084612-D7B3-4E06-B1E5-1CCDFCA802A3}" destId="{A9FBB3E0-D32B-4F18-BE61-342C578138C8}" srcOrd="3" destOrd="0" presId="urn:microsoft.com/office/officeart/2005/8/layout/process1"/>
    <dgm:cxn modelId="{7ED48945-D84D-46DC-962F-22CDAF57A067}" type="presParOf" srcId="{A9FBB3E0-D32B-4F18-BE61-342C578138C8}" destId="{D509ACB4-6E72-4B4B-8FC1-F87A88C9F9B3}" srcOrd="0" destOrd="0" presId="urn:microsoft.com/office/officeart/2005/8/layout/process1"/>
    <dgm:cxn modelId="{5A3B8566-FD94-4D48-8A09-FEFEC7F892C6}" type="presParOf" srcId="{4B084612-D7B3-4E06-B1E5-1CCDFCA802A3}" destId="{4296CB3A-D4DE-4737-B188-C767EF4D2487}" srcOrd="4" destOrd="0" presId="urn:microsoft.com/office/officeart/2005/8/layout/process1"/>
    <dgm:cxn modelId="{FFBF9697-0AD0-4352-89BD-5412818E6FAB}" type="presParOf" srcId="{4B084612-D7B3-4E06-B1E5-1CCDFCA802A3}" destId="{1EAF9CE6-5EDB-4D49-B696-A7055A2521DC}" srcOrd="5" destOrd="0" presId="urn:microsoft.com/office/officeart/2005/8/layout/process1"/>
    <dgm:cxn modelId="{19129B43-4DCC-4CEE-A7D6-55F22E33DAEB}" type="presParOf" srcId="{1EAF9CE6-5EDB-4D49-B696-A7055A2521DC}" destId="{86E09C1E-8955-4951-8285-5744348FBB01}" srcOrd="0" destOrd="0" presId="urn:microsoft.com/office/officeart/2005/8/layout/process1"/>
    <dgm:cxn modelId="{BC34D5DE-1A7A-4354-804A-15C52C1BA95D}" type="presParOf" srcId="{4B084612-D7B3-4E06-B1E5-1CCDFCA802A3}" destId="{2673F95C-14FC-4334-95E7-2A51FC14E79E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818A7-41F7-4801-96DF-1CFF2F238146}">
      <dsp:nvSpPr>
        <dsp:cNvPr id="0" name=""/>
        <dsp:cNvSpPr/>
      </dsp:nvSpPr>
      <dsp:spPr>
        <a:xfrm>
          <a:off x="4541451" y="37315"/>
          <a:ext cx="1945668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 dirty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2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Diagnostic et </a:t>
          </a:r>
          <a:b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</a:br>
          <a:r>
            <a:rPr kumimoji="0" lang="fr-FR" sz="1800" b="1" i="0" u="none" strike="noStrike" kern="1200" cap="none" normalizeH="0" baseline="0" dirty="0">
              <a:ln/>
              <a:effectLst/>
              <a:latin typeface="Arial" charset="0"/>
            </a:rPr>
            <a:t>vision commune</a:t>
          </a:r>
        </a:p>
      </dsp:txBody>
      <dsp:txXfrm>
        <a:off x="4541451" y="37315"/>
        <a:ext cx="1945668" cy="1283642"/>
      </dsp:txXfrm>
    </dsp:sp>
    <dsp:sp modelId="{83D7BDEE-04A6-4B5F-9423-02ED746D7D3F}">
      <dsp:nvSpPr>
        <dsp:cNvPr id="0" name=""/>
        <dsp:cNvSpPr/>
      </dsp:nvSpPr>
      <dsp:spPr>
        <a:xfrm>
          <a:off x="1649188" y="-269301"/>
          <a:ext cx="4821619" cy="4821619"/>
        </a:xfrm>
        <a:prstGeom prst="circularArrow">
          <a:avLst>
            <a:gd name="adj1" fmla="val 5191"/>
            <a:gd name="adj2" fmla="val 335276"/>
            <a:gd name="adj3" fmla="val 128825"/>
            <a:gd name="adj4" fmla="val 20246964"/>
            <a:gd name="adj5" fmla="val 605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CA0CBF-EB5C-4D9E-89D8-42F0A3B99A19}">
      <dsp:nvSpPr>
        <dsp:cNvPr id="0" name=""/>
        <dsp:cNvSpPr/>
      </dsp:nvSpPr>
      <dsp:spPr>
        <a:xfrm>
          <a:off x="5165350" y="2429485"/>
          <a:ext cx="1820371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3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>
              <a:ln/>
              <a:effectLst/>
              <a:latin typeface="Arial" charset="0"/>
            </a:rPr>
            <a:t>Planification stratégique et opérationnelle</a:t>
          </a:r>
          <a:endParaRPr kumimoji="0" lang="fr-FR" sz="18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5165350" y="2429485"/>
        <a:ext cx="1820371" cy="1283642"/>
      </dsp:txXfrm>
    </dsp:sp>
    <dsp:sp modelId="{DFBA8207-AFB5-4A5F-981B-9C5497077768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3788651"/>
            <a:gd name="adj4" fmla="val 2250964"/>
            <a:gd name="adj5" fmla="val 605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2CB728-31B8-488F-A566-88E248C5A865}">
      <dsp:nvSpPr>
        <dsp:cNvPr id="0" name=""/>
        <dsp:cNvSpPr/>
      </dsp:nvSpPr>
      <dsp:spPr>
        <a:xfrm>
          <a:off x="3264508" y="3907940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4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none" normalizeH="0" baseline="0">
              <a:ln/>
              <a:effectLst/>
              <a:latin typeface="Arial" charset="0"/>
            </a:rPr>
            <a:t>Réalisation actions</a:t>
          </a:r>
          <a:endParaRPr kumimoji="0" lang="fr-CA" sz="1800" b="0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3264508" y="3907940"/>
        <a:ext cx="1552219" cy="1283642"/>
      </dsp:txXfrm>
    </dsp:sp>
    <dsp:sp modelId="{86BF3FE5-781D-4162-9F40-CD90DD57A8FE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8213760"/>
            <a:gd name="adj4" fmla="val 6676073"/>
            <a:gd name="adj5" fmla="val 605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BA1E60-9E23-4E3C-9FFB-475F68D0C42E}">
      <dsp:nvSpPr>
        <dsp:cNvPr id="0" name=""/>
        <dsp:cNvSpPr/>
      </dsp:nvSpPr>
      <dsp:spPr>
        <a:xfrm>
          <a:off x="1229589" y="242948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5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CA" sz="1800" b="1" i="0" u="none" strike="noStrike" kern="1200" cap="none" normalizeH="0" baseline="0">
              <a:ln/>
              <a:effectLst/>
              <a:latin typeface="Arial" charset="0"/>
            </a:rPr>
            <a:t>Évaluation actions et mobilisation</a:t>
          </a:r>
          <a:endParaRPr kumimoji="0" lang="fr-FR" sz="18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1229589" y="2429485"/>
        <a:ext cx="1552219" cy="1283642"/>
      </dsp:txXfrm>
    </dsp:sp>
    <dsp:sp modelId="{44DCC488-385E-4A23-8A9D-CBAB37A85DBF}">
      <dsp:nvSpPr>
        <dsp:cNvPr id="0" name=""/>
        <dsp:cNvSpPr/>
      </dsp:nvSpPr>
      <dsp:spPr>
        <a:xfrm>
          <a:off x="1629808" y="-687"/>
          <a:ext cx="4821619" cy="4821619"/>
        </a:xfrm>
        <a:prstGeom prst="circularArrow">
          <a:avLst>
            <a:gd name="adj1" fmla="val 5191"/>
            <a:gd name="adj2" fmla="val 335276"/>
            <a:gd name="adj3" fmla="val 12300758"/>
            <a:gd name="adj4" fmla="val 10768888"/>
            <a:gd name="adj5" fmla="val 605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FBD4DC-B072-4670-8D80-6AD3854E44D7}">
      <dsp:nvSpPr>
        <dsp:cNvPr id="0" name=""/>
        <dsp:cNvSpPr/>
      </dsp:nvSpPr>
      <dsp:spPr>
        <a:xfrm>
          <a:off x="2006859" y="37295"/>
          <a:ext cx="1552219" cy="1283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all" spc="0" normalizeH="0" baseline="0">
              <a:ln w="9000" cmpd="sng"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charset="0"/>
            </a:rPr>
            <a:t>Étape 1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1800" b="1" i="0" u="none" strike="noStrike" kern="1200" cap="none" normalizeH="0" baseline="0">
              <a:ln/>
              <a:effectLst/>
              <a:latin typeface="Arial" charset="0"/>
            </a:rPr>
            <a:t>Portrait / Profil</a:t>
          </a:r>
          <a:endParaRPr kumimoji="0" lang="fr-FR" sz="1800" b="1" i="0" u="none" strike="noStrike" kern="1200" cap="none" normalizeH="0" baseline="0" dirty="0">
            <a:ln/>
            <a:effectLst/>
            <a:latin typeface="Arial" charset="0"/>
          </a:endParaRPr>
        </a:p>
      </dsp:txBody>
      <dsp:txXfrm>
        <a:off x="2006859" y="37295"/>
        <a:ext cx="1552219" cy="1283642"/>
      </dsp:txXfrm>
    </dsp:sp>
    <dsp:sp modelId="{6FA0C782-E328-410F-8C94-B6329B0F6CE0}">
      <dsp:nvSpPr>
        <dsp:cNvPr id="0" name=""/>
        <dsp:cNvSpPr/>
      </dsp:nvSpPr>
      <dsp:spPr>
        <a:xfrm>
          <a:off x="1918129" y="-89097"/>
          <a:ext cx="4821619" cy="4821619"/>
        </a:xfrm>
        <a:prstGeom prst="circularArrow">
          <a:avLst>
            <a:gd name="adj1" fmla="val 5191"/>
            <a:gd name="adj2" fmla="val 335276"/>
            <a:gd name="adj3" fmla="val 16206729"/>
            <a:gd name="adj4" fmla="val 14934693"/>
            <a:gd name="adj5" fmla="val 605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AFE53-0D65-4B55-B678-D16FCF194441}">
      <dsp:nvSpPr>
        <dsp:cNvPr id="0" name=""/>
        <dsp:cNvSpPr/>
      </dsp:nvSpPr>
      <dsp:spPr>
        <a:xfrm>
          <a:off x="3875" y="0"/>
          <a:ext cx="1694663" cy="914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 dirty="0" err="1"/>
            <a:t>Engage-ment</a:t>
          </a:r>
          <a:endParaRPr lang="fr-CA" sz="2400" kern="1200" dirty="0"/>
        </a:p>
      </dsp:txBody>
      <dsp:txXfrm>
        <a:off x="3875" y="0"/>
        <a:ext cx="1694663" cy="914400"/>
      </dsp:txXfrm>
    </dsp:sp>
    <dsp:sp modelId="{6FF985C5-4C13-41F8-BAE5-5F176B8F277E}">
      <dsp:nvSpPr>
        <dsp:cNvPr id="0" name=""/>
        <dsp:cNvSpPr/>
      </dsp:nvSpPr>
      <dsp:spPr>
        <a:xfrm>
          <a:off x="1868005" y="247061"/>
          <a:ext cx="359268" cy="42027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400" kern="1200"/>
        </a:p>
      </dsp:txBody>
      <dsp:txXfrm>
        <a:off x="1868005" y="247061"/>
        <a:ext cx="359268" cy="420276"/>
      </dsp:txXfrm>
    </dsp:sp>
    <dsp:sp modelId="{45B29269-DFD9-4EC2-BCF9-E289E7A9D780}">
      <dsp:nvSpPr>
        <dsp:cNvPr id="0" name=""/>
        <dsp:cNvSpPr/>
      </dsp:nvSpPr>
      <dsp:spPr>
        <a:xfrm>
          <a:off x="2376404" y="0"/>
          <a:ext cx="1694663" cy="914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/>
            <a:t>Projet collectif</a:t>
          </a:r>
        </a:p>
      </dsp:txBody>
      <dsp:txXfrm>
        <a:off x="2376404" y="0"/>
        <a:ext cx="1694663" cy="914400"/>
      </dsp:txXfrm>
    </dsp:sp>
    <dsp:sp modelId="{A9FBB3E0-D32B-4F18-BE61-342C578138C8}">
      <dsp:nvSpPr>
        <dsp:cNvPr id="0" name=""/>
        <dsp:cNvSpPr/>
      </dsp:nvSpPr>
      <dsp:spPr>
        <a:xfrm>
          <a:off x="4240533" y="247061"/>
          <a:ext cx="359268" cy="42027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400" kern="1200"/>
        </a:p>
      </dsp:txBody>
      <dsp:txXfrm>
        <a:off x="4240533" y="247061"/>
        <a:ext cx="359268" cy="420276"/>
      </dsp:txXfrm>
    </dsp:sp>
    <dsp:sp modelId="{4296CB3A-D4DE-4737-B188-C767EF4D2487}">
      <dsp:nvSpPr>
        <dsp:cNvPr id="0" name=""/>
        <dsp:cNvSpPr/>
      </dsp:nvSpPr>
      <dsp:spPr>
        <a:xfrm>
          <a:off x="4748932" y="0"/>
          <a:ext cx="1694663" cy="914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/>
            <a:t>Implication  sociale</a:t>
          </a:r>
        </a:p>
      </dsp:txBody>
      <dsp:txXfrm>
        <a:off x="4748932" y="0"/>
        <a:ext cx="1694663" cy="914400"/>
      </dsp:txXfrm>
    </dsp:sp>
    <dsp:sp modelId="{1EAF9CE6-5EDB-4D49-B696-A7055A2521DC}">
      <dsp:nvSpPr>
        <dsp:cNvPr id="0" name=""/>
        <dsp:cNvSpPr/>
      </dsp:nvSpPr>
      <dsp:spPr>
        <a:xfrm>
          <a:off x="6613062" y="247061"/>
          <a:ext cx="359268" cy="42027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400" kern="1200"/>
        </a:p>
      </dsp:txBody>
      <dsp:txXfrm>
        <a:off x="6613062" y="247061"/>
        <a:ext cx="359268" cy="420276"/>
      </dsp:txXfrm>
    </dsp:sp>
    <dsp:sp modelId="{2673F95C-14FC-4334-95E7-2A51FC14E79E}">
      <dsp:nvSpPr>
        <dsp:cNvPr id="0" name=""/>
        <dsp:cNvSpPr/>
      </dsp:nvSpPr>
      <dsp:spPr>
        <a:xfrm>
          <a:off x="7121460" y="0"/>
          <a:ext cx="1694663" cy="9144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400" kern="1200"/>
            <a:t>Stage(s)</a:t>
          </a:r>
        </a:p>
      </dsp:txBody>
      <dsp:txXfrm>
        <a:off x="7121460" y="0"/>
        <a:ext cx="1694663" cy="91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B1C29-4CBB-4D22-8A7B-498BE25B9831}" type="slidenum">
              <a:rPr lang="fr-FR" smtClean="0">
                <a:latin typeface="Times" charset="0"/>
              </a:rPr>
              <a:pPr/>
              <a:t>2</a:t>
            </a:fld>
            <a:endParaRPr lang="fr-FR" dirty="0">
              <a:latin typeface="Times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25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38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48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12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15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16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184BB-768F-4C44-9C5B-D084208F8528}" type="slidenum">
              <a:rPr lang="fr-CA" smtClean="0"/>
              <a:pPr/>
              <a:t>18</a:t>
            </a:fld>
            <a:endParaRPr lang="fr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19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21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22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 dirty="0"/>
              <a:t>© Coopérative La Clé, Victoriaville - 2012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92696"/>
            <a:ext cx="8226425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3400" b="1" dirty="0"/>
              <a:t>L’</a:t>
            </a:r>
            <a:r>
              <a:rPr lang="fr-CA" sz="3400" b="1" i="1" dirty="0"/>
              <a:t>EMPOWERMENT</a:t>
            </a:r>
            <a:r>
              <a:rPr lang="fr-CA" sz="3400" b="1" dirty="0"/>
              <a:t> DES COMMUNAUTÉS LOCALES : L’EXEMPLE DE LA LUTTE </a:t>
            </a:r>
            <a:br>
              <a:rPr lang="fr-CA" sz="3400" b="1" dirty="0"/>
            </a:br>
            <a:r>
              <a:rPr lang="fr-CA" sz="3400" b="1" dirty="0"/>
              <a:t>CONTRE LA PAUVRETÉ</a:t>
            </a:r>
            <a:endParaRPr lang="fr-FR" sz="34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6941" y="5661368"/>
            <a:ext cx="12695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089697"/>
            <a:ext cx="7164000" cy="2880000"/>
          </a:xfrm>
          <a:noFill/>
        </p:spPr>
        <p:txBody>
          <a:bodyPr>
            <a:normAutofit fontScale="850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sz="3800" b="1" dirty="0"/>
              <a:t>William A. « Bill » Ninacs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3000" dirty="0"/>
              <a:t>Séminaire de la Chaire de recherche du Canada en organisation communautaire </a:t>
            </a:r>
            <a:br>
              <a:rPr lang="fr-CA" sz="3000" dirty="0"/>
            </a:br>
            <a:r>
              <a:rPr lang="fr-CA" sz="3000" dirty="0"/>
              <a:t>(Université du Québec en Outaouais)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fr-CA" sz="2800" dirty="0"/>
              <a:t> Gatineau/Saint-Jérôme (Québec) — novembre 2012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812CE20-CDA1-4767-9E0C-A74F5F0C5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084143"/>
            <a:ext cx="1619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7D0FA-4FFA-469D-8BD3-9EC754A7FA36}" type="slidenum">
              <a:rPr lang="fr-FR"/>
              <a:pPr/>
              <a:t>10</a:t>
            </a:fld>
            <a:endParaRPr lang="fr-FR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4450"/>
            <a:ext cx="7127875" cy="1143000"/>
          </a:xfrm>
        </p:spPr>
        <p:txBody>
          <a:bodyPr>
            <a:normAutofit/>
          </a:bodyPr>
          <a:lstStyle/>
          <a:p>
            <a:pPr algn="ctr"/>
            <a:r>
              <a:rPr lang="fr-FR" sz="3600" b="1" cap="all" dirty="0">
                <a:latin typeface="Calibri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571800" y="1124744"/>
          <a:ext cx="5562600" cy="505714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 organisationnelle)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 organisationnelle)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(système de 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(système de 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971600" y="1547019"/>
          <a:ext cx="1600200" cy="46370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 en réseau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590400" y="177281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590400" y="483325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 bwMode="auto">
          <a:xfrm rot="5400000">
            <a:off x="4282096" y="3752118"/>
            <a:ext cx="2232000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5017144" y="1700808"/>
            <a:ext cx="409136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3" cstate="print"/>
          <a:srcRect l="13045" t="16894" r="13045" b="29565"/>
          <a:stretch>
            <a:fillRect/>
          </a:stretch>
        </p:blipFill>
        <p:spPr bwMode="auto">
          <a:xfrm>
            <a:off x="251920" y="1700808"/>
            <a:ext cx="3600000" cy="25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4448" y="260648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DÉFI DE LA MOBILISATION LOCALE</a:t>
            </a:r>
            <a:endParaRPr kumimoji="0" lang="fr-FR" sz="3600" b="0" i="1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11960" y="2132856"/>
            <a:ext cx="696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8000" b="1" dirty="0"/>
              <a:t>+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3707904" y="4509120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516632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b="1" dirty="0">
                <a:latin typeface="Calibri" pitchFamily="34" charset="0"/>
                <a:ea typeface="+mj-ea"/>
                <a:cs typeface="+mj-cs"/>
              </a:rPr>
              <a:t>UN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ACTEUR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COLL</a:t>
            </a: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ECTIF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12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5"/>
            <a:ext cx="7772400" cy="1152000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FACTEURS STRUCTURANTS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628800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intérêts</a:t>
            </a:r>
            <a:r>
              <a:rPr lang="fr-FR" sz="2800" dirty="0"/>
              <a:t> : pour amener les gens à la table 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acuité du problème et « timing »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idéaux</a:t>
            </a:r>
            <a:r>
              <a:rPr lang="fr-FR" sz="2800" dirty="0"/>
              <a:t> : pour mener à l’action durable</a:t>
            </a:r>
            <a:br>
              <a:rPr lang="fr-FR" sz="2800" dirty="0"/>
            </a:br>
            <a:r>
              <a:rPr lang="fr-FR" sz="2800" dirty="0"/>
              <a:t>+ </a:t>
            </a:r>
            <a:r>
              <a:rPr lang="fr-CA" sz="2800" dirty="0"/>
              <a:t>possibilité réelle de pouvoir agir sur la situation</a:t>
            </a: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dirty="0"/>
              <a:t>Les </a:t>
            </a:r>
            <a:r>
              <a:rPr lang="fr-FR" sz="2800" b="1" dirty="0"/>
              <a:t>valeurs</a:t>
            </a:r>
            <a:r>
              <a:rPr lang="fr-FR" sz="2800" dirty="0"/>
              <a:t> partagées : pour construire un NOUS et une appartenance</a:t>
            </a:r>
            <a:br>
              <a:rPr lang="fr-FR" sz="2800" dirty="0"/>
            </a:br>
            <a:r>
              <a:rPr lang="fr-FR" sz="2800" dirty="0"/>
              <a:t>+ expérience de la communauté avec une ou des mobilisations similaires</a:t>
            </a:r>
            <a:endParaRPr lang="fr-CA" sz="2800" dirty="0"/>
          </a:p>
          <a:p>
            <a:pPr>
              <a:spcBef>
                <a:spcPts val="1200"/>
              </a:spcBef>
            </a:pPr>
            <a:endParaRPr lang="fr-FR" sz="2800" dirty="0"/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endParaRPr lang="fr-CA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2400" y="1772816"/>
            <a:ext cx="7200000" cy="4176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processus volontaire ± formel</a:t>
            </a:r>
            <a:r>
              <a:rPr kumimoji="0" lang="fr-FR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fr-FR" sz="2800" noProof="0" dirty="0">
                <a:latin typeface="Calibri" pitchFamily="34" charset="0"/>
              </a:rPr>
              <a:t>de</a:t>
            </a:r>
            <a:r>
              <a:rPr lang="fr-FR" sz="2800" dirty="0">
                <a:latin typeface="Calibri" pitchFamily="34" charset="0"/>
              </a:rPr>
              <a:t> </a:t>
            </a: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recherche de consensus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problématique commune et reconnue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mise en commun : analyses et solutions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sym typeface="Symbol"/>
              </a:rPr>
              <a:t>	  </a:t>
            </a:r>
            <a:r>
              <a:rPr kumimoji="0" lang="fr-FR" sz="28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dynamique coopérative et conflictuelle</a:t>
            </a:r>
          </a:p>
          <a:p>
            <a:pPr marL="342900" lvl="0" indent="-342900">
              <a:spcBef>
                <a:spcPct val="35000"/>
              </a:spcBef>
              <a:defRPr/>
            </a:pPr>
            <a:r>
              <a:rPr lang="fr-FR" sz="2800" dirty="0">
                <a:latin typeface="Calibri" pitchFamily="34" charset="0"/>
                <a:sym typeface="Symbol"/>
              </a:rPr>
              <a:t>		</a:t>
            </a:r>
            <a:r>
              <a:rPr lang="fr-FR" sz="2800" dirty="0">
                <a:latin typeface="Calibri" pitchFamily="34" charset="0"/>
                <a:sym typeface="Monotype Sorts" charset="2"/>
              </a:rPr>
              <a:t>compromis inévitables</a:t>
            </a:r>
            <a:endParaRPr lang="fr-FR" sz="2800" dirty="0">
              <a:latin typeface="Calibri" pitchFamily="34" charset="0"/>
            </a:endParaRP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contribue à la construction du « NOUS »</a:t>
            </a:r>
            <a:endParaRPr lang="fr-FR" sz="2800" dirty="0">
              <a:latin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332656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 concertation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2440" y="1844824"/>
            <a:ext cx="7740000" cy="3276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projet avec engagement contraignant (contractuel ou moral) entre acteurs (partenaires)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mission, objectifs, responsabilités, durée sont précis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chaque partenaire a ses propres intérêts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rapports de pouvoir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3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11560" y="332656"/>
            <a:ext cx="792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partenariat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15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rmAutofit fontScale="90000"/>
          </a:bodyPr>
          <a:lstStyle/>
          <a:p>
            <a:r>
              <a:rPr lang="en-CA" sz="3600" b="1" dirty="0">
                <a:latin typeface="Calibri" pitchFamily="34" charset="0"/>
              </a:rPr>
              <a:t>LA PAUVRETÉ : </a:t>
            </a:r>
            <a:r>
              <a:rPr lang="fr-FR" sz="3600" b="1" dirty="0"/>
              <a:t>UN PHÉNOMÈNE COMPLEXE</a:t>
            </a:r>
            <a:endParaRPr lang="en-CA" sz="3600" b="1" dirty="0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1412775"/>
            <a:ext cx="8280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FR" sz="2800" dirty="0"/>
              <a:t>Il s’agit d’un </a:t>
            </a:r>
            <a:r>
              <a:rPr kumimoji="0" lang="fr-FR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phénomène multidimensionnel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dimensions économiques (revenus insatisfaisants, conditions matérielles inadéquates</a:t>
            </a:r>
            <a:r>
              <a:rPr lang="fr-CA" sz="2800" dirty="0"/>
              <a:t>…) 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</a:t>
            </a:r>
            <a:b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économiques (</a:t>
            </a:r>
            <a:r>
              <a:rPr lang="fr-CA" sz="2800" dirty="0"/>
              <a:t>statut social précaire, estime de soi réduit, isolement…) et parfois culturelles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évolutif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lang="fr-CA" sz="2800" dirty="0"/>
              <a:t>en fonction du contexte social, économique et politique de la société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relatif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toujours comparé à une</a:t>
            </a:r>
            <a:r>
              <a:rPr kumimoji="0" lang="fr-FR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norme de référence (panier de consommation, seuil de faible revenu, urbain-rural…).</a:t>
            </a:r>
            <a:endParaRPr lang="fr-FR" sz="2800" dirty="0"/>
          </a:p>
        </p:txBody>
      </p:sp>
      <p:sp>
        <p:nvSpPr>
          <p:cNvPr id="6" name="Ellipse 5"/>
          <p:cNvSpPr/>
          <p:nvPr/>
        </p:nvSpPr>
        <p:spPr bwMode="auto">
          <a:xfrm>
            <a:off x="540168" y="1844824"/>
            <a:ext cx="4320000" cy="54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539552" y="2708920"/>
            <a:ext cx="3240000" cy="54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2339752" y="3717032"/>
            <a:ext cx="4320000" cy="54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3203848" y="4725144"/>
            <a:ext cx="3960000" cy="54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16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rmAutofit/>
          </a:bodyPr>
          <a:lstStyle/>
          <a:p>
            <a:r>
              <a:rPr lang="en-CA" sz="3600" b="1" dirty="0">
                <a:latin typeface="Calibri" pitchFamily="34" charset="0"/>
              </a:rPr>
              <a:t>L’ABSENCE DE PAUVRETÉ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32480" y="1449304"/>
            <a:ext cx="8460000" cy="47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defRPr/>
            </a:pPr>
            <a:r>
              <a:rPr lang="fr-FR" sz="2800" dirty="0"/>
              <a:t>Lorsqu’on ne vit pas la pauvreté, on jouit  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d‘une </a:t>
            </a:r>
            <a:r>
              <a:rPr lang="fr-CA" sz="2800" b="1" dirty="0"/>
              <a:t>autonomie économique</a:t>
            </a:r>
            <a:r>
              <a:rPr lang="fr-CA" sz="2800" dirty="0"/>
              <a:t> : activités marchandes qui requièrent : 1) des </a:t>
            </a:r>
            <a:r>
              <a:rPr lang="fr-CA" sz="2800" u="sng" dirty="0"/>
              <a:t>liquidités</a:t>
            </a:r>
            <a:r>
              <a:rPr lang="fr-CA" sz="2800" dirty="0"/>
              <a:t> pour les besoins à court terme ; 2) des </a:t>
            </a:r>
            <a:r>
              <a:rPr lang="fr-CA" sz="2800" u="sng" dirty="0"/>
              <a:t>épargnes</a:t>
            </a:r>
            <a:r>
              <a:rPr lang="fr-CA" sz="2800" dirty="0"/>
              <a:t> ou d'autres actifs pour répondre aux besoins imprévus ou de longue durée;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/>
              <a:t>et</a:t>
            </a:r>
            <a:r>
              <a:rPr lang="fr-CA" sz="2800" dirty="0"/>
              <a:t> d'une </a:t>
            </a:r>
            <a:r>
              <a:rPr lang="fr-CA" sz="2800" b="1" dirty="0"/>
              <a:t>autonomie sociale</a:t>
            </a:r>
            <a:r>
              <a:rPr lang="fr-CA" sz="2800" dirty="0"/>
              <a:t> : échanges non marchands qui requièrent : 1) des occasions d’</a:t>
            </a:r>
            <a:r>
              <a:rPr lang="fr-CA" sz="2800" u="sng" dirty="0"/>
              <a:t>interaction</a:t>
            </a:r>
            <a:r>
              <a:rPr lang="fr-CA" sz="2800" dirty="0"/>
              <a:t> pour répondre aux besoins sociaux de tous les jours ; et 2) une réserve de capital social (</a:t>
            </a:r>
            <a:r>
              <a:rPr lang="fr-CA" sz="2800" u="sng" dirty="0"/>
              <a:t>reconnaissance</a:t>
            </a:r>
            <a:r>
              <a:rPr lang="fr-CA" sz="2800" dirty="0"/>
              <a:t>) pour répondre aux besoins imprévus ou de longue durée.</a:t>
            </a:r>
            <a:endParaRPr kumimoji="0" lang="fr-FR" sz="280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04813"/>
            <a:ext cx="8316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L’AUTONOMIE PAR L’EMPLOI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6456" y="1449336"/>
            <a:ext cx="8100000" cy="500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 </a:t>
            </a:r>
            <a:r>
              <a:rPr lang="fr-CA" sz="2800" b="1" dirty="0"/>
              <a:t>travail rémunéré</a:t>
            </a:r>
            <a:r>
              <a:rPr lang="fr-CA" sz="2800" dirty="0"/>
              <a:t> a la particularité de permettre l'accès aux </a:t>
            </a:r>
            <a:r>
              <a:rPr lang="fr-CA" sz="2800" u="sng" dirty="0"/>
              <a:t>ressources financières</a:t>
            </a:r>
            <a:r>
              <a:rPr lang="fr-CA" sz="2800" dirty="0"/>
              <a:t> (revenus de travail) et à la </a:t>
            </a:r>
            <a:r>
              <a:rPr lang="fr-CA" sz="2800" u="sng" dirty="0"/>
              <a:t>participation sociale</a:t>
            </a:r>
            <a:r>
              <a:rPr lang="fr-CA" sz="2800" dirty="0"/>
              <a:t> (interaction avec des collègues).  </a:t>
            </a:r>
          </a:p>
          <a:p>
            <a:pPr marL="800100" lvl="1" indent="-342900">
              <a:spcBef>
                <a:spcPts val="1200"/>
              </a:spcBef>
              <a:buSzPct val="90000"/>
              <a:buFont typeface="Wingdings" pitchFamily="2" charset="2"/>
              <a:buChar char="Ø"/>
              <a:defRPr/>
            </a:pPr>
            <a:r>
              <a:rPr lang="fr-CA" sz="2800" dirty="0"/>
              <a:t>Il constitue ainsi un </a:t>
            </a:r>
            <a:r>
              <a:rPr lang="fr-CA" sz="2800" b="1" dirty="0"/>
              <a:t>mécanisme privilégié</a:t>
            </a:r>
            <a:r>
              <a:rPr lang="fr-CA" sz="2800" dirty="0"/>
              <a:t> pour atteindre l'autonomie économique et sociale.</a:t>
            </a:r>
            <a:endParaRPr kumimoji="0" lang="fr-CA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</a:t>
            </a:r>
            <a:r>
              <a:rPr kumimoji="0" lang="fr-CA" sz="2800" b="1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parcours vers l’emploi</a:t>
            </a: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élaboré par Flora en 2000</a:t>
            </a:r>
            <a:r>
              <a:rPr lang="fr-CA" sz="2800" dirty="0"/>
              <a:t> illustre </a:t>
            </a:r>
            <a:r>
              <a:rPr kumimoji="0" lang="fr-CA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bien</a:t>
            </a:r>
            <a:r>
              <a:rPr kumimoji="0" lang="fr-CA" sz="2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fr-CA" sz="2800" dirty="0"/>
              <a:t>le cheminement pour acquérir l’autonomie économique et sociale </a:t>
            </a:r>
            <a:br>
              <a:rPr lang="fr-CA" sz="2800" dirty="0"/>
            </a:br>
            <a:r>
              <a:rPr lang="fr-CA" sz="2800" dirty="0"/>
              <a:t>(voir diapositive suivante, du bas vers le haut).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18</a:t>
            </a:fld>
            <a:endParaRPr lang="fr-CA" dirty="0"/>
          </a:p>
        </p:txBody>
      </p:sp>
      <p:pic>
        <p:nvPicPr>
          <p:cNvPr id="4" name="Picture 2" descr="clip_image001"/>
          <p:cNvPicPr>
            <a:picLocks noChangeAspect="1" noChangeArrowheads="1"/>
          </p:cNvPicPr>
          <p:nvPr/>
        </p:nvPicPr>
        <p:blipFill>
          <a:blip r:embed="rId3" cstate="print"/>
          <a:srcRect b="7185"/>
          <a:stretch>
            <a:fillRect/>
          </a:stretch>
        </p:blipFill>
        <p:spPr bwMode="auto">
          <a:xfrm>
            <a:off x="615578" y="332656"/>
            <a:ext cx="7916862" cy="608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19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L’APPORT DES ACTEURS LOCAUX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1340767"/>
            <a:ext cx="8316000" cy="48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Interviennent à chacune des étapes décrites :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maisons d’enseignement et autres organismes s’occupent de </a:t>
            </a:r>
            <a:r>
              <a:rPr lang="fr-CA" sz="2800" b="1" dirty="0"/>
              <a:t>qualification professionnelle</a:t>
            </a:r>
            <a:r>
              <a:rPr lang="fr-CA" sz="2800" dirty="0"/>
              <a:t>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groupes d’entraide tentent de briser l’isolement et d’offrir des occasions de </a:t>
            </a:r>
            <a:r>
              <a:rPr lang="fr-CA" sz="2800" b="1" dirty="0"/>
              <a:t>qualification personnelle</a:t>
            </a:r>
            <a:endParaRPr lang="fr-CA" sz="2800" dirty="0"/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groupes communautaires agissent pour </a:t>
            </a:r>
            <a:r>
              <a:rPr lang="fr-CA" sz="2800" b="1" dirty="0"/>
              <a:t>réduire les multiples obstacles</a:t>
            </a:r>
            <a:r>
              <a:rPr lang="fr-CA" sz="2800" dirty="0"/>
              <a:t> (voir diapositive suivante) </a:t>
            </a:r>
          </a:p>
          <a:p>
            <a:pPr marL="800100" lvl="1" indent="-342900">
              <a:spcBef>
                <a:spcPts val="900"/>
              </a:spcBef>
              <a:buSzPct val="80000"/>
              <a:buFont typeface="Courier New" pitchFamily="49" charset="0"/>
              <a:buChar char="o"/>
              <a:defRPr/>
            </a:pPr>
            <a:r>
              <a:rPr lang="fr-CA" sz="2800" dirty="0"/>
              <a:t>certains organismes offrent un </a:t>
            </a:r>
            <a:r>
              <a:rPr lang="fr-CA" sz="2800" b="1" dirty="0"/>
              <a:t>accompagnement particulier</a:t>
            </a:r>
            <a:r>
              <a:rPr lang="fr-CA" sz="2800" dirty="0"/>
              <a:t> pour catégories précises de personnes (femmes, jeunes, </a:t>
            </a:r>
            <a:r>
              <a:rPr lang="fr-CA" sz="2800" dirty="0" err="1"/>
              <a:t>immigrantEs</a:t>
            </a:r>
            <a:r>
              <a:rPr lang="fr-CA" sz="2800" dirty="0"/>
              <a:t>...)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fr-CA" sz="3600" b="1" dirty="0">
                <a:latin typeface="+mn-lt"/>
              </a:rPr>
              <a:t>L’</a:t>
            </a:r>
            <a:r>
              <a:rPr lang="fr-CA" sz="3600" b="1" i="1" dirty="0">
                <a:latin typeface="+mn-lt"/>
              </a:rPr>
              <a:t>EMPOWERMENT</a:t>
            </a:r>
            <a:r>
              <a:rPr lang="fr-CA" sz="3600" b="1" dirty="0">
                <a:latin typeface="+mn-lt"/>
              </a:rPr>
              <a:t>, C’EST :</a:t>
            </a:r>
            <a:endParaRPr lang="fr-FR" sz="36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00808"/>
            <a:ext cx="7377112" cy="42840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processus</a:t>
            </a:r>
            <a:r>
              <a:rPr lang="fr-CA" sz="2800" dirty="0"/>
              <a:t> par lequel les individus et les collectivités acquièrent la capacité d’exercer un pouvoir 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fr-CA" sz="2800" dirty="0"/>
              <a:t>un </a:t>
            </a:r>
            <a:r>
              <a:rPr lang="fr-CA" sz="2800" b="1" dirty="0"/>
              <a:t>état</a:t>
            </a:r>
            <a:r>
              <a:rPr lang="fr-CA" sz="2800" dirty="0"/>
              <a:t> : 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d’exercer un pouvoir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d’agir de façon autonome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avoir la capacité de prendre un risque</a:t>
            </a:r>
          </a:p>
          <a:p>
            <a:pPr lvl="1">
              <a:spcBef>
                <a:spcPts val="900"/>
              </a:spcBef>
              <a:buFont typeface="Courier New" pitchFamily="49" charset="0"/>
              <a:buChar char="o"/>
            </a:pPr>
            <a:r>
              <a:rPr lang="fr-CA" dirty="0"/>
              <a:t>être </a:t>
            </a:r>
            <a:r>
              <a:rPr lang="fr-CA" b="1" dirty="0"/>
              <a:t>compétente/compétent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20</a:t>
            </a:fld>
            <a:endParaRPr lang="fr-CA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14003" y="304800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« COMMUNAUTAIRE »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951040" y="5410200"/>
            <a:ext cx="1800225" cy="719138"/>
          </a:xfrm>
          <a:prstGeom prst="ellipse">
            <a:avLst/>
          </a:prstGeom>
          <a:solidFill>
            <a:srgbClr val="D6FFE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CA" sz="1600">
                <a:latin typeface="Verdana" charset="0"/>
              </a:rPr>
              <a:t>personnes </a:t>
            </a:r>
            <a:br>
              <a:rPr lang="fr-CA" sz="1600">
                <a:latin typeface="Verdana" charset="0"/>
              </a:rPr>
            </a:br>
            <a:r>
              <a:rPr lang="fr-CA" sz="1600">
                <a:latin typeface="Verdana" charset="0"/>
              </a:rPr>
              <a:t>immigrantes</a:t>
            </a:r>
            <a:endParaRPr lang="fr-FR" sz="1600">
              <a:latin typeface="Verdana" charset="0"/>
            </a:endParaRPr>
          </a:p>
        </p:txBody>
      </p:sp>
      <p:grpSp>
        <p:nvGrpSpPr>
          <p:cNvPr id="52" name="Groupe 51"/>
          <p:cNvGrpSpPr/>
          <p:nvPr/>
        </p:nvGrpSpPr>
        <p:grpSpPr>
          <a:xfrm>
            <a:off x="832048" y="1412776"/>
            <a:ext cx="7772400" cy="4502150"/>
            <a:chOff x="760040" y="1600200"/>
            <a:chExt cx="7772400" cy="4502150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017840" y="2709863"/>
              <a:ext cx="1889125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alphabétisation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6594103" y="4767263"/>
              <a:ext cx="1709737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solidarité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internationale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731840" y="4648200"/>
              <a:ext cx="1439863" cy="809625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défense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des droits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596778" y="2057400"/>
              <a:ext cx="1439862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 dirty="0">
                  <a:latin typeface="Verdana" charset="0"/>
                </a:rPr>
                <a:t>logement</a:t>
              </a:r>
              <a:endParaRPr lang="fr-FR" sz="1600" dirty="0">
                <a:latin typeface="Verdana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60040" y="434340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loisir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624140" y="34226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jeunes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627440" y="1600200"/>
              <a:ext cx="18891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environnement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252540" y="35750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femmes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947740" y="2584450"/>
              <a:ext cx="1079500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famille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408240" y="4184650"/>
              <a:ext cx="1709738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consommation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388815" y="5562600"/>
              <a:ext cx="18002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communications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195711" y="4114800"/>
              <a:ext cx="1800225" cy="539750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600" dirty="0">
                  <a:latin typeface="Verdana" charset="0"/>
                </a:rPr>
                <a:t>économie </a:t>
              </a:r>
            </a:p>
            <a:p>
              <a:pPr algn="ctr"/>
              <a:r>
                <a:rPr lang="fr-FR" sz="1600" dirty="0">
                  <a:latin typeface="Verdana" charset="0"/>
                </a:rPr>
                <a:t>familiale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7273553" y="3624263"/>
              <a:ext cx="1258887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éducation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populaire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12640" y="3167063"/>
              <a:ext cx="1619250" cy="719137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 dirty="0">
                  <a:latin typeface="Verdana" charset="0"/>
                </a:rPr>
                <a:t>personnes </a:t>
              </a:r>
              <a:br>
                <a:rPr lang="fr-CA" sz="1600" dirty="0">
                  <a:latin typeface="Verdana" charset="0"/>
                </a:rPr>
              </a:br>
              <a:r>
                <a:rPr lang="fr-CA" sz="1600" dirty="0">
                  <a:latin typeface="Verdana" charset="0"/>
                </a:rPr>
                <a:t>handicapées</a:t>
              </a: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293440" y="5105400"/>
              <a:ext cx="1079500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culture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912440" y="3395663"/>
              <a:ext cx="1258888" cy="719137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personnes 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âgées</a:t>
              </a:r>
              <a:endParaRPr lang="fr-FR" sz="1600">
                <a:latin typeface="Verdana" charset="0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22440" y="1905000"/>
              <a:ext cx="1889125" cy="719138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emploi,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employabilité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23" name="AutoShape 22"/>
            <p:cNvCxnSpPr>
              <a:cxnSpLocks noChangeShapeType="1"/>
              <a:stCxn id="20" idx="6"/>
              <a:endCxn id="8" idx="2"/>
            </p:cNvCxnSpPr>
            <p:nvPr/>
          </p:nvCxnSpPr>
          <p:spPr bwMode="auto">
            <a:xfrm flipV="1">
              <a:off x="2372940" y="5053013"/>
              <a:ext cx="1358900" cy="322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4" name="AutoShape 23"/>
            <p:cNvCxnSpPr>
              <a:cxnSpLocks noChangeShapeType="1"/>
              <a:stCxn id="16" idx="0"/>
              <a:endCxn id="8" idx="3"/>
            </p:cNvCxnSpPr>
            <p:nvPr/>
          </p:nvCxnSpPr>
          <p:spPr bwMode="auto">
            <a:xfrm flipV="1">
              <a:off x="3288928" y="5338763"/>
              <a:ext cx="654050" cy="2238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5" name="AutoShape 24"/>
            <p:cNvCxnSpPr>
              <a:cxnSpLocks noChangeShapeType="1"/>
              <a:stCxn id="8" idx="6"/>
              <a:endCxn id="15" idx="3"/>
            </p:cNvCxnSpPr>
            <p:nvPr/>
          </p:nvCxnSpPr>
          <p:spPr bwMode="auto">
            <a:xfrm flipV="1">
              <a:off x="5171703" y="4645025"/>
              <a:ext cx="487362" cy="4079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6" name="AutoShape 25"/>
            <p:cNvCxnSpPr>
              <a:cxnSpLocks noChangeShapeType="1"/>
              <a:stCxn id="8" idx="1"/>
              <a:endCxn id="17" idx="5"/>
            </p:cNvCxnSpPr>
            <p:nvPr/>
          </p:nvCxnSpPr>
          <p:spPr bwMode="auto">
            <a:xfrm flipH="1" flipV="1">
              <a:off x="3732299" y="4575505"/>
              <a:ext cx="210404" cy="1912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7" name="AutoShape 26"/>
            <p:cNvCxnSpPr>
              <a:cxnSpLocks noChangeShapeType="1"/>
              <a:stCxn id="20" idx="0"/>
              <a:endCxn id="17" idx="3"/>
            </p:cNvCxnSpPr>
            <p:nvPr/>
          </p:nvCxnSpPr>
          <p:spPr bwMode="auto">
            <a:xfrm flipV="1">
              <a:off x="1833190" y="4575505"/>
              <a:ext cx="626158" cy="52989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8" name="AutoShape 27"/>
            <p:cNvCxnSpPr>
              <a:cxnSpLocks noChangeShapeType="1"/>
              <a:stCxn id="16" idx="2"/>
              <a:endCxn id="20" idx="4"/>
            </p:cNvCxnSpPr>
            <p:nvPr/>
          </p:nvCxnSpPr>
          <p:spPr bwMode="auto">
            <a:xfrm flipH="1" flipV="1">
              <a:off x="1833190" y="5645150"/>
              <a:ext cx="555625" cy="187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9" name="AutoShape 28"/>
            <p:cNvCxnSpPr>
              <a:cxnSpLocks noChangeShapeType="1"/>
              <a:stCxn id="20" idx="1"/>
              <a:endCxn id="10" idx="4"/>
            </p:cNvCxnSpPr>
            <p:nvPr/>
          </p:nvCxnSpPr>
          <p:spPr bwMode="auto">
            <a:xfrm flipH="1" flipV="1">
              <a:off x="1299790" y="4883150"/>
              <a:ext cx="152400" cy="3016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0" name="AutoShape 29"/>
            <p:cNvCxnSpPr>
              <a:cxnSpLocks noChangeShapeType="1"/>
              <a:stCxn id="10" idx="0"/>
              <a:endCxn id="21" idx="4"/>
            </p:cNvCxnSpPr>
            <p:nvPr/>
          </p:nvCxnSpPr>
          <p:spPr bwMode="auto">
            <a:xfrm flipV="1">
              <a:off x="1299790" y="4114800"/>
              <a:ext cx="242888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948953" y="2514600"/>
              <a:ext cx="1258887" cy="630238"/>
            </a:xfrm>
            <a:prstGeom prst="ellipse">
              <a:avLst/>
            </a:prstGeom>
            <a:solidFill>
              <a:srgbClr val="D6FFE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action</a:t>
              </a:r>
              <a:br>
                <a:rPr lang="fr-CA" sz="1600">
                  <a:latin typeface="Verdana" charset="0"/>
                </a:rPr>
              </a:br>
              <a:r>
                <a:rPr lang="fr-CA" sz="1600">
                  <a:latin typeface="Verdana" charset="0"/>
                </a:rPr>
                <a:t>bénévole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32" name="AutoShape 31"/>
            <p:cNvCxnSpPr>
              <a:cxnSpLocks noChangeShapeType="1"/>
              <a:stCxn id="19" idx="1"/>
              <a:endCxn id="31" idx="6"/>
            </p:cNvCxnSpPr>
            <p:nvPr/>
          </p:nvCxnSpPr>
          <p:spPr bwMode="auto">
            <a:xfrm flipH="1" flipV="1">
              <a:off x="2207840" y="2830513"/>
              <a:ext cx="541338" cy="441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3" name="AutoShape 32"/>
            <p:cNvCxnSpPr>
              <a:cxnSpLocks noChangeShapeType="1"/>
              <a:stCxn id="21" idx="0"/>
              <a:endCxn id="31" idx="4"/>
            </p:cNvCxnSpPr>
            <p:nvPr/>
          </p:nvCxnSpPr>
          <p:spPr bwMode="auto">
            <a:xfrm flipV="1">
              <a:off x="1542678" y="3144838"/>
              <a:ext cx="36512" cy="2508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4" name="AutoShape 33"/>
            <p:cNvCxnSpPr>
              <a:cxnSpLocks noChangeShapeType="1"/>
              <a:stCxn id="10" idx="7"/>
              <a:endCxn id="19" idx="3"/>
            </p:cNvCxnSpPr>
            <p:nvPr/>
          </p:nvCxnSpPr>
          <p:spPr bwMode="auto">
            <a:xfrm flipV="1">
              <a:off x="1680790" y="3781425"/>
              <a:ext cx="1068388" cy="641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" name="AutoShape 34"/>
            <p:cNvCxnSpPr>
              <a:cxnSpLocks noChangeShapeType="1"/>
              <a:stCxn id="8" idx="0"/>
              <a:endCxn id="19" idx="5"/>
            </p:cNvCxnSpPr>
            <p:nvPr/>
          </p:nvCxnSpPr>
          <p:spPr bwMode="auto">
            <a:xfrm flipH="1" flipV="1">
              <a:off x="3895353" y="3781425"/>
              <a:ext cx="557212" cy="866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6" name="AutoShape 35"/>
            <p:cNvCxnSpPr>
              <a:cxnSpLocks noChangeShapeType="1"/>
              <a:stCxn id="8" idx="5"/>
              <a:endCxn id="6" idx="1"/>
            </p:cNvCxnSpPr>
            <p:nvPr/>
          </p:nvCxnSpPr>
          <p:spPr bwMode="auto">
            <a:xfrm>
              <a:off x="4960565" y="5338763"/>
              <a:ext cx="254000" cy="1762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7" name="AutoShape 36"/>
            <p:cNvCxnSpPr>
              <a:cxnSpLocks noChangeShapeType="1"/>
              <a:stCxn id="7" idx="4"/>
              <a:endCxn id="6" idx="6"/>
            </p:cNvCxnSpPr>
            <p:nvPr/>
          </p:nvCxnSpPr>
          <p:spPr bwMode="auto">
            <a:xfrm flipH="1">
              <a:off x="6751265" y="5486400"/>
              <a:ext cx="698500" cy="284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8" name="AutoShape 37"/>
            <p:cNvCxnSpPr>
              <a:cxnSpLocks noChangeShapeType="1"/>
              <a:stCxn id="15" idx="7"/>
              <a:endCxn id="18" idx="2"/>
            </p:cNvCxnSpPr>
            <p:nvPr/>
          </p:nvCxnSpPr>
          <p:spPr bwMode="auto">
            <a:xfrm flipV="1">
              <a:off x="6867153" y="3984625"/>
              <a:ext cx="406400" cy="279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9" name="AutoShape 38"/>
            <p:cNvCxnSpPr>
              <a:cxnSpLocks noChangeShapeType="1"/>
              <a:stCxn id="7" idx="0"/>
              <a:endCxn id="18" idx="4"/>
            </p:cNvCxnSpPr>
            <p:nvPr/>
          </p:nvCxnSpPr>
          <p:spPr bwMode="auto">
            <a:xfrm flipV="1">
              <a:off x="7449765" y="4343400"/>
              <a:ext cx="454025" cy="4238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0" name="AutoShape 39"/>
            <p:cNvCxnSpPr>
              <a:cxnSpLocks noChangeShapeType="1"/>
              <a:stCxn id="13" idx="7"/>
              <a:endCxn id="22" idx="4"/>
            </p:cNvCxnSpPr>
            <p:nvPr/>
          </p:nvCxnSpPr>
          <p:spPr bwMode="auto">
            <a:xfrm flipV="1">
              <a:off x="5173290" y="2624138"/>
              <a:ext cx="493713" cy="10302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1" name="AutoShape 40"/>
            <p:cNvCxnSpPr>
              <a:cxnSpLocks noChangeShapeType="1"/>
              <a:stCxn id="8" idx="7"/>
              <a:endCxn id="11" idx="3"/>
            </p:cNvCxnSpPr>
            <p:nvPr/>
          </p:nvCxnSpPr>
          <p:spPr bwMode="auto">
            <a:xfrm flipV="1">
              <a:off x="4960565" y="3883025"/>
              <a:ext cx="822325" cy="8842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2" name="AutoShape 41"/>
            <p:cNvCxnSpPr>
              <a:cxnSpLocks noChangeShapeType="1"/>
              <a:stCxn id="19" idx="0"/>
              <a:endCxn id="9" idx="4"/>
            </p:cNvCxnSpPr>
            <p:nvPr/>
          </p:nvCxnSpPr>
          <p:spPr bwMode="auto">
            <a:xfrm flipH="1" flipV="1">
              <a:off x="3317503" y="2597150"/>
              <a:ext cx="4762" cy="569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3" name="AutoShape 42"/>
            <p:cNvCxnSpPr>
              <a:cxnSpLocks noChangeShapeType="1"/>
              <a:stCxn id="13" idx="0"/>
              <a:endCxn id="14" idx="4"/>
            </p:cNvCxnSpPr>
            <p:nvPr/>
          </p:nvCxnSpPr>
          <p:spPr bwMode="auto">
            <a:xfrm flipH="1" flipV="1">
              <a:off x="4487490" y="3124200"/>
              <a:ext cx="304800" cy="450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4" name="AutoShape 43"/>
            <p:cNvCxnSpPr>
              <a:cxnSpLocks noChangeShapeType="1"/>
              <a:stCxn id="19" idx="7"/>
              <a:endCxn id="14" idx="3"/>
            </p:cNvCxnSpPr>
            <p:nvPr/>
          </p:nvCxnSpPr>
          <p:spPr bwMode="auto">
            <a:xfrm flipV="1">
              <a:off x="3895353" y="3044825"/>
              <a:ext cx="211137" cy="2270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5" name="AutoShape 44"/>
            <p:cNvCxnSpPr>
              <a:cxnSpLocks noChangeShapeType="1"/>
              <a:stCxn id="14" idx="1"/>
              <a:endCxn id="9" idx="6"/>
            </p:cNvCxnSpPr>
            <p:nvPr/>
          </p:nvCxnSpPr>
          <p:spPr bwMode="auto">
            <a:xfrm flipH="1" flipV="1">
              <a:off x="4036640" y="2327275"/>
              <a:ext cx="69850" cy="3365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6" name="AutoShape 45"/>
            <p:cNvCxnSpPr>
              <a:cxnSpLocks noChangeShapeType="1"/>
              <a:stCxn id="5" idx="4"/>
              <a:endCxn id="18" idx="1"/>
            </p:cNvCxnSpPr>
            <p:nvPr/>
          </p:nvCxnSpPr>
          <p:spPr bwMode="auto">
            <a:xfrm>
              <a:off x="6962403" y="3249613"/>
              <a:ext cx="495300" cy="4794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46"/>
            <p:cNvCxnSpPr>
              <a:cxnSpLocks noChangeShapeType="1"/>
              <a:stCxn id="11" idx="0"/>
              <a:endCxn id="22" idx="4"/>
            </p:cNvCxnSpPr>
            <p:nvPr/>
          </p:nvCxnSpPr>
          <p:spPr bwMode="auto">
            <a:xfrm flipH="1" flipV="1">
              <a:off x="5667003" y="2624138"/>
              <a:ext cx="496887" cy="7985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47"/>
            <p:cNvCxnSpPr>
              <a:cxnSpLocks noChangeShapeType="1"/>
              <a:stCxn id="12" idx="4"/>
              <a:endCxn id="18" idx="7"/>
            </p:cNvCxnSpPr>
            <p:nvPr/>
          </p:nvCxnSpPr>
          <p:spPr bwMode="auto">
            <a:xfrm>
              <a:off x="7572003" y="2139950"/>
              <a:ext cx="776287" cy="15890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1217240" y="1600200"/>
              <a:ext cx="1439863" cy="539750"/>
            </a:xfrm>
            <a:prstGeom prst="ellipse">
              <a:avLst/>
            </a:prstGeom>
            <a:solidFill>
              <a:srgbClr val="FFDDCA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CA" sz="1600">
                  <a:latin typeface="Verdana" charset="0"/>
                </a:rPr>
                <a:t>transport</a:t>
              </a:r>
              <a:endParaRPr lang="fr-FR" sz="1600">
                <a:latin typeface="Verdana" charset="0"/>
              </a:endParaRPr>
            </a:p>
          </p:txBody>
        </p:sp>
        <p:cxnSp>
          <p:nvCxnSpPr>
            <p:cNvPr id="50" name="AutoShape 49"/>
            <p:cNvCxnSpPr>
              <a:cxnSpLocks noChangeShapeType="1"/>
              <a:stCxn id="19" idx="1"/>
              <a:endCxn id="49" idx="4"/>
            </p:cNvCxnSpPr>
            <p:nvPr/>
          </p:nvCxnSpPr>
          <p:spPr bwMode="auto">
            <a:xfrm flipH="1" flipV="1">
              <a:off x="1937965" y="2139950"/>
              <a:ext cx="811213" cy="11318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51" name="AutoShape 50"/>
            <p:cNvCxnSpPr>
              <a:cxnSpLocks noChangeShapeType="1"/>
              <a:stCxn id="31" idx="0"/>
              <a:endCxn id="49" idx="4"/>
            </p:cNvCxnSpPr>
            <p:nvPr/>
          </p:nvCxnSpPr>
          <p:spPr bwMode="auto">
            <a:xfrm flipV="1">
              <a:off x="1579190" y="2139950"/>
              <a:ext cx="358775" cy="3746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21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332656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MANQUE DE COHÉSION DANS L’ACTION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Chaque acteur travaille de façon complètement indépendante. 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Les liens de collaboration sont peu fréquents.</a:t>
            </a:r>
          </a:p>
          <a:p>
            <a:pPr marL="34290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Lorsque des liens de collaboration existent, ils concernent plutôt les acteurs d’un même secteur.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Cela découle souvent de la mise en route non coordonnée des différents programmes publics et privés de financement et des agissements « en silos » des bailleurs de fonds.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Risque de dédoublement, d’occasions manquées…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22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ABSENCE DE STRATÉGIE GLOBALE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Aucun espace pour réunir les différents acteurs et leur permettre, au minimum, de coordonner leurs actions (voir diapositive suivante).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L’absence de stratégie globale signifie qu’il n’existe :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 diagnostic partagé</a:t>
            </a:r>
            <a:r>
              <a:rPr lang="fr-CA" sz="2800" dirty="0"/>
              <a:t> de la situation actuelle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compréhension collective</a:t>
            </a:r>
            <a:r>
              <a:rPr lang="fr-CA" sz="2800" dirty="0"/>
              <a:t> du phénomène de la pauvreté (en théorie et en pratique) et de l’orientation des efforts de lutte contre la pauvreté ;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u="sng" dirty="0"/>
              <a:t>aucune vision commune</a:t>
            </a:r>
            <a:r>
              <a:rPr lang="fr-CA" sz="2800" dirty="0"/>
              <a:t> des changements souhaités à court et à moyen terme.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endParaRPr lang="fr-CA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23</a:t>
            </a:fld>
            <a:endParaRPr lang="fr-CA"/>
          </a:p>
        </p:txBody>
      </p:sp>
      <p:pic>
        <p:nvPicPr>
          <p:cNvPr id="4" name="Picture 2" descr="clip_image001"/>
          <p:cNvPicPr>
            <a:picLocks noChangeAspect="1" noChangeArrowheads="1"/>
          </p:cNvPicPr>
          <p:nvPr/>
        </p:nvPicPr>
        <p:blipFill>
          <a:blip r:embed="rId2" cstate="print"/>
          <a:srcRect b="7185"/>
          <a:stretch>
            <a:fillRect/>
          </a:stretch>
        </p:blipFill>
        <p:spPr bwMode="auto">
          <a:xfrm>
            <a:off x="615578" y="332656"/>
            <a:ext cx="7916862" cy="6083300"/>
          </a:xfrm>
          <a:prstGeom prst="rect">
            <a:avLst/>
          </a:prstGeom>
          <a:noFill/>
        </p:spPr>
      </p:pic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55576" y="2348334"/>
            <a:ext cx="7737475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228776" y="4940722"/>
            <a:ext cx="4678363" cy="90011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085901" y="476672"/>
            <a:ext cx="5038725" cy="90011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979712" y="1629197"/>
            <a:ext cx="1439862" cy="449262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  <p:cxnSp>
        <p:nvCxnSpPr>
          <p:cNvPr id="9" name="AutoShape 7"/>
          <p:cNvCxnSpPr>
            <a:cxnSpLocks noChangeShapeType="1"/>
            <a:stCxn id="8" idx="0"/>
            <a:endCxn id="7" idx="3"/>
          </p:cNvCxnSpPr>
          <p:nvPr/>
        </p:nvCxnSpPr>
        <p:spPr bwMode="auto">
          <a:xfrm flipV="1">
            <a:off x="2699643" y="1244966"/>
            <a:ext cx="124163" cy="384231"/>
          </a:xfrm>
          <a:prstGeom prst="straightConnector1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AutoShape 9"/>
          <p:cNvCxnSpPr>
            <a:cxnSpLocks noChangeShapeType="1"/>
            <a:stCxn id="6" idx="2"/>
            <a:endCxn id="7" idx="2"/>
          </p:cNvCxnSpPr>
          <p:nvPr/>
        </p:nvCxnSpPr>
        <p:spPr bwMode="auto">
          <a:xfrm rot="10800000">
            <a:off x="2054151" y="927522"/>
            <a:ext cx="142875" cy="4464050"/>
          </a:xfrm>
          <a:prstGeom prst="curvedConnector3">
            <a:avLst>
              <a:gd name="adj1" fmla="val 1335556"/>
            </a:avLst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AutoShape 11"/>
          <p:cNvCxnSpPr>
            <a:cxnSpLocks noChangeShapeType="1"/>
            <a:stCxn id="6" idx="6"/>
            <a:endCxn id="5" idx="6"/>
          </p:cNvCxnSpPr>
          <p:nvPr/>
        </p:nvCxnSpPr>
        <p:spPr bwMode="auto">
          <a:xfrm flipV="1">
            <a:off x="6938889" y="2888084"/>
            <a:ext cx="1585912" cy="2503488"/>
          </a:xfrm>
          <a:prstGeom prst="curvedConnector3">
            <a:avLst>
              <a:gd name="adj1" fmla="val 112412"/>
            </a:avLst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24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464" y="404813"/>
            <a:ext cx="8280000" cy="685800"/>
          </a:xfrm>
          <a:noFill/>
        </p:spPr>
        <p:txBody>
          <a:bodyPr>
            <a:normAutofit/>
          </a:bodyPr>
          <a:lstStyle/>
          <a:p>
            <a:r>
              <a:rPr lang="fr-CA" sz="3600" b="1" dirty="0">
                <a:latin typeface="Calibri" pitchFamily="34" charset="0"/>
              </a:rPr>
              <a:t>ABSENCE D’ACTEURS CLÉS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2000" y="1340768"/>
            <a:ext cx="8460000" cy="493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La participation des employeurs à l’élaboration, la mise en route et l’évaluation des actions est inexistante.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Le rôle que doit jouer le secteur privé dans ces actions ne fait pas consensus.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Pourtant, la création d’emplois de qualité s’avère un enjeu capital.</a:t>
            </a:r>
          </a:p>
          <a:p>
            <a:pPr marL="800100" lvl="1" indent="-342900">
              <a:spcBef>
                <a:spcPts val="9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Les employeurs doivent être conscients des aléas avec lesquels les personnes appauvries doivent composer dans leur cheminement pour accéder aux emplois.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25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Coopérative La Clé, Victoriaville - 2012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04813"/>
            <a:ext cx="8316000" cy="1080000"/>
          </a:xfrm>
          <a:noFill/>
        </p:spPr>
        <p:txBody>
          <a:bodyPr>
            <a:noAutofit/>
          </a:bodyPr>
          <a:lstStyle/>
          <a:p>
            <a:r>
              <a:rPr lang="en-CA" sz="3600" b="1" dirty="0">
                <a:latin typeface="Calibri" pitchFamily="34" charset="0"/>
              </a:rPr>
              <a:t>SOLUTION : UNE MOBILISATION </a:t>
            </a:r>
            <a:br>
              <a:rPr lang="en-CA" sz="3600" b="1" dirty="0">
                <a:latin typeface="Calibri" pitchFamily="34" charset="0"/>
              </a:rPr>
            </a:br>
            <a:r>
              <a:rPr lang="en-CA" sz="3600" b="1" dirty="0">
                <a:latin typeface="Calibri" pitchFamily="34" charset="0"/>
              </a:rPr>
              <a:t> LOCALE ET INTÉGRÉE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560" y="1412776"/>
            <a:ext cx="7920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fr-CA" sz="2400" dirty="0">
              <a:sym typeface="Symbol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700808"/>
            <a:ext cx="8280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600"/>
              </a:spcBef>
              <a:defRPr/>
            </a:pPr>
            <a:r>
              <a:rPr lang="fr-CA" sz="2800" b="1" dirty="0">
                <a:sym typeface="Symbol"/>
              </a:rPr>
              <a:t>La mobilisation : </a:t>
            </a:r>
          </a:p>
          <a:p>
            <a:pPr marL="342900" lvl="0" indent="-342900">
              <a:buFont typeface="Arial" pitchFamily="34" charset="0"/>
              <a:buChar char="•"/>
              <a:defRPr/>
            </a:pPr>
            <a:r>
              <a:rPr lang="fr-CA" sz="2800" dirty="0"/>
              <a:t>processus dynamique de passage à l’action pour changer une situation (voir diapositive suivante)</a:t>
            </a:r>
          </a:p>
          <a:p>
            <a:pPr marL="342900" lvl="0" indent="-342900">
              <a:spcBef>
                <a:spcPts val="1800"/>
              </a:spcBef>
              <a:defRPr/>
            </a:pPr>
            <a:r>
              <a:rPr lang="fr-CA" sz="2800" dirty="0">
                <a:sym typeface="Symbol"/>
              </a:rPr>
              <a:t>Dans la MRC d’Arthabaska :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changement souhaité</a:t>
            </a:r>
            <a:r>
              <a:rPr lang="fr-CA" sz="2800" dirty="0">
                <a:sym typeface="Symbol"/>
              </a:rPr>
              <a:t> : autonomie économique et sociale des personnes appauvries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action collective</a:t>
            </a:r>
            <a:r>
              <a:rPr lang="fr-CA" sz="2800" dirty="0">
                <a:sym typeface="Symbol"/>
              </a:rPr>
              <a:t> : stratégie globale et intégrée de lutte contre la pauvreté (ajustement/réajustement)</a:t>
            </a:r>
          </a:p>
          <a:p>
            <a:pPr marL="342900" lvl="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CA" sz="2800" u="sng" dirty="0">
                <a:sym typeface="Symbol"/>
              </a:rPr>
              <a:t>acteur collectif</a:t>
            </a:r>
            <a:r>
              <a:rPr lang="fr-CA" sz="2800" dirty="0">
                <a:sym typeface="Symbol"/>
              </a:rPr>
              <a:t> : comité de stratégie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CE01F-B5D2-4A91-8F07-EACBAEF526E6}" type="slidenum">
              <a:rPr lang="fr-CA" smtClean="0"/>
              <a:pPr/>
              <a:t>26</a:t>
            </a:fld>
            <a:endParaRPr lang="fr-CA"/>
          </a:p>
        </p:txBody>
      </p:sp>
      <p:sp>
        <p:nvSpPr>
          <p:cNvPr id="5" name="Ellipse 4"/>
          <p:cNvSpPr/>
          <p:nvPr/>
        </p:nvSpPr>
        <p:spPr bwMode="auto">
          <a:xfrm>
            <a:off x="1819597" y="945344"/>
            <a:ext cx="6120000" cy="550250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CA"/>
          </a:p>
        </p:txBody>
      </p:sp>
      <p:graphicFrame>
        <p:nvGraphicFramePr>
          <p:cNvPr id="6" name="Diagramme 5"/>
          <p:cNvGraphicFramePr/>
          <p:nvPr/>
        </p:nvGraphicFramePr>
        <p:xfrm>
          <a:off x="821184" y="1332844"/>
          <a:ext cx="8215312" cy="5192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636160" y="3140968"/>
            <a:ext cx="237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fr-CA" sz="2800" b="1" cap="all" dirty="0"/>
              <a:t>MOBILISATION CONTINUE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323528" y="1556872"/>
            <a:ext cx="2016000" cy="720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fr-CA" dirty="0"/>
              <a:t>Déclenchement :</a:t>
            </a:r>
            <a:br>
              <a:rPr lang="fr-CA" dirty="0"/>
            </a:br>
            <a:r>
              <a:rPr lang="fr-CA" dirty="0"/>
              <a:t>comité de stratégie</a:t>
            </a:r>
          </a:p>
        </p:txBody>
      </p:sp>
      <p:sp>
        <p:nvSpPr>
          <p:cNvPr id="9" name="Flèche droite 8"/>
          <p:cNvSpPr/>
          <p:nvPr/>
        </p:nvSpPr>
        <p:spPr bwMode="auto">
          <a:xfrm>
            <a:off x="2339752" y="1754316"/>
            <a:ext cx="684000" cy="30661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fr-CA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88640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LE CYCLE DE LA MOBILISATION </a:t>
            </a:r>
          </a:p>
        </p:txBody>
      </p:sp>
      <p:sp>
        <p:nvSpPr>
          <p:cNvPr id="12" name="Rectangle avec flèche vers le haut 11"/>
          <p:cNvSpPr/>
          <p:nvPr/>
        </p:nvSpPr>
        <p:spPr>
          <a:xfrm>
            <a:off x="348184" y="2302133"/>
            <a:ext cx="1224136" cy="1152128"/>
          </a:xfrm>
          <a:prstGeom prst="up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348184" y="2735922"/>
            <a:ext cx="1224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A" b="1" dirty="0"/>
              <a:t>noyau </a:t>
            </a:r>
          </a:p>
          <a:p>
            <a:pPr algn="ctr"/>
            <a:r>
              <a:rPr lang="fr-CA" b="1" dirty="0"/>
              <a:t>instigateur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44969" y="5013176"/>
            <a:ext cx="16347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2400" b="1" dirty="0"/>
              <a:t>Validation :</a:t>
            </a:r>
            <a:br>
              <a:rPr lang="fr-CA" sz="2400" b="1" dirty="0"/>
            </a:br>
            <a:r>
              <a:rPr lang="fr-CA" sz="2400" b="1" dirty="0"/>
              <a:t>assemblée</a:t>
            </a:r>
            <a:br>
              <a:rPr lang="fr-CA" sz="2400" b="1" dirty="0"/>
            </a:br>
            <a:r>
              <a:rPr lang="fr-CA" sz="2400" b="1" dirty="0"/>
              <a:t>des acteurs</a:t>
            </a:r>
          </a:p>
        </p:txBody>
      </p:sp>
      <p:sp>
        <p:nvSpPr>
          <p:cNvPr id="15" name="Ellipse 14"/>
          <p:cNvSpPr/>
          <p:nvPr/>
        </p:nvSpPr>
        <p:spPr>
          <a:xfrm>
            <a:off x="2951960" y="1340768"/>
            <a:ext cx="1260000" cy="12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5256216" y="1340768"/>
            <a:ext cx="2160000" cy="14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5940152" y="3717032"/>
            <a:ext cx="1908000" cy="126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27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grpSp>
        <p:nvGrpSpPr>
          <p:cNvPr id="10" name="Groupe 21"/>
          <p:cNvGrpSpPr/>
          <p:nvPr/>
        </p:nvGrpSpPr>
        <p:grpSpPr>
          <a:xfrm>
            <a:off x="2195736" y="1700808"/>
            <a:ext cx="4968552" cy="4249940"/>
            <a:chOff x="2339752" y="1916832"/>
            <a:chExt cx="4968552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employeurs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mentors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872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accompagnement</a:t>
              </a:r>
            </a:p>
          </p:txBody>
        </p:sp>
        <p:grpSp>
          <p:nvGrpSpPr>
            <p:cNvPr id="19" name="Groupe 11"/>
            <p:cNvGrpSpPr/>
            <p:nvPr/>
          </p:nvGrpSpPr>
          <p:grpSpPr>
            <a:xfrm>
              <a:off x="5652120" y="3573016"/>
              <a:ext cx="1656184" cy="1068217"/>
              <a:chOff x="3779912" y="3140968"/>
              <a:chExt cx="1656184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1656184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188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EMPLOI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211752" y="4365104"/>
              <a:ext cx="1512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PARTAGÉE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28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grpSp>
        <p:nvGrpSpPr>
          <p:cNvPr id="10" name="Groupe 21"/>
          <p:cNvGrpSpPr/>
          <p:nvPr/>
        </p:nvGrpSpPr>
        <p:grpSpPr>
          <a:xfrm>
            <a:off x="2195736" y="1700808"/>
            <a:ext cx="4968552" cy="4249940"/>
            <a:chOff x="2339752" y="1916832"/>
            <a:chExt cx="4968552" cy="4249940"/>
          </a:xfrm>
        </p:grpSpPr>
        <p:sp>
          <p:nvSpPr>
            <p:cNvPr id="4" name="ZoneTexte 3"/>
            <p:cNvSpPr txBox="1"/>
            <p:nvPr/>
          </p:nvSpPr>
          <p:spPr>
            <a:xfrm>
              <a:off x="2339752" y="1916832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employeurs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39752" y="2692660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mentors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2339752" y="3468488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services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2339752" y="4244316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entraide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2339752" y="5020144"/>
              <a:ext cx="1728192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formation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339752" y="5795972"/>
              <a:ext cx="1872000" cy="3708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CA" dirty="0"/>
                <a:t>accompagnement</a:t>
              </a:r>
            </a:p>
          </p:txBody>
        </p:sp>
        <p:grpSp>
          <p:nvGrpSpPr>
            <p:cNvPr id="19" name="Groupe 11"/>
            <p:cNvGrpSpPr/>
            <p:nvPr/>
          </p:nvGrpSpPr>
          <p:grpSpPr>
            <a:xfrm>
              <a:off x="5652120" y="3573016"/>
              <a:ext cx="1656184" cy="1068217"/>
              <a:chOff x="3779912" y="3140968"/>
              <a:chExt cx="1656184" cy="1068217"/>
            </a:xfrm>
          </p:grpSpPr>
          <p:sp>
            <p:nvSpPr>
              <p:cNvPr id="11" name="Ellipse 10"/>
              <p:cNvSpPr/>
              <p:nvPr/>
            </p:nvSpPr>
            <p:spPr>
              <a:xfrm>
                <a:off x="3779912" y="3140968"/>
                <a:ext cx="1656184" cy="93610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4031940" y="3378188"/>
                <a:ext cx="1188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400" b="1" dirty="0">
                    <a:solidFill>
                      <a:schemeClr val="bg1"/>
                    </a:solidFill>
                  </a:rPr>
                  <a:t>EMPLOI</a:t>
                </a:r>
                <a:endParaRPr lang="fr-CA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3" name="Connecteur droit avec flèche 12"/>
            <p:cNvCxnSpPr>
              <a:stCxn id="4" idx="3"/>
            </p:cNvCxnSpPr>
            <p:nvPr/>
          </p:nvCxnSpPr>
          <p:spPr>
            <a:xfrm>
              <a:off x="4067944" y="2101498"/>
              <a:ext cx="1656184" cy="161553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5" idx="3"/>
            </p:cNvCxnSpPr>
            <p:nvPr/>
          </p:nvCxnSpPr>
          <p:spPr>
            <a:xfrm>
              <a:off x="4067944" y="2877326"/>
              <a:ext cx="1512168" cy="98372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6" idx="3"/>
            </p:cNvCxnSpPr>
            <p:nvPr/>
          </p:nvCxnSpPr>
          <p:spPr>
            <a:xfrm>
              <a:off x="4067944" y="3653154"/>
              <a:ext cx="1440160" cy="351910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>
              <a:stCxn id="7" idx="3"/>
            </p:cNvCxnSpPr>
            <p:nvPr/>
          </p:nvCxnSpPr>
          <p:spPr>
            <a:xfrm flipV="1">
              <a:off x="4067944" y="4149080"/>
              <a:ext cx="1440160" cy="279902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>
              <a:stCxn id="9" idx="3"/>
            </p:cNvCxnSpPr>
            <p:nvPr/>
          </p:nvCxnSpPr>
          <p:spPr>
            <a:xfrm flipV="1">
              <a:off x="4211752" y="4365104"/>
              <a:ext cx="1512376" cy="1616268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>
              <a:stCxn id="8" idx="3"/>
            </p:cNvCxnSpPr>
            <p:nvPr/>
          </p:nvCxnSpPr>
          <p:spPr>
            <a:xfrm flipV="1">
              <a:off x="4067944" y="4293096"/>
              <a:ext cx="1512168" cy="911714"/>
            </a:xfrm>
            <a:prstGeom prst="straightConnector1">
              <a:avLst/>
            </a:prstGeom>
            <a:ln w="25400"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467544" y="332656"/>
            <a:ext cx="8280000" cy="1080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UNE</a:t>
            </a:r>
            <a:r>
              <a:rPr kumimoji="0" lang="fr-FR" sz="3600" b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RESPONSABILITÉ COMMUNE</a:t>
            </a:r>
            <a:endParaRPr kumimoji="0" lang="fr-FR" sz="3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2" name="Connecteur droit avec flèche 21"/>
          <p:cNvCxnSpPr>
            <a:stCxn id="4" idx="2"/>
            <a:endCxn id="5" idx="0"/>
          </p:cNvCxnSpPr>
          <p:nvPr/>
        </p:nvCxnSpPr>
        <p:spPr>
          <a:xfrm>
            <a:off x="3059832" y="2070140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059832" y="285293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059832" y="3598568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059832" y="4390656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059832" y="5182744"/>
            <a:ext cx="0" cy="406496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e 27"/>
          <p:cNvGrpSpPr/>
          <p:nvPr/>
        </p:nvGrpSpPr>
        <p:grpSpPr>
          <a:xfrm>
            <a:off x="971600" y="1449312"/>
            <a:ext cx="4536000" cy="4788000"/>
            <a:chOff x="1187624" y="1628800"/>
            <a:chExt cx="4428448" cy="4788000"/>
          </a:xfrm>
        </p:grpSpPr>
        <p:sp>
          <p:nvSpPr>
            <p:cNvPr id="29" name="Ellipse 28"/>
            <p:cNvSpPr/>
            <p:nvPr/>
          </p:nvSpPr>
          <p:spPr>
            <a:xfrm>
              <a:off x="1187624" y="1628800"/>
              <a:ext cx="3996000" cy="478800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CA" dirty="0"/>
                <a:t>&gt;</a:t>
              </a:r>
            </a:p>
          </p:txBody>
        </p:sp>
        <p:sp>
          <p:nvSpPr>
            <p:cNvPr id="30" name="Flèche droite 29"/>
            <p:cNvSpPr/>
            <p:nvPr/>
          </p:nvSpPr>
          <p:spPr>
            <a:xfrm>
              <a:off x="5220072" y="3789040"/>
              <a:ext cx="396000" cy="504056"/>
            </a:xfrm>
            <a:prstGeom prst="rightArrow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/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5680117" y="1340768"/>
            <a:ext cx="2708307" cy="18158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CA" sz="2800" dirty="0"/>
              <a:t>action intégrée :</a:t>
            </a:r>
            <a:br>
              <a:rPr lang="fr-CA" sz="2800" dirty="0"/>
            </a:br>
            <a:r>
              <a:rPr lang="fr-CA" sz="2800" dirty="0"/>
              <a:t>l’ajustement et </a:t>
            </a:r>
            <a:br>
              <a:rPr lang="fr-CA" sz="2800" dirty="0"/>
            </a:br>
            <a:r>
              <a:rPr lang="fr-CA" sz="2800" dirty="0"/>
              <a:t>le réajustement </a:t>
            </a:r>
            <a:br>
              <a:rPr lang="fr-CA" sz="2800" dirty="0"/>
            </a:br>
            <a:r>
              <a:rPr lang="fr-CA" sz="2800" dirty="0"/>
              <a:t>des interventions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/>
          <a:lstStyle/>
          <a:p>
            <a:pPr algn="ctr"/>
            <a:r>
              <a:rPr lang="fr-CA" dirty="0"/>
              <a:t>L’</a:t>
            </a:r>
            <a:r>
              <a:rPr lang="fr-CA" i="1" dirty="0"/>
              <a:t>empowerment</a:t>
            </a:r>
            <a:r>
              <a:rPr lang="fr-CA" dirty="0"/>
              <a:t> des individus et des organismes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29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L’INDIVIDU COMPÉTENT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99592" y="1700808"/>
            <a:ext cx="7377112" cy="4284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CA" sz="2800" dirty="0"/>
              <a:t>possède la capacité d’accomplir une tâche donnée dans un contexte de réalisation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: 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ensemble de connaissances, d’habiletés et d’attitudes qui sont activées lors de la planification et de l’exécution de la tâche</a:t>
            </a:r>
          </a:p>
          <a:p>
            <a:pPr marL="742950" lvl="1" indent="-285750">
              <a:spcBef>
                <a:spcPts val="900"/>
              </a:spcBef>
              <a:buFont typeface="Courier New" pitchFamily="49" charset="0"/>
              <a:buChar char="o"/>
            </a:pPr>
            <a:r>
              <a:rPr lang="fr-CA" sz="2800" dirty="0"/>
              <a:t>un savoir-faire complexe qui exige la mobilisation et la coordination de plusieurs connaissances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19872" y="2090936"/>
            <a:ext cx="3962400" cy="762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30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31</a:t>
            </a:fld>
            <a:endParaRPr lang="fr-FR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584002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Coopérative La Clé, Victoriaville - 2012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8032" y="332656"/>
            <a:ext cx="7772400" cy="1143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Group 2"/>
          <p:cNvGraphicFramePr>
            <a:graphicFrameLocks/>
          </p:cNvGraphicFramePr>
          <p:nvPr/>
        </p:nvGraphicFramePr>
        <p:xfrm>
          <a:off x="755576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e 12"/>
          <p:cNvGrpSpPr>
            <a:grpSpLocks/>
          </p:cNvGrpSpPr>
          <p:nvPr/>
        </p:nvGrpSpPr>
        <p:grpSpPr bwMode="auto">
          <a:xfrm>
            <a:off x="3789288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481264" y="3717272"/>
            <a:ext cx="4267200" cy="2376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93322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40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299" name="Document" r:id="rId4" imgW="5702808" imgH="1938528" progId="Word.Document.8">
                  <p:embed/>
                </p:oleObj>
              </mc:Choice>
              <mc:Fallback>
                <p:oleObj name="Document" r:id="rId4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79512" y="2908764"/>
          <a:ext cx="8820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468604"/>
            <a:ext cx="8172000" cy="1080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Axée sur :</a:t>
            </a:r>
          </a:p>
          <a:p>
            <a:pPr marL="342900" marR="0" lvl="0" indent="-342900" algn="ctr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A" sz="2800" dirty="0">
                <a:latin typeface="Calibri" pitchFamily="34" charset="0"/>
              </a:rPr>
              <a:t>amour  —  droit  —  solidarité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40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Intervention d’Accès travail </a:t>
            </a:r>
            <a:endParaRPr kumimoji="0" lang="fr-FR" sz="40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7544" y="4221304"/>
            <a:ext cx="8172000" cy="1944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CA" sz="2800" dirty="0" err="1">
                <a:latin typeface="Calibri" pitchFamily="34" charset="0"/>
              </a:rPr>
              <a:t>Logiq</a:t>
            </a:r>
            <a:r>
              <a:rPr kumimoji="0" lang="fr-CA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ues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</a:t>
            </a:r>
          </a:p>
          <a:p>
            <a:pPr marL="342900" lvl="0" indent="-342900" algn="ctr">
              <a:spcBef>
                <a:spcPts val="600"/>
              </a:spcBef>
              <a:defRPr/>
            </a:pPr>
            <a:r>
              <a:rPr lang="fr-CA" sz="2800" dirty="0"/>
              <a:t>engagement dans la création de liens — </a:t>
            </a:r>
            <a:r>
              <a:rPr lang="fr-CA" sz="2800" i="1" dirty="0"/>
              <a:t>empowerment</a:t>
            </a:r>
            <a:r>
              <a:rPr lang="fr-CA" sz="2800" dirty="0"/>
              <a:t>  connaissance et changement de soi — féministe  continuité de services — accompagnement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35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36</a:t>
            </a:fld>
            <a:endParaRPr lang="fr-CA" dirty="0"/>
          </a:p>
        </p:txBody>
      </p:sp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résilience · réseaux de soutien · reddition de comptes · résolution de conflits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37</a:t>
            </a:fld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ÉCHELLE DE LA PARTICIPATION</a:t>
            </a:r>
            <a:endParaRPr kumimoji="0" lang="fr-FR" sz="36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1619672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Group 76"/>
          <p:cNvGraphicFramePr>
            <a:graphicFrameLocks noGrp="1"/>
          </p:cNvGraphicFramePr>
          <p:nvPr/>
        </p:nvGraphicFramePr>
        <p:xfrm>
          <a:off x="3677072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38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6"/>
            <a:ext cx="7772400" cy="1152000"/>
          </a:xfrm>
          <a:noFill/>
        </p:spPr>
        <p:txBody>
          <a:bodyPr>
            <a:noAutofit/>
          </a:bodyPr>
          <a:lstStyle/>
          <a:p>
            <a:r>
              <a:rPr lang="en-CA" sz="3600" b="1" cap="all" dirty="0">
                <a:latin typeface="Calibri" pitchFamily="34" charset="0"/>
              </a:rPr>
              <a:t>CAPITAL COMMUNAUTAIRE (CIVIQUE)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43608" y="1779687"/>
            <a:ext cx="7313612" cy="4248000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sentiment d’appartenance à la fois</a:t>
            </a:r>
            <a:b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à la communauté et à l’environnement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conscience de la citoyenneté : </a:t>
            </a:r>
            <a:b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droits et responsabilités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  <a:sym typeface="Symbol" pitchFamily="18" charset="2"/>
              </a:rPr>
              <a:t>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assure l’entraide sur le </a:t>
            </a:r>
            <a:r>
              <a:rPr kumimoji="0" lang="fr-CA" sz="32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plan</a:t>
            </a: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individuel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permet l’action sur des questions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CA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sociétales plus larges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/>
        </p:nvSpPr>
        <p:spPr bwMode="auto">
          <a:xfrm>
            <a:off x="3707904" y="2801535"/>
            <a:ext cx="2160000" cy="483524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fr-FR" sz="2800" dirty="0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187624" y="1808880"/>
            <a:ext cx="4248000" cy="5400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39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439863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organismes n’ayant pas </a:t>
            </a:r>
            <a:b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d’objectif d’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737344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adopter une approche axée sur l’</a:t>
            </a:r>
            <a:r>
              <a:rPr lang="fr-CA" sz="2800" i="1" dirty="0"/>
              <a:t>empowerment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inclut :</a:t>
            </a:r>
            <a:br>
              <a:rPr lang="fr-CA" sz="2800" dirty="0"/>
            </a:br>
            <a:r>
              <a:rPr lang="fr-CA" sz="2800" dirty="0"/>
              <a:t>- collaboration partenariale (sujets actifs)</a:t>
            </a:r>
            <a:br>
              <a:rPr lang="fr-CA" sz="2800" dirty="0"/>
            </a:br>
            <a:r>
              <a:rPr lang="fr-CA" sz="2800" dirty="0"/>
              <a:t>- action misant sur les capacités</a:t>
            </a:r>
            <a:br>
              <a:rPr lang="fr-CA" sz="2800" dirty="0"/>
            </a:br>
            <a:r>
              <a:rPr lang="fr-CA" sz="2800" dirty="0"/>
              <a:t>- clients = ayants droit (</a:t>
            </a:r>
            <a:r>
              <a:rPr lang="fr-CA" sz="2800" dirty="0">
                <a:cs typeface="Arial" charset="0"/>
              </a:rPr>
              <a:t>≠ </a:t>
            </a:r>
            <a:r>
              <a:rPr lang="fr-CA" sz="2800" dirty="0"/>
              <a:t>bénéficiaires)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implique :</a:t>
            </a:r>
            <a:br>
              <a:rPr lang="fr-CA" sz="2800" dirty="0"/>
            </a:br>
            <a:r>
              <a:rPr lang="fr-CA" sz="2800" dirty="0"/>
              <a:t>- moins de certitude </a:t>
            </a:r>
            <a:r>
              <a:rPr lang="fr-CA" sz="2800" dirty="0">
                <a:cs typeface="Arial" charset="0"/>
              </a:rPr>
              <a:t>→ </a:t>
            </a:r>
            <a:r>
              <a:rPr lang="fr-CA" sz="2800" dirty="0"/>
              <a:t>persuasion</a:t>
            </a:r>
            <a:br>
              <a:rPr lang="fr-CA" sz="2800" dirty="0"/>
            </a:br>
            <a:r>
              <a:rPr lang="fr-CA" sz="2800" dirty="0"/>
              <a:t>- partage de l’information et du pouvoir :</a:t>
            </a:r>
            <a:br>
              <a:rPr lang="fr-CA" sz="2800" dirty="0"/>
            </a:br>
            <a:r>
              <a:rPr lang="fr-CA" sz="2800" dirty="0"/>
              <a:t>  participation aux décision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LA</a:t>
            </a:r>
            <a:r>
              <a:rPr kumimoji="0" lang="fr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COMMUNAUTÉ </a:t>
            </a:r>
            <a:r>
              <a:rPr kumimoji="0" lang="fr-CA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COMPÉTENTE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827584" y="1412776"/>
            <a:ext cx="7558087" cy="1836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7200" y="2833772"/>
            <a:ext cx="53514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 l’action intersectorielle intégrée</a:t>
            </a:r>
            <a:endParaRPr lang="fr-CA" sz="2800" dirty="0"/>
          </a:p>
        </p:txBody>
      </p:sp>
      <p:sp>
        <p:nvSpPr>
          <p:cNvPr id="11" name="Rectangle 10"/>
          <p:cNvSpPr/>
          <p:nvPr/>
        </p:nvSpPr>
        <p:spPr>
          <a:xfrm>
            <a:off x="2051720" y="4995173"/>
            <a:ext cx="50159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>
                <a:latin typeface="Calibri" pitchFamily="34" charset="0"/>
                <a:sym typeface="Symbol"/>
              </a:rPr>
              <a:t> l’</a:t>
            </a:r>
            <a:r>
              <a:rPr lang="fr-FR" sz="2800" b="1" i="1" dirty="0">
                <a:latin typeface="Calibri" pitchFamily="34" charset="0"/>
                <a:sym typeface="Symbol"/>
              </a:rPr>
              <a:t>empowerment</a:t>
            </a:r>
            <a:r>
              <a:rPr lang="fr-FR" sz="2800" b="1" dirty="0">
                <a:latin typeface="Calibri" pitchFamily="34" charset="0"/>
                <a:sym typeface="Symbol"/>
              </a:rPr>
              <a:t> des individus</a:t>
            </a:r>
            <a:br>
              <a:rPr lang="fr-FR" sz="2800" b="1" dirty="0">
                <a:latin typeface="Calibri" pitchFamily="34" charset="0"/>
                <a:sym typeface="Symbol"/>
              </a:rPr>
            </a:br>
            <a:r>
              <a:rPr lang="fr-FR" sz="2800" b="1" dirty="0">
                <a:latin typeface="Calibri" pitchFamily="34" charset="0"/>
                <a:sym typeface="Symbol"/>
              </a:rPr>
              <a:t>et des organismes</a:t>
            </a:r>
            <a:endParaRPr lang="fr-CA" sz="2800" dirty="0"/>
          </a:p>
        </p:txBody>
      </p:sp>
      <p:sp>
        <p:nvSpPr>
          <p:cNvPr id="9" name="Flèche courbée vers la gauche 8"/>
          <p:cNvSpPr/>
          <p:nvPr/>
        </p:nvSpPr>
        <p:spPr>
          <a:xfrm>
            <a:off x="7668344" y="3105264"/>
            <a:ext cx="1260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2" name="Flèche courbée vers la gauche 11"/>
          <p:cNvSpPr/>
          <p:nvPr/>
        </p:nvSpPr>
        <p:spPr>
          <a:xfrm flipH="1" flipV="1">
            <a:off x="179512" y="3033256"/>
            <a:ext cx="1332000" cy="2700000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27584" y="1412776"/>
            <a:ext cx="7558087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ts val="6000"/>
              </a:spcBef>
              <a:defRPr/>
            </a:pP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différents systèmes arrivent à répondre aux besoins des individus et des organismes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lvl="0" algn="ctr">
              <a:spcBef>
                <a:spcPts val="1800"/>
              </a:spcBef>
              <a:spcAft>
                <a:spcPct val="50000"/>
              </a:spcAft>
              <a:defRPr/>
            </a:pPr>
            <a:r>
              <a:rPr lang="fr-FR" sz="2800" u="sng" dirty="0">
                <a:latin typeface="Calibri" pitchFamily="34" charset="0"/>
              </a:rPr>
              <a:t>et</a:t>
            </a:r>
            <a:endParaRPr lang="fr-FR" sz="2800" u="sng" dirty="0">
              <a:latin typeface="Calibri" pitchFamily="34" charset="0"/>
              <a:ea typeface="+mj-ea"/>
              <a:cs typeface="+mj-cs"/>
            </a:endParaRPr>
          </a:p>
          <a:p>
            <a:pPr lvl="0" algn="ctr">
              <a:spcAft>
                <a:spcPct val="50000"/>
              </a:spcAf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où les individus et les organismes arrivent à utiliser les systèmes de façon efficace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endParaRPr kumimoji="0" lang="fr-CA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 animBg="1"/>
      <p:bldP spid="12" grpId="0" animBg="1"/>
      <p:bldP spid="1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40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692696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FR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68520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6" name="AutoShape 5"/>
          <p:cNvSpPr>
            <a:spLocks noChangeAspect="1" noChangeArrowheads="1"/>
          </p:cNvSpPr>
          <p:nvPr/>
        </p:nvSpPr>
        <p:spPr bwMode="auto">
          <a:xfrm>
            <a:off x="146575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 rot="10800000">
            <a:off x="1232396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 rot="10800000">
            <a:off x="4569321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57636" y="3141588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41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88950" y="1230288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163587" y="1535088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11"/>
          <p:cNvGraphicFramePr>
            <a:graphicFrameLocks noGrp="1"/>
          </p:cNvGraphicFramePr>
          <p:nvPr/>
        </p:nvGraphicFramePr>
        <p:xfrm>
          <a:off x="4743400" y="1533501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306587" y="620688"/>
            <a:ext cx="4572000" cy="5486400"/>
            <a:chOff x="1728" y="672"/>
            <a:chExt cx="2304" cy="3120"/>
          </a:xfrm>
        </p:grpSpPr>
        <p:sp>
          <p:nvSpPr>
            <p:cNvPr id="8" name="AutoShape 20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9" name="AutoShape 21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706387" y="696888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42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Coopérative La Clé, Victoriaville - 2012</a:t>
            </a:r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332784"/>
            <a:ext cx="8640000" cy="1152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ORGANISATIONNEL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584" y="1628800"/>
            <a:ext cx="7812000" cy="504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participation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même processus que l’individuel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27584" y="2205024"/>
            <a:ext cx="7812000" cy="144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compétences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connaissances et habiletés mises à contribution par les membres + transfert de savoirs entre ces personnes et à la communauté</a:t>
            </a:r>
          </a:p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27584" y="3681128"/>
            <a:ext cx="7812000" cy="1440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kumimoji="0" lang="fr-CA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reconnaissance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perception de la part des membres 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  <a:sym typeface="Symbol" pitchFamily="18" charset="2"/>
              </a:rPr>
              <a:t> soutien 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de la part </a:t>
            </a:r>
            <a:r>
              <a:rPr lang="fr-CA" sz="2400" dirty="0">
                <a:latin typeface="Verdana" pitchFamily="34" charset="0"/>
              </a:rPr>
              <a:t>du milieu </a:t>
            </a:r>
            <a:r>
              <a:rPr lang="fr-CA" sz="2400" dirty="0">
                <a:latin typeface="Verdana" pitchFamily="34" charset="0"/>
                <a:sym typeface="Symbol" pitchFamily="18" charset="2"/>
              </a:rPr>
              <a:t> financement</a:t>
            </a:r>
            <a:r>
              <a:rPr lang="fr-CA" sz="2400" dirty="0">
                <a:latin typeface="Verdana" pitchFamily="34" charset="0"/>
              </a:rPr>
              <a:t> </a:t>
            </a:r>
            <a:r>
              <a:rPr lang="fr-CA" sz="2400" dirty="0">
                <a:latin typeface="Verdana" pitchFamily="34" charset="0"/>
                <a:sym typeface="Symbol" pitchFamily="18" charset="2"/>
              </a:rPr>
              <a:t> participation aux décisions</a:t>
            </a:r>
            <a:endParaRPr kumimoji="0" lang="fr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827584" y="4977272"/>
            <a:ext cx="7812000" cy="900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conscience critique</a:t>
            </a:r>
            <a:r>
              <a:rPr kumimoji="0" lang="fr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: capacité d’analyse et de clarification des enjeux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43</a:t>
            </a:fld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40736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3600" b="1" cap="all" dirty="0">
                <a:latin typeface="Calibri" pitchFamily="34" charset="0"/>
              </a:rPr>
              <a:t>Vue d’ensemble de l’</a:t>
            </a:r>
            <a:r>
              <a:rPr lang="fr-FR" sz="3600" b="1" i="1" cap="all" dirty="0">
                <a:latin typeface="Calibri" pitchFamily="34" charset="0"/>
              </a:rPr>
              <a:t>empowerment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204864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00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83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6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214637"/>
          <a:ext cx="3657600" cy="422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 dirty="0"/>
          </a:p>
        </p:txBody>
      </p:sp>
      <p:sp>
        <p:nvSpPr>
          <p:cNvPr id="29" name="Oval 63"/>
          <p:cNvSpPr>
            <a:spLocks noChangeArrowheads="1"/>
          </p:cNvSpPr>
          <p:nvPr/>
        </p:nvSpPr>
        <p:spPr bwMode="auto">
          <a:xfrm>
            <a:off x="323528" y="1662014"/>
            <a:ext cx="43434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30" name="Oval 65"/>
          <p:cNvSpPr>
            <a:spLocks noChangeArrowheads="1"/>
          </p:cNvSpPr>
          <p:nvPr/>
        </p:nvSpPr>
        <p:spPr bwMode="auto">
          <a:xfrm>
            <a:off x="4216078" y="1641376"/>
            <a:ext cx="44958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260648"/>
            <a:ext cx="7772400" cy="1116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Organisation intermédiaire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412776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lieu de concertation au cœur des relations entre différents systèmes </a:t>
            </a:r>
          </a:p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r>
              <a:rPr lang="fr-CA" sz="2800" dirty="0"/>
              <a:t>fonctions :</a:t>
            </a:r>
          </a:p>
          <a:p>
            <a:pPr marL="800100" lvl="1" indent="-342900">
              <a:spcBef>
                <a:spcPts val="600"/>
              </a:spcBef>
              <a:buFont typeface="Courier New" pitchFamily="49" charset="0"/>
              <a:buChar char="o"/>
              <a:defRPr/>
            </a:pPr>
            <a:r>
              <a:rPr lang="fr-CA" sz="2800" dirty="0"/>
              <a:t>être un lieu de participation aux décisions 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permettre le développement d'expertises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clarifier les enjeux</a:t>
            </a:r>
          </a:p>
          <a:p>
            <a:pPr marL="800100" lvl="1" indent="-342900">
              <a:buFont typeface="Courier New" pitchFamily="49" charset="0"/>
              <a:buChar char="o"/>
              <a:defRPr/>
            </a:pPr>
            <a:r>
              <a:rPr lang="fr-CA" sz="2800" dirty="0"/>
              <a:t>s'avérer une référence identitaire pour les organisations membres ou apparentées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fr-FR" sz="2800" dirty="0"/>
              <a:t>peut représenter un nouveau lieu de pouvoir pour  les populations touchées par un problème</a:t>
            </a:r>
            <a:endParaRPr lang="fr-CA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45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260648"/>
            <a:ext cx="7920000" cy="111600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Concertation</a:t>
            </a:r>
            <a:r>
              <a:rPr lang="fr-FR" sz="3600" b="1" cap="all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s dans les Bois-Francs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412776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endParaRPr lang="fr-CA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40472" y="1340768"/>
            <a:ext cx="8280000" cy="4860000"/>
          </a:xfrm>
          <a:prstGeom prst="rect">
            <a:avLst/>
          </a:prstGeom>
        </p:spPr>
        <p:txBody>
          <a:bodyPr/>
          <a:lstStyle/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AGEPA Centre-du-Québec		•    Arthabaska Érable en forme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Comité consultatif de la politique d’accessibilité universelle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Comité consultatif de Victoriaville en Santé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Comité de la diversité culturelle de la MRC d’Arthabaska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Comité de concertation sur la conciliation travail-famille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Comité intersectoriel Promotion-Prévention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Conseil régional de l'environnement du Centre-du-Québec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Corporation d’initiative industrielle de Victoriaville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Corporation de développement communautaire des Bois-Francs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Corporation de développement touristique des Bois-Francs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Corporation de la politique Jeunesse de la Ville de Victoriaville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Corporation de développement économique des Bois-Francs (CLD)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Par-enjeux Arthabaska-Érable 		 •   SADC Arthabaska-Érable </a:t>
            </a:r>
            <a:r>
              <a:rPr lang="fr-CA" sz="2000" dirty="0" err="1"/>
              <a:t>inc</a:t>
            </a:r>
            <a:r>
              <a:rPr lang="fr-CA" sz="2000" dirty="0"/>
              <a:t>.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Société de Développement commercial Victoriaville 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Table de concertation du mouvement des femmes Centre-du-Québec </a:t>
            </a:r>
          </a:p>
          <a:p>
            <a:pPr marL="342000" indent="-342000">
              <a:buFont typeface="Arial" pitchFamily="34" charset="0"/>
              <a:buChar char="•"/>
            </a:pPr>
            <a:r>
              <a:rPr lang="fr-CA" sz="2000" dirty="0"/>
              <a:t>Table Développement agro-alimentaire</a:t>
            </a:r>
          </a:p>
          <a:p>
            <a:pPr marL="342000" marR="0" lvl="0" indent="-3420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CA" sz="20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906735" y="5949280"/>
            <a:ext cx="140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/>
              <a:t>Et plus </a:t>
            </a:r>
            <a:r>
              <a:rPr lang="fr-CA" sz="2400" b="1" dirty="0">
                <a:sym typeface="Symbol"/>
              </a:rPr>
              <a:t></a:t>
            </a:r>
            <a:endParaRPr lang="fr-C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46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40472" y="1412776"/>
            <a:ext cx="8280000" cy="47880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>
              <a:spcBef>
                <a:spcPct val="35000"/>
              </a:spcBef>
              <a:buFont typeface="Arial" pitchFamily="34" charset="0"/>
              <a:buChar char="•"/>
              <a:defRPr/>
            </a:pPr>
            <a:endParaRPr lang="fr-CA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548680"/>
            <a:ext cx="7584320" cy="5432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/>
              <a:t>Tables de concertation participantes au projet clinique </a:t>
            </a:r>
            <a:br>
              <a:rPr lang="fr-CA" sz="2400" dirty="0"/>
            </a:br>
            <a:r>
              <a:rPr lang="fr-CA" sz="2400" dirty="0"/>
              <a:t>du Réseau local de services de santé et de services </a:t>
            </a:r>
            <a:br>
              <a:rPr lang="fr-CA" sz="2400" dirty="0"/>
            </a:br>
            <a:r>
              <a:rPr lang="fr-CA" sz="2400" dirty="0"/>
              <a:t>sociaux d’</a:t>
            </a:r>
            <a:r>
              <a:rPr lang="fr-CA" sz="2400" dirty="0" err="1"/>
              <a:t>Arthabaska-et-de-l’Érable</a:t>
            </a:r>
            <a:r>
              <a:rPr lang="fr-CA" sz="2400" dirty="0"/>
              <a:t> :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Comité de concertation contre la violence, familiale </a:t>
            </a:r>
            <a:br>
              <a:rPr lang="fr-CA" sz="2400" dirty="0"/>
            </a:br>
            <a:r>
              <a:rPr lang="fr-CA" sz="2400" dirty="0"/>
              <a:t>et dans les relations amoureuses Arthabaska-Érable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de concertation en santé mentale adulte A-É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de concertation et d’action contre la pauvreté </a:t>
            </a:r>
            <a:br>
              <a:rPr lang="fr-CA" sz="2400" dirty="0"/>
            </a:br>
            <a:r>
              <a:rPr lang="fr-CA" sz="2400" dirty="0"/>
              <a:t>MRC Arthabaska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de concertation jeunesse MRC Arthabaska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de concertation sur les dépendances A-É 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locale en immigration et relations interculturelles </a:t>
            </a:r>
            <a:br>
              <a:rPr lang="fr-CA" sz="2400" dirty="0"/>
            </a:br>
            <a:r>
              <a:rPr lang="fr-CA" sz="2400" dirty="0"/>
              <a:t>de Victoriaville</a:t>
            </a:r>
          </a:p>
          <a:p>
            <a:pPr marL="457200" indent="-4572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400" dirty="0"/>
              <a:t>Table sectorielle « </a:t>
            </a:r>
            <a:r>
              <a:rPr lang="fr-CA" sz="2400" dirty="0" err="1"/>
              <a:t>AînéEs</a:t>
            </a:r>
            <a:r>
              <a:rPr lang="fr-CA" sz="2400" dirty="0"/>
              <a:t> » MRC Arthabaska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47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9652" y="332656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DÉFIS DES ACTEURS LOCAUX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593296"/>
            <a:ext cx="8064000" cy="450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changement de perspective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lvl="0" indent="-3429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approche multisectorielle et citoyenne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 </a:t>
            </a:r>
            <a:r>
              <a:rPr kumimoji="0" lang="fr-CA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une responsabilité </a:t>
            </a:r>
            <a:r>
              <a:rPr lang="fr-CA" sz="2800" dirty="0">
                <a:latin typeface="Calibri" pitchFamily="34" charset="0"/>
              </a:rPr>
              <a:t>sectorielle 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cohérence dans le déploiement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action intégrée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lang="fr-CA" sz="2800" dirty="0">
                <a:latin typeface="Calibri" pitchFamily="34" charset="0"/>
              </a:rPr>
              <a:t>une reconnaissance et une évaluation liées à un champ spécifique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Le </a:t>
            </a:r>
            <a:r>
              <a:rPr kumimoji="0" lang="fr-C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soutien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: </a:t>
            </a:r>
          </a:p>
          <a:p>
            <a:pPr marL="684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accès équitable aux ressources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malgré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diversités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48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Coopérative La Clé, Victoriaville - 2012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685800"/>
          </a:xfrm>
          <a:noFill/>
        </p:spPr>
        <p:txBody>
          <a:bodyPr>
            <a:noAutofit/>
          </a:bodyPr>
          <a:lstStyle/>
          <a:p>
            <a:r>
              <a:rPr lang="en-CA" sz="3600" b="1" cap="all" dirty="0">
                <a:latin typeface="Calibri" pitchFamily="34" charset="0"/>
              </a:rPr>
              <a:t>AUTONOMIE LOCALE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457017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</a:t>
            </a:r>
            <a:r>
              <a:rPr kumimoji="0" lang="fr-FR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PRINCIPAL :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communautés doivent pouvoir agir de façon autonome afin d'assurer l'effort soutenu à long terme (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pérennité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les communautés doivent agir dans les paramètres imposés par les bailleurs de fonds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→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à l'autonomie locale</a:t>
            </a:r>
          </a:p>
          <a:p>
            <a:pPr marL="342900" lvl="0" indent="-342900">
              <a:lnSpc>
                <a:spcPct val="115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fr-FR" sz="2800" b="1" dirty="0"/>
              <a:t>et</a:t>
            </a:r>
            <a:r>
              <a:rPr lang="fr-FR" sz="2800" dirty="0"/>
              <a:t>, les bailleurs de fonds agissent souvent en </a:t>
            </a:r>
            <a:r>
              <a:rPr lang="fr-FR" sz="2800" b="1" dirty="0"/>
              <a:t>silos</a:t>
            </a:r>
            <a:r>
              <a:rPr lang="fr-FR" sz="2800" dirty="0"/>
              <a:t> de façon non coordonnées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49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341784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CONSÉQUENCES ACTUELLES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844675"/>
            <a:ext cx="7519988" cy="1439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Efficacité et innovation réduites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Désillusionnement et méfiance accrus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3141663"/>
            <a:ext cx="75199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Engagement lié aux ressources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Pérennité compromise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87624" y="4437063"/>
            <a:ext cx="79200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Iniquités territoriales et sectorielles</a:t>
            </a:r>
          </a:p>
          <a:p>
            <a:pPr marL="342900" indent="-342900" eaLnBrk="1" hangingPunct="1">
              <a:spcBef>
                <a:spcPts val="18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fr-CA" sz="2800" kern="0" dirty="0">
                <a:latin typeface="Calibri" pitchFamily="34" charset="0"/>
              </a:rPr>
              <a:t>Qualité inégale des résultats et des processus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20888"/>
            <a:ext cx="7772400" cy="1362075"/>
          </a:xfrm>
        </p:spPr>
        <p:txBody>
          <a:bodyPr/>
          <a:lstStyle/>
          <a:p>
            <a:pPr algn="ctr"/>
            <a:r>
              <a:rPr lang="fr-CA" dirty="0"/>
              <a:t>L’action intersectorielle intégrée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50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341784"/>
            <a:ext cx="8278812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CA" sz="3600" b="1" cap="all" dirty="0">
                <a:latin typeface="Calibri" pitchFamily="34" charset="0"/>
              </a:rPr>
              <a:t>lignes de fracture (TENSIONS)</a:t>
            </a:r>
            <a:endParaRPr kumimoji="0" lang="fr-CA" sz="3600" b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3568" y="1700808"/>
            <a:ext cx="7920000" cy="47513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global :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 locale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action de l'État</a:t>
            </a:r>
          </a:p>
          <a:p>
            <a:pPr marL="342000" marR="0" lvl="0" indent="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gouvernance endogène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exogène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Démocratie représentative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démocratie participative 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 des élus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initiatives</a:t>
            </a: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citoyennes</a:t>
            </a:r>
          </a:p>
          <a:p>
            <a:pPr marL="342900" marR="0" lvl="0" indent="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décision publique </a:t>
            </a:r>
            <a:r>
              <a:rPr kumimoji="0" lang="fr-CA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versus </a:t>
            </a: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concertation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858D-E39A-4CD1-8C4D-0232C71EA0EC}" type="slidenum">
              <a:rPr lang="fr-FR"/>
              <a:pPr/>
              <a:t>51</a:t>
            </a:fld>
            <a:endParaRPr lang="fr-FR" dirty="0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/>
              <a:t>© Coopérative La Clé, Victoriaville - 2012</a:t>
            </a:r>
            <a:endParaRPr lang="fr-FR" dirty="0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 dirty="0"/>
            </a:br>
            <a:endParaRPr lang="fr-FR" sz="3400" dirty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/>
          <a:lstStyle/>
          <a:p>
            <a:pPr marL="0" indent="15875">
              <a:buFont typeface="Wingdings" pitchFamily="2" charset="2"/>
              <a:buNone/>
            </a:pPr>
            <a:r>
              <a:rPr lang="fr-CA" dirty="0"/>
              <a:t>Il ne suffit pas d’être acteur de son développement, encore faut-il en être véritablement l’</a:t>
            </a:r>
            <a:r>
              <a:rPr lang="fr-CA" u="sng" dirty="0"/>
              <a:t>auteur</a:t>
            </a:r>
            <a:r>
              <a:rPr lang="fr-CA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dirty="0"/>
            </a:br>
            <a:r>
              <a:rPr lang="fr-CA" dirty="0"/>
              <a:t>	(Michel Dinet, 1997)</a:t>
            </a:r>
            <a:r>
              <a:rPr lang="fr-FR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52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3600" b="1" cap="all" dirty="0">
                <a:latin typeface="Calibri" pitchFamily="34" charset="0"/>
              </a:rPr>
              <a:t>référence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53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 dirty="0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pic>
        <p:nvPicPr>
          <p:cNvPr id="12" name="Image 11" descr="DSC_0088.JPG"/>
          <p:cNvPicPr>
            <a:picLocks noChangeAspect="1"/>
          </p:cNvPicPr>
          <p:nvPr/>
        </p:nvPicPr>
        <p:blipFill>
          <a:blip r:embed="rId5" cstate="print"/>
          <a:srcRect t="10191"/>
          <a:stretch>
            <a:fillRect/>
          </a:stretch>
        </p:blipFill>
        <p:spPr>
          <a:xfrm>
            <a:off x="6891428" y="4077243"/>
            <a:ext cx="1064948" cy="14399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DIMENSIONS  D’UNE COMMUNAUTÉ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/>
        </p:nvGraphicFramePr>
        <p:xfrm>
          <a:off x="683568" y="1772816"/>
          <a:ext cx="7772400" cy="242316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gestion et production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 biens et de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confiance, solidarité et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AutoShape 16"/>
          <p:cNvSpPr>
            <a:spLocks/>
          </p:cNvSpPr>
          <p:nvPr/>
        </p:nvSpPr>
        <p:spPr bwMode="auto">
          <a:xfrm rot="5400000">
            <a:off x="4322118" y="2559570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947965" y="5199583"/>
            <a:ext cx="3449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400" b="1" dirty="0">
                <a:latin typeface="Arial" charset="0"/>
              </a:rPr>
              <a:t>SANTÉ ET BIEN-ÊTRE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7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sp>
        <p:nvSpPr>
          <p:cNvPr id="7" name="Espace réservé du numéro de diapositive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15055-94EF-4DDD-8DB2-06DD37CFD80E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CA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  <a:sym typeface="Symbol" pitchFamily="18" charset="2"/>
              </a:rPr>
              <a:t>RÉSEAUX TYPES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961728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 dirty="0"/>
              <a:t> 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4230613" y="1961728"/>
            <a:ext cx="3810000" cy="441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4" name="Group 29"/>
          <p:cNvGraphicFramePr>
            <a:graphicFrameLocks noGrp="1"/>
          </p:cNvGraphicFramePr>
          <p:nvPr/>
        </p:nvGraphicFramePr>
        <p:xfrm>
          <a:off x="944488" y="1829966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services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 bwMode="auto">
          <a:xfrm>
            <a:off x="899592" y="4977272"/>
            <a:ext cx="7416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8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513193" y="2095300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NORMATIF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Coopérative La Clé, Victoriaville - 2012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1802461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332656"/>
            <a:ext cx="77724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ct val="10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  <a:sym typeface="Symbol" pitchFamily="18" charset="2"/>
              </a:rPr>
              <a:t>LE RÉSEAU LIBRE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2750</Words>
  <Application>Microsoft Office PowerPoint</Application>
  <PresentationFormat>Affichage à l'écran (4:3)</PresentationFormat>
  <Paragraphs>520</Paragraphs>
  <Slides>53</Slides>
  <Notes>13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61" baseType="lpstr">
      <vt:lpstr>Arial</vt:lpstr>
      <vt:lpstr>Calibri</vt:lpstr>
      <vt:lpstr>Courier New</vt:lpstr>
      <vt:lpstr>Times</vt:lpstr>
      <vt:lpstr>Verdana</vt:lpstr>
      <vt:lpstr>Wingdings</vt:lpstr>
      <vt:lpstr>Thème Office</vt:lpstr>
      <vt:lpstr>Document</vt:lpstr>
      <vt:lpstr>L’EMPOWERMENT DES COMMUNAUTÉS LOCALES : L’EXEMPLE DE LA LUTTE  CONTRE LA PAUVRETÉ</vt:lpstr>
      <vt:lpstr>L’EMPOWERMENT, C’EST :</vt:lpstr>
      <vt:lpstr>Présentation PowerPoint</vt:lpstr>
      <vt:lpstr>Présentation PowerPoint</vt:lpstr>
      <vt:lpstr>L’action intersectorielle intégrée</vt:lpstr>
      <vt:lpstr>Présentation PowerPoint</vt:lpstr>
      <vt:lpstr>Présentation PowerPoint</vt:lpstr>
      <vt:lpstr>Présentation PowerPoint</vt:lpstr>
      <vt:lpstr>Présentation PowerPoint</vt:lpstr>
      <vt:lpstr>ASPECTS DES RÉSEAUX</vt:lpstr>
      <vt:lpstr>Présentation PowerPoint</vt:lpstr>
      <vt:lpstr>FACTEURS STRUCTURANTS</vt:lpstr>
      <vt:lpstr>Présentation PowerPoint</vt:lpstr>
      <vt:lpstr>Présentation PowerPoint</vt:lpstr>
      <vt:lpstr>LA PAUVRETÉ : UN PHÉNOMÈNE COMPLEXE</vt:lpstr>
      <vt:lpstr>L’ABSENCE DE PAUVRETÉ</vt:lpstr>
      <vt:lpstr>L’AUTONOMIE PAR L’EMPLOI</vt:lpstr>
      <vt:lpstr>Présentation PowerPoint</vt:lpstr>
      <vt:lpstr>L’APPORT DES ACTEURS LOCAUX</vt:lpstr>
      <vt:lpstr>Présentation PowerPoint</vt:lpstr>
      <vt:lpstr>MANQUE DE COHÉSION DANS L’ACTION</vt:lpstr>
      <vt:lpstr>ABSENCE DE STRATÉGIE GLOBALE</vt:lpstr>
      <vt:lpstr>Présentation PowerPoint</vt:lpstr>
      <vt:lpstr>ABSENCE D’ACTEURS CLÉS</vt:lpstr>
      <vt:lpstr>SOLUTION : UNE MOBILISATION   LOCALE ET INTÉGRÉE</vt:lpstr>
      <vt:lpstr>Présentation PowerPoint</vt:lpstr>
      <vt:lpstr>Présentation PowerPoint</vt:lpstr>
      <vt:lpstr>Présentation PowerPoint</vt:lpstr>
      <vt:lpstr>L’empowerment des individus et des organismes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CAPITAL COMMUNAUTAIRE (CIVIQUE)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AUTONOMIE LOCALE</vt:lpstr>
      <vt:lpstr>Présentation PowerPoint</vt:lpstr>
      <vt:lpstr>Présentation PowerPoint</vt:lpstr>
      <vt:lpstr>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183</cp:revision>
  <dcterms:created xsi:type="dcterms:W3CDTF">2010-07-07T11:44:47Z</dcterms:created>
  <dcterms:modified xsi:type="dcterms:W3CDTF">2020-08-17T20:36:24Z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