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8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19" r:id="rId1"/>
  </p:sldMasterIdLst>
  <p:notesMasterIdLst>
    <p:notesMasterId r:id="rId86"/>
  </p:notesMasterIdLst>
  <p:handoutMasterIdLst>
    <p:handoutMasterId r:id="rId87"/>
  </p:handoutMasterIdLst>
  <p:sldIdLst>
    <p:sldId id="256" r:id="rId2"/>
    <p:sldId id="333" r:id="rId3"/>
    <p:sldId id="258" r:id="rId4"/>
    <p:sldId id="259" r:id="rId5"/>
    <p:sldId id="299" r:id="rId6"/>
    <p:sldId id="260" r:id="rId7"/>
    <p:sldId id="324" r:id="rId8"/>
    <p:sldId id="356" r:id="rId9"/>
    <p:sldId id="357" r:id="rId10"/>
    <p:sldId id="262" r:id="rId11"/>
    <p:sldId id="263" r:id="rId12"/>
    <p:sldId id="264" r:id="rId13"/>
    <p:sldId id="265" r:id="rId14"/>
    <p:sldId id="358" r:id="rId15"/>
    <p:sldId id="359" r:id="rId16"/>
    <p:sldId id="360" r:id="rId17"/>
    <p:sldId id="361" r:id="rId18"/>
    <p:sldId id="362" r:id="rId19"/>
    <p:sldId id="363" r:id="rId20"/>
    <p:sldId id="364" r:id="rId21"/>
    <p:sldId id="365" r:id="rId22"/>
    <p:sldId id="266" r:id="rId23"/>
    <p:sldId id="267" r:id="rId24"/>
    <p:sldId id="384" r:id="rId25"/>
    <p:sldId id="385" r:id="rId26"/>
    <p:sldId id="273" r:id="rId27"/>
    <p:sldId id="268" r:id="rId28"/>
    <p:sldId id="274" r:id="rId29"/>
    <p:sldId id="270" r:id="rId30"/>
    <p:sldId id="276" r:id="rId31"/>
    <p:sldId id="277" r:id="rId32"/>
    <p:sldId id="278" r:id="rId33"/>
    <p:sldId id="279" r:id="rId34"/>
    <p:sldId id="310" r:id="rId35"/>
    <p:sldId id="281" r:id="rId36"/>
    <p:sldId id="282" r:id="rId37"/>
    <p:sldId id="285" r:id="rId38"/>
    <p:sldId id="303" r:id="rId39"/>
    <p:sldId id="304" r:id="rId40"/>
    <p:sldId id="283" r:id="rId41"/>
    <p:sldId id="305" r:id="rId42"/>
    <p:sldId id="300" r:id="rId43"/>
    <p:sldId id="366" r:id="rId44"/>
    <p:sldId id="284" r:id="rId45"/>
    <p:sldId id="286" r:id="rId46"/>
    <p:sldId id="367" r:id="rId47"/>
    <p:sldId id="368" r:id="rId48"/>
    <p:sldId id="369" r:id="rId49"/>
    <p:sldId id="287" r:id="rId50"/>
    <p:sldId id="370" r:id="rId51"/>
    <p:sldId id="288" r:id="rId52"/>
    <p:sldId id="371" r:id="rId53"/>
    <p:sldId id="289" r:id="rId54"/>
    <p:sldId id="372" r:id="rId55"/>
    <p:sldId id="290" r:id="rId56"/>
    <p:sldId id="373" r:id="rId57"/>
    <p:sldId id="380" r:id="rId58"/>
    <p:sldId id="374" r:id="rId59"/>
    <p:sldId id="381" r:id="rId60"/>
    <p:sldId id="344" r:id="rId61"/>
    <p:sldId id="382" r:id="rId62"/>
    <p:sldId id="378" r:id="rId63"/>
    <p:sldId id="379" r:id="rId64"/>
    <p:sldId id="301" r:id="rId65"/>
    <p:sldId id="302" r:id="rId66"/>
    <p:sldId id="323" r:id="rId67"/>
    <p:sldId id="386" r:id="rId68"/>
    <p:sldId id="307" r:id="rId69"/>
    <p:sldId id="311" r:id="rId70"/>
    <p:sldId id="312" r:id="rId71"/>
    <p:sldId id="313" r:id="rId72"/>
    <p:sldId id="314" r:id="rId73"/>
    <p:sldId id="315" r:id="rId74"/>
    <p:sldId id="375" r:id="rId75"/>
    <p:sldId id="376" r:id="rId76"/>
    <p:sldId id="377" r:id="rId77"/>
    <p:sldId id="316" r:id="rId78"/>
    <p:sldId id="308" r:id="rId79"/>
    <p:sldId id="320" r:id="rId80"/>
    <p:sldId id="317" r:id="rId81"/>
    <p:sldId id="309" r:id="rId82"/>
    <p:sldId id="318" r:id="rId83"/>
    <p:sldId id="383" r:id="rId84"/>
    <p:sldId id="319" r:id="rId85"/>
  </p:sldIdLst>
  <p:sldSz cx="9144000" cy="6858000" type="screen4x3"/>
  <p:notesSz cx="10234613" cy="7099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6">
          <p15:clr>
            <a:srgbClr val="A4A3A4"/>
          </p15:clr>
        </p15:guide>
        <p15:guide id="2" pos="32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0000"/>
    <a:srgbClr val="DAE4F2"/>
    <a:srgbClr val="45441B"/>
    <a:srgbClr val="99CCFF"/>
    <a:srgbClr val="006666"/>
    <a:srgbClr val="336600"/>
    <a:srgbClr val="859B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58" autoAdjust="0"/>
  </p:normalViewPr>
  <p:slideViewPr>
    <p:cSldViewPr>
      <p:cViewPr varScale="1">
        <p:scale>
          <a:sx n="77" d="100"/>
          <a:sy n="77" d="100"/>
        </p:scale>
        <p:origin x="141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010" y="-102"/>
      </p:cViewPr>
      <p:guideLst>
        <p:guide orient="horz" pos="2236"/>
        <p:guide pos="32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heme" Target="theme/theme1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handoutMaster" Target="handoutMasters/handout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 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047077775569377"/>
          <c:y val="0.43064518302289795"/>
          <c:w val="0.83856127012545689"/>
          <c:h val="0.481283619323153"/>
        </c:manualLayout>
      </c:layout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Lbls>
            <c:dLbl>
              <c:idx val="2"/>
              <c:layout>
                <c:manualLayout>
                  <c:x val="0.13355613948050851"/>
                  <c:y val="-0.1249986766414217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883-4F1F-B7AA-6E0DA431B5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Feuil1!$A$2:$A$4</c:f>
              <c:strCache>
                <c:ptCount val="3"/>
                <c:pt idx="0">
                  <c:v>formation formelle</c:v>
                </c:pt>
                <c:pt idx="1">
                  <c:v>retour d’expérience sur les résultats obtenus</c:v>
                </c:pt>
                <c:pt idx="2">
                  <c:v> mise en situation avec défis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0.1</c:v>
                </c:pt>
                <c:pt idx="1">
                  <c:v>0.2</c:v>
                </c:pt>
                <c:pt idx="2">
                  <c:v>0.70000000000000029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83-4F1F-B7AA-6E0DA431B5E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egendEntry>
        <c:idx val="3"/>
        <c:delete val="1"/>
      </c:legendEntry>
      <c:layout>
        <c:manualLayout>
          <c:xMode val="edge"/>
          <c:yMode val="edge"/>
          <c:x val="0.26775902192744311"/>
          <c:y val="3.6882966017114251E-2"/>
          <c:w val="0.72949137493459648"/>
          <c:h val="0.32096979566381201"/>
        </c:manualLayout>
      </c:layout>
      <c:overlay val="0"/>
      <c:txPr>
        <a:bodyPr/>
        <a:lstStyle/>
        <a:p>
          <a:pPr>
            <a:defRPr sz="20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7ED46B-F8A3-4D64-90D9-302068B7DC70}" type="doc">
      <dgm:prSet loTypeId="urn:microsoft.com/office/officeart/2005/8/layout/list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fr-CA"/>
        </a:p>
      </dgm:t>
    </dgm:pt>
    <dgm:pt modelId="{D3F57A19-3441-48ED-BDEA-A5DECB64CB8F}">
      <dgm:prSet custT="1"/>
      <dgm:spPr/>
      <dgm:t>
        <a:bodyPr/>
        <a:lstStyle/>
        <a:p>
          <a:pPr rtl="0"/>
          <a:r>
            <a:rPr kumimoji="1" lang="fr-CA" sz="1600" b="1" dirty="0">
              <a:solidFill>
                <a:schemeClr val="bg1"/>
              </a:solidFill>
            </a:rPr>
            <a:t>Différentes terminologies pour nommer sa stratégie de changement…</a:t>
          </a:r>
        </a:p>
      </dgm:t>
    </dgm:pt>
    <dgm:pt modelId="{19B904C1-60C1-430E-A422-AB50B00D3D74}" type="parTrans" cxnId="{27BF2C0E-464F-492F-B950-67897256BAC0}">
      <dgm:prSet/>
      <dgm:spPr/>
      <dgm:t>
        <a:bodyPr/>
        <a:lstStyle/>
        <a:p>
          <a:endParaRPr lang="fr-CA">
            <a:solidFill>
              <a:schemeClr val="bg1"/>
            </a:solidFill>
          </a:endParaRPr>
        </a:p>
      </dgm:t>
    </dgm:pt>
    <dgm:pt modelId="{AC062A02-97A7-4EC4-A87C-35BC28FBB70A}" type="sibTrans" cxnId="{27BF2C0E-464F-492F-B950-67897256BAC0}">
      <dgm:prSet/>
      <dgm:spPr/>
      <dgm:t>
        <a:bodyPr/>
        <a:lstStyle/>
        <a:p>
          <a:endParaRPr lang="fr-CA">
            <a:solidFill>
              <a:schemeClr val="bg1"/>
            </a:solidFill>
          </a:endParaRPr>
        </a:p>
      </dgm:t>
    </dgm:pt>
    <dgm:pt modelId="{F35450CF-B2E6-4354-96E3-78DBA9477241}">
      <dgm:prSet custT="1"/>
      <dgm:spPr/>
      <dgm:t>
        <a:bodyPr/>
        <a:lstStyle/>
        <a:p>
          <a:pPr rtl="0"/>
          <a:r>
            <a:rPr kumimoji="1" lang="fr-CA" sz="1600" dirty="0">
              <a:solidFill>
                <a:schemeClr val="bg1"/>
              </a:solidFill>
            </a:rPr>
            <a:t>Développement local de type communautaire</a:t>
          </a:r>
          <a:endParaRPr lang="fr-CA" sz="1600" dirty="0">
            <a:solidFill>
              <a:schemeClr val="bg1"/>
            </a:solidFill>
          </a:endParaRPr>
        </a:p>
      </dgm:t>
    </dgm:pt>
    <dgm:pt modelId="{D624A65E-83D0-4E86-92AC-4FA72DB055D5}" type="parTrans" cxnId="{DBB6C703-2720-4A2C-8AB0-4A6F25118FA4}">
      <dgm:prSet/>
      <dgm:spPr/>
      <dgm:t>
        <a:bodyPr/>
        <a:lstStyle/>
        <a:p>
          <a:endParaRPr lang="fr-CA">
            <a:solidFill>
              <a:schemeClr val="bg1"/>
            </a:solidFill>
          </a:endParaRPr>
        </a:p>
      </dgm:t>
    </dgm:pt>
    <dgm:pt modelId="{41CEB500-72F2-4091-A7CB-A67EC3F22CA0}" type="sibTrans" cxnId="{DBB6C703-2720-4A2C-8AB0-4A6F25118FA4}">
      <dgm:prSet/>
      <dgm:spPr/>
      <dgm:t>
        <a:bodyPr/>
        <a:lstStyle/>
        <a:p>
          <a:endParaRPr lang="fr-CA">
            <a:solidFill>
              <a:schemeClr val="bg1"/>
            </a:solidFill>
          </a:endParaRPr>
        </a:p>
      </dgm:t>
    </dgm:pt>
    <dgm:pt modelId="{AF0100A8-62D8-4F18-AA99-BCB878430DD1}">
      <dgm:prSet custT="1"/>
      <dgm:spPr/>
      <dgm:t>
        <a:bodyPr/>
        <a:lstStyle/>
        <a:p>
          <a:pPr rtl="0"/>
          <a:r>
            <a:rPr kumimoji="1" lang="fr-CA" sz="1600" dirty="0">
              <a:solidFill>
                <a:schemeClr val="bg1"/>
              </a:solidFill>
            </a:rPr>
            <a:t>Développement des communautés</a:t>
          </a:r>
          <a:endParaRPr lang="fr-CA" sz="1600" dirty="0">
            <a:solidFill>
              <a:schemeClr val="bg1"/>
            </a:solidFill>
          </a:endParaRPr>
        </a:p>
      </dgm:t>
    </dgm:pt>
    <dgm:pt modelId="{DCA4B3BC-331D-40E5-AA8B-48B713CC0E6E}" type="parTrans" cxnId="{F748C42E-7A95-4BD5-80B6-186DE99CA6C1}">
      <dgm:prSet/>
      <dgm:spPr/>
      <dgm:t>
        <a:bodyPr/>
        <a:lstStyle/>
        <a:p>
          <a:endParaRPr lang="fr-CA">
            <a:solidFill>
              <a:schemeClr val="bg1"/>
            </a:solidFill>
          </a:endParaRPr>
        </a:p>
      </dgm:t>
    </dgm:pt>
    <dgm:pt modelId="{663BEDC9-A5BE-47DE-B5BC-759BF776970A}" type="sibTrans" cxnId="{F748C42E-7A95-4BD5-80B6-186DE99CA6C1}">
      <dgm:prSet/>
      <dgm:spPr/>
      <dgm:t>
        <a:bodyPr/>
        <a:lstStyle/>
        <a:p>
          <a:endParaRPr lang="fr-CA">
            <a:solidFill>
              <a:schemeClr val="bg1"/>
            </a:solidFill>
          </a:endParaRPr>
        </a:p>
      </dgm:t>
    </dgm:pt>
    <dgm:pt modelId="{925D59E2-4294-44F3-B262-7D88C437F35C}">
      <dgm:prSet custT="1"/>
      <dgm:spPr/>
      <dgm:t>
        <a:bodyPr/>
        <a:lstStyle/>
        <a:p>
          <a:pPr rtl="0"/>
          <a:r>
            <a:rPr kumimoji="1" lang="fr-CA" sz="1600" dirty="0">
              <a:solidFill>
                <a:schemeClr val="bg1"/>
              </a:solidFill>
            </a:rPr>
            <a:t>Approche territoriale intégrée</a:t>
          </a:r>
          <a:endParaRPr lang="fr-CA" sz="1600" dirty="0">
            <a:solidFill>
              <a:schemeClr val="bg1"/>
            </a:solidFill>
          </a:endParaRPr>
        </a:p>
      </dgm:t>
    </dgm:pt>
    <dgm:pt modelId="{59849D82-77ED-4A19-BA9F-42E329570C7C}" type="parTrans" cxnId="{AA6C9D4E-B8AE-44E8-80AC-8A36E8EB89F9}">
      <dgm:prSet/>
      <dgm:spPr/>
      <dgm:t>
        <a:bodyPr/>
        <a:lstStyle/>
        <a:p>
          <a:endParaRPr lang="fr-CA">
            <a:solidFill>
              <a:schemeClr val="bg1"/>
            </a:solidFill>
          </a:endParaRPr>
        </a:p>
      </dgm:t>
    </dgm:pt>
    <dgm:pt modelId="{17130F09-A3E9-4F7D-98DC-9AC513650EB6}" type="sibTrans" cxnId="{AA6C9D4E-B8AE-44E8-80AC-8A36E8EB89F9}">
      <dgm:prSet/>
      <dgm:spPr/>
      <dgm:t>
        <a:bodyPr/>
        <a:lstStyle/>
        <a:p>
          <a:endParaRPr lang="fr-CA">
            <a:solidFill>
              <a:schemeClr val="bg1"/>
            </a:solidFill>
          </a:endParaRPr>
        </a:p>
      </dgm:t>
    </dgm:pt>
    <dgm:pt modelId="{8CBDAEDC-744A-4C75-A80B-006844F82892}">
      <dgm:prSet custT="1"/>
      <dgm:spPr/>
      <dgm:t>
        <a:bodyPr/>
        <a:lstStyle/>
        <a:p>
          <a:pPr rtl="0"/>
          <a:r>
            <a:rPr lang="fr-CA" sz="1600" dirty="0">
              <a:solidFill>
                <a:schemeClr val="bg1"/>
              </a:solidFill>
            </a:rPr>
            <a:t>Action intersectorielle concertée</a:t>
          </a:r>
        </a:p>
      </dgm:t>
    </dgm:pt>
    <dgm:pt modelId="{05AB99D5-F3AD-4FA1-844F-F2D515BF9069}" type="parTrans" cxnId="{331210C5-603F-4A30-8000-7CC1C6655FB6}">
      <dgm:prSet/>
      <dgm:spPr/>
      <dgm:t>
        <a:bodyPr/>
        <a:lstStyle/>
        <a:p>
          <a:endParaRPr lang="fr-CA">
            <a:solidFill>
              <a:schemeClr val="bg1"/>
            </a:solidFill>
          </a:endParaRPr>
        </a:p>
      </dgm:t>
    </dgm:pt>
    <dgm:pt modelId="{D9A1F965-2D13-4DB7-81FE-89B2F9E160E5}" type="sibTrans" cxnId="{331210C5-603F-4A30-8000-7CC1C6655FB6}">
      <dgm:prSet/>
      <dgm:spPr/>
      <dgm:t>
        <a:bodyPr/>
        <a:lstStyle/>
        <a:p>
          <a:endParaRPr lang="fr-CA">
            <a:solidFill>
              <a:schemeClr val="bg1"/>
            </a:solidFill>
          </a:endParaRPr>
        </a:p>
      </dgm:t>
    </dgm:pt>
    <dgm:pt modelId="{99B04AFB-5392-4525-B0DF-C2A8DB35BD74}">
      <dgm:prSet custT="1"/>
      <dgm:spPr/>
      <dgm:t>
        <a:bodyPr/>
        <a:lstStyle/>
        <a:p>
          <a:pPr rtl="0"/>
          <a:r>
            <a:rPr kumimoji="1" lang="fr-CA" sz="1400" b="1" dirty="0">
              <a:solidFill>
                <a:schemeClr val="bg1"/>
              </a:solidFill>
            </a:rPr>
            <a:t>La nomination que nous avons choisie pour regrouper cet univers est la </a:t>
          </a:r>
          <a:r>
            <a:rPr kumimoji="1" lang="fr-CA" sz="1800" b="1" dirty="0">
              <a:solidFill>
                <a:schemeClr val="bg1"/>
              </a:solidFill>
            </a:rPr>
            <a:t>MOBILISATION DES COMMUNAUTÉS LOCALES</a:t>
          </a:r>
          <a:endParaRPr lang="fr-CA" sz="1400" b="1" dirty="0">
            <a:solidFill>
              <a:schemeClr val="bg1"/>
            </a:solidFill>
          </a:endParaRPr>
        </a:p>
      </dgm:t>
    </dgm:pt>
    <dgm:pt modelId="{30040A5A-EC23-4DBA-9096-65F2DD720934}" type="parTrans" cxnId="{E608E88E-6A9E-4BD1-8233-31436719534C}">
      <dgm:prSet/>
      <dgm:spPr/>
      <dgm:t>
        <a:bodyPr/>
        <a:lstStyle/>
        <a:p>
          <a:endParaRPr lang="fr-CA">
            <a:solidFill>
              <a:schemeClr val="bg1"/>
            </a:solidFill>
          </a:endParaRPr>
        </a:p>
      </dgm:t>
    </dgm:pt>
    <dgm:pt modelId="{79AEC448-DC26-4A82-AFF9-B2B70F9ED5E2}" type="sibTrans" cxnId="{E608E88E-6A9E-4BD1-8233-31436719534C}">
      <dgm:prSet/>
      <dgm:spPr/>
      <dgm:t>
        <a:bodyPr/>
        <a:lstStyle/>
        <a:p>
          <a:endParaRPr lang="fr-CA">
            <a:solidFill>
              <a:schemeClr val="bg1"/>
            </a:solidFill>
          </a:endParaRPr>
        </a:p>
      </dgm:t>
    </dgm:pt>
    <dgm:pt modelId="{CDAD72AB-22D2-47B3-AFA4-6FB47D172928}">
      <dgm:prSet custT="1"/>
      <dgm:spPr/>
      <dgm:t>
        <a:bodyPr/>
        <a:lstStyle/>
        <a:p>
          <a:pPr rtl="0"/>
          <a:r>
            <a:rPr kumimoji="1" lang="fr-CA" sz="1600" b="0" dirty="0">
              <a:solidFill>
                <a:schemeClr val="bg1"/>
              </a:solidFill>
            </a:rPr>
            <a:t>Elle nous permet de mettre sous le même parapluie un ensemble d’acteurs et de pratiques qui ont un bon nombre de caractéristiques en commun</a:t>
          </a:r>
          <a:endParaRPr lang="fr-CA" sz="1600" b="0" dirty="0">
            <a:solidFill>
              <a:schemeClr val="bg1"/>
            </a:solidFill>
          </a:endParaRPr>
        </a:p>
      </dgm:t>
    </dgm:pt>
    <dgm:pt modelId="{6B56EC11-936E-452A-9F82-9766AA247C90}" type="parTrans" cxnId="{4F90B8E7-9401-4E88-A51F-814C6A756E80}">
      <dgm:prSet/>
      <dgm:spPr/>
      <dgm:t>
        <a:bodyPr/>
        <a:lstStyle/>
        <a:p>
          <a:endParaRPr lang="fr-CA">
            <a:solidFill>
              <a:schemeClr val="bg1"/>
            </a:solidFill>
          </a:endParaRPr>
        </a:p>
      </dgm:t>
    </dgm:pt>
    <dgm:pt modelId="{44CCE0D8-6F15-41CA-B288-8F494C52F8F5}" type="sibTrans" cxnId="{4F90B8E7-9401-4E88-A51F-814C6A756E80}">
      <dgm:prSet/>
      <dgm:spPr/>
      <dgm:t>
        <a:bodyPr/>
        <a:lstStyle/>
        <a:p>
          <a:endParaRPr lang="fr-CA">
            <a:solidFill>
              <a:schemeClr val="bg1"/>
            </a:solidFill>
          </a:endParaRPr>
        </a:p>
      </dgm:t>
    </dgm:pt>
    <dgm:pt modelId="{7B9B7ADD-816E-4648-B40E-330C2D55A7F3}">
      <dgm:prSet custT="1"/>
      <dgm:spPr/>
      <dgm:t>
        <a:bodyPr/>
        <a:lstStyle/>
        <a:p>
          <a:pPr rtl="0"/>
          <a:r>
            <a:rPr lang="fr-CA" sz="1600" dirty="0">
              <a:solidFill>
                <a:schemeClr val="bg1"/>
              </a:solidFill>
            </a:rPr>
            <a:t>Développement communautaire</a:t>
          </a:r>
        </a:p>
      </dgm:t>
    </dgm:pt>
    <dgm:pt modelId="{05F17FDA-EE35-4EC6-A343-2837BA94DC9D}" type="parTrans" cxnId="{4AD24266-D1A4-44C5-91E5-C3B8051AFC3C}">
      <dgm:prSet/>
      <dgm:spPr/>
      <dgm:t>
        <a:bodyPr/>
        <a:lstStyle/>
        <a:p>
          <a:endParaRPr lang="fr-CA">
            <a:solidFill>
              <a:schemeClr val="bg1"/>
            </a:solidFill>
          </a:endParaRPr>
        </a:p>
      </dgm:t>
    </dgm:pt>
    <dgm:pt modelId="{0AD814E1-6467-40DA-8FD8-1233FBC8083B}" type="sibTrans" cxnId="{4AD24266-D1A4-44C5-91E5-C3B8051AFC3C}">
      <dgm:prSet/>
      <dgm:spPr/>
      <dgm:t>
        <a:bodyPr/>
        <a:lstStyle/>
        <a:p>
          <a:endParaRPr lang="fr-CA">
            <a:solidFill>
              <a:schemeClr val="bg1"/>
            </a:solidFill>
          </a:endParaRPr>
        </a:p>
      </dgm:t>
    </dgm:pt>
    <dgm:pt modelId="{25CA266E-F1C8-428F-A980-EE6168F33229}">
      <dgm:prSet custT="1"/>
      <dgm:spPr/>
      <dgm:t>
        <a:bodyPr/>
        <a:lstStyle/>
        <a:p>
          <a:pPr rtl="0"/>
          <a:r>
            <a:rPr lang="fr-CA" sz="1600" dirty="0">
              <a:solidFill>
                <a:schemeClr val="bg1"/>
              </a:solidFill>
            </a:rPr>
            <a:t>Revitalisation urbaine intégrée</a:t>
          </a:r>
        </a:p>
      </dgm:t>
    </dgm:pt>
    <dgm:pt modelId="{7566137E-DC08-43ED-B542-7B4943D08F2D}" type="parTrans" cxnId="{257508D9-1493-42DE-99D9-808A97FC509F}">
      <dgm:prSet/>
      <dgm:spPr/>
      <dgm:t>
        <a:bodyPr/>
        <a:lstStyle/>
        <a:p>
          <a:endParaRPr lang="fr-CA">
            <a:solidFill>
              <a:schemeClr val="bg1"/>
            </a:solidFill>
          </a:endParaRPr>
        </a:p>
      </dgm:t>
    </dgm:pt>
    <dgm:pt modelId="{0305861E-A07F-4920-A5BC-553778A363EB}" type="sibTrans" cxnId="{257508D9-1493-42DE-99D9-808A97FC509F}">
      <dgm:prSet/>
      <dgm:spPr/>
      <dgm:t>
        <a:bodyPr/>
        <a:lstStyle/>
        <a:p>
          <a:endParaRPr lang="fr-CA">
            <a:solidFill>
              <a:schemeClr val="bg1"/>
            </a:solidFill>
          </a:endParaRPr>
        </a:p>
      </dgm:t>
    </dgm:pt>
    <dgm:pt modelId="{9E6112F0-E859-4026-B091-70B9BC29317D}">
      <dgm:prSet custT="1"/>
      <dgm:spPr/>
      <dgm:t>
        <a:bodyPr/>
        <a:lstStyle/>
        <a:p>
          <a:pPr rtl="0"/>
          <a:r>
            <a:rPr lang="fr-CA" sz="1600" dirty="0">
              <a:solidFill>
                <a:schemeClr val="bg1"/>
              </a:solidFill>
            </a:rPr>
            <a:t>Mobilisation concertée</a:t>
          </a:r>
        </a:p>
      </dgm:t>
    </dgm:pt>
    <dgm:pt modelId="{713D1B39-5E04-4890-BBCC-66BE3A8DF7DD}" type="parTrans" cxnId="{0D9910DA-550A-4D70-B88D-0F7A038E8FD4}">
      <dgm:prSet/>
      <dgm:spPr/>
      <dgm:t>
        <a:bodyPr/>
        <a:lstStyle/>
        <a:p>
          <a:endParaRPr lang="fr-CA">
            <a:solidFill>
              <a:schemeClr val="bg1"/>
            </a:solidFill>
          </a:endParaRPr>
        </a:p>
      </dgm:t>
    </dgm:pt>
    <dgm:pt modelId="{717DF685-5A5E-4CA9-A036-DB2AC212CC35}" type="sibTrans" cxnId="{0D9910DA-550A-4D70-B88D-0F7A038E8FD4}">
      <dgm:prSet/>
      <dgm:spPr/>
      <dgm:t>
        <a:bodyPr/>
        <a:lstStyle/>
        <a:p>
          <a:endParaRPr lang="fr-CA">
            <a:solidFill>
              <a:schemeClr val="bg1"/>
            </a:solidFill>
          </a:endParaRPr>
        </a:p>
      </dgm:t>
    </dgm:pt>
    <dgm:pt modelId="{B68EF8BC-63B1-488E-848D-5E1891119363}">
      <dgm:prSet custT="1"/>
      <dgm:spPr/>
      <dgm:t>
        <a:bodyPr/>
        <a:lstStyle/>
        <a:p>
          <a:pPr rtl="0"/>
          <a:r>
            <a:rPr lang="fr-CA" sz="1600" dirty="0">
              <a:solidFill>
                <a:schemeClr val="bg1"/>
              </a:solidFill>
            </a:rPr>
            <a:t>Partenariat multisectoriel</a:t>
          </a:r>
        </a:p>
      </dgm:t>
    </dgm:pt>
    <dgm:pt modelId="{B1A7802D-08C9-4EFD-9B35-F636F351B65B}" type="parTrans" cxnId="{06E3FDA8-C0E9-4830-8697-EE7294605EB2}">
      <dgm:prSet/>
      <dgm:spPr/>
      <dgm:t>
        <a:bodyPr/>
        <a:lstStyle/>
        <a:p>
          <a:endParaRPr lang="fr-CA">
            <a:solidFill>
              <a:schemeClr val="bg1"/>
            </a:solidFill>
          </a:endParaRPr>
        </a:p>
      </dgm:t>
    </dgm:pt>
    <dgm:pt modelId="{FA722E78-DC81-4980-803A-29E55BEF96BF}" type="sibTrans" cxnId="{06E3FDA8-C0E9-4830-8697-EE7294605EB2}">
      <dgm:prSet/>
      <dgm:spPr/>
      <dgm:t>
        <a:bodyPr/>
        <a:lstStyle/>
        <a:p>
          <a:endParaRPr lang="fr-CA">
            <a:solidFill>
              <a:schemeClr val="bg1"/>
            </a:solidFill>
          </a:endParaRPr>
        </a:p>
      </dgm:t>
    </dgm:pt>
    <dgm:pt modelId="{AC96E264-6310-4936-8B02-4D98F82A2724}">
      <dgm:prSet custT="1"/>
      <dgm:spPr/>
      <dgm:t>
        <a:bodyPr/>
        <a:lstStyle/>
        <a:p>
          <a:pPr rtl="0"/>
          <a:r>
            <a:rPr lang="fr-CA" sz="1600" dirty="0">
              <a:solidFill>
                <a:schemeClr val="bg1"/>
              </a:solidFill>
            </a:rPr>
            <a:t>Etc.</a:t>
          </a:r>
        </a:p>
      </dgm:t>
    </dgm:pt>
    <dgm:pt modelId="{0AA2E371-1AC9-4C40-89AC-C87D28415484}" type="parTrans" cxnId="{D9C20360-DD32-4C9D-81EF-8D9B313AE3E6}">
      <dgm:prSet/>
      <dgm:spPr/>
      <dgm:t>
        <a:bodyPr/>
        <a:lstStyle/>
        <a:p>
          <a:endParaRPr lang="fr-CA">
            <a:solidFill>
              <a:schemeClr val="bg1"/>
            </a:solidFill>
          </a:endParaRPr>
        </a:p>
      </dgm:t>
    </dgm:pt>
    <dgm:pt modelId="{6F8D2679-C245-4C26-9D23-541134C7BC68}" type="sibTrans" cxnId="{D9C20360-DD32-4C9D-81EF-8D9B313AE3E6}">
      <dgm:prSet/>
      <dgm:spPr/>
      <dgm:t>
        <a:bodyPr/>
        <a:lstStyle/>
        <a:p>
          <a:endParaRPr lang="fr-CA">
            <a:solidFill>
              <a:schemeClr val="bg1"/>
            </a:solidFill>
          </a:endParaRPr>
        </a:p>
      </dgm:t>
    </dgm:pt>
    <dgm:pt modelId="{6F672A4D-5847-4E9D-842F-31D3F3EF3867}">
      <dgm:prSet custT="1"/>
      <dgm:spPr/>
      <dgm:t>
        <a:bodyPr/>
        <a:lstStyle/>
        <a:p>
          <a:pPr rtl="0"/>
          <a:r>
            <a:rPr lang="fr-CA" sz="1600" dirty="0">
              <a:solidFill>
                <a:schemeClr val="bg1"/>
              </a:solidFill>
            </a:rPr>
            <a:t>Développement social local</a:t>
          </a:r>
        </a:p>
      </dgm:t>
    </dgm:pt>
    <dgm:pt modelId="{210E6E09-12AF-4F0E-B567-DBCD54D5BD25}" type="parTrans" cxnId="{40AEB125-86FD-407F-963F-379D3C1F4CA8}">
      <dgm:prSet/>
      <dgm:spPr/>
      <dgm:t>
        <a:bodyPr/>
        <a:lstStyle/>
        <a:p>
          <a:endParaRPr lang="fr-CA">
            <a:solidFill>
              <a:schemeClr val="bg1"/>
            </a:solidFill>
          </a:endParaRPr>
        </a:p>
      </dgm:t>
    </dgm:pt>
    <dgm:pt modelId="{6F562D0F-B755-4D32-A81A-ADD9938FA563}" type="sibTrans" cxnId="{40AEB125-86FD-407F-963F-379D3C1F4CA8}">
      <dgm:prSet/>
      <dgm:spPr/>
      <dgm:t>
        <a:bodyPr/>
        <a:lstStyle/>
        <a:p>
          <a:endParaRPr lang="fr-CA">
            <a:solidFill>
              <a:schemeClr val="bg1"/>
            </a:solidFill>
          </a:endParaRPr>
        </a:p>
      </dgm:t>
    </dgm:pt>
    <dgm:pt modelId="{5800B571-2318-4278-A68E-6D1B6C339B34}" type="pres">
      <dgm:prSet presAssocID="{867ED46B-F8A3-4D64-90D9-302068B7DC70}" presName="linear" presStyleCnt="0">
        <dgm:presLayoutVars>
          <dgm:dir/>
          <dgm:animLvl val="lvl"/>
          <dgm:resizeHandles val="exact"/>
        </dgm:presLayoutVars>
      </dgm:prSet>
      <dgm:spPr/>
    </dgm:pt>
    <dgm:pt modelId="{6E36AEFC-9389-406C-8BA1-D3DE4C16BA30}" type="pres">
      <dgm:prSet presAssocID="{D3F57A19-3441-48ED-BDEA-A5DECB64CB8F}" presName="parentLin" presStyleCnt="0"/>
      <dgm:spPr/>
    </dgm:pt>
    <dgm:pt modelId="{6561858F-569E-41DB-9A94-4646B72EDFFA}" type="pres">
      <dgm:prSet presAssocID="{D3F57A19-3441-48ED-BDEA-A5DECB64CB8F}" presName="parentLeftMargin" presStyleLbl="node1" presStyleIdx="0" presStyleCnt="2"/>
      <dgm:spPr/>
    </dgm:pt>
    <dgm:pt modelId="{958F971C-9761-48F8-ADBE-8ABEDB5D262E}" type="pres">
      <dgm:prSet presAssocID="{D3F57A19-3441-48ED-BDEA-A5DECB64CB8F}" presName="parentText" presStyleLbl="node1" presStyleIdx="0" presStyleCnt="2" custScaleX="112517">
        <dgm:presLayoutVars>
          <dgm:chMax val="0"/>
          <dgm:bulletEnabled val="1"/>
        </dgm:presLayoutVars>
      </dgm:prSet>
      <dgm:spPr/>
    </dgm:pt>
    <dgm:pt modelId="{BE2FA9BA-F219-481C-B4B7-A586F6ABE0E5}" type="pres">
      <dgm:prSet presAssocID="{D3F57A19-3441-48ED-BDEA-A5DECB64CB8F}" presName="negativeSpace" presStyleCnt="0"/>
      <dgm:spPr/>
    </dgm:pt>
    <dgm:pt modelId="{42FB329F-D244-45FB-B276-301B56081A59}" type="pres">
      <dgm:prSet presAssocID="{D3F57A19-3441-48ED-BDEA-A5DECB64CB8F}" presName="childText" presStyleLbl="conFgAcc1" presStyleIdx="0" presStyleCnt="2">
        <dgm:presLayoutVars>
          <dgm:bulletEnabled val="1"/>
        </dgm:presLayoutVars>
      </dgm:prSet>
      <dgm:spPr/>
    </dgm:pt>
    <dgm:pt modelId="{841219C5-2C12-4EC8-B8DF-EB00600E5439}" type="pres">
      <dgm:prSet presAssocID="{AC062A02-97A7-4EC4-A87C-35BC28FBB70A}" presName="spaceBetweenRectangles" presStyleCnt="0"/>
      <dgm:spPr/>
    </dgm:pt>
    <dgm:pt modelId="{B7AC2438-58DE-441F-B2F6-10CB2B88FC36}" type="pres">
      <dgm:prSet presAssocID="{99B04AFB-5392-4525-B0DF-C2A8DB35BD74}" presName="parentLin" presStyleCnt="0"/>
      <dgm:spPr/>
    </dgm:pt>
    <dgm:pt modelId="{CADAF030-CE5C-49E1-ADD7-8F7E68547719}" type="pres">
      <dgm:prSet presAssocID="{99B04AFB-5392-4525-B0DF-C2A8DB35BD74}" presName="parentLeftMargin" presStyleLbl="node1" presStyleIdx="0" presStyleCnt="2"/>
      <dgm:spPr/>
    </dgm:pt>
    <dgm:pt modelId="{35496D46-E15D-4267-95F3-A3B9A4917C62}" type="pres">
      <dgm:prSet presAssocID="{99B04AFB-5392-4525-B0DF-C2A8DB35BD74}" presName="parentText" presStyleLbl="node1" presStyleIdx="1" presStyleCnt="2" custScaleX="112517">
        <dgm:presLayoutVars>
          <dgm:chMax val="0"/>
          <dgm:bulletEnabled val="1"/>
        </dgm:presLayoutVars>
      </dgm:prSet>
      <dgm:spPr/>
    </dgm:pt>
    <dgm:pt modelId="{CDBD048F-8040-434B-8281-FE5B17CFCF47}" type="pres">
      <dgm:prSet presAssocID="{99B04AFB-5392-4525-B0DF-C2A8DB35BD74}" presName="negativeSpace" presStyleCnt="0"/>
      <dgm:spPr/>
    </dgm:pt>
    <dgm:pt modelId="{E8846B0C-B0E8-416A-BF3B-17025060C602}" type="pres">
      <dgm:prSet presAssocID="{99B04AFB-5392-4525-B0DF-C2A8DB35BD74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DBB6C703-2720-4A2C-8AB0-4A6F25118FA4}" srcId="{D3F57A19-3441-48ED-BDEA-A5DECB64CB8F}" destId="{F35450CF-B2E6-4354-96E3-78DBA9477241}" srcOrd="0" destOrd="0" parTransId="{D624A65E-83D0-4E86-92AC-4FA72DB055D5}" sibTransId="{41CEB500-72F2-4091-A7CB-A67EC3F22CA0}"/>
    <dgm:cxn modelId="{21EF0E0E-229F-4D4B-86BD-FD1F18FE8B5B}" type="presOf" srcId="{D3F57A19-3441-48ED-BDEA-A5DECB64CB8F}" destId="{958F971C-9761-48F8-ADBE-8ABEDB5D262E}" srcOrd="1" destOrd="0" presId="urn:microsoft.com/office/officeart/2005/8/layout/list1"/>
    <dgm:cxn modelId="{27BF2C0E-464F-492F-B950-67897256BAC0}" srcId="{867ED46B-F8A3-4D64-90D9-302068B7DC70}" destId="{D3F57A19-3441-48ED-BDEA-A5DECB64CB8F}" srcOrd="0" destOrd="0" parTransId="{19B904C1-60C1-430E-A422-AB50B00D3D74}" sibTransId="{AC062A02-97A7-4EC4-A87C-35BC28FBB70A}"/>
    <dgm:cxn modelId="{51A83324-D1E6-47CF-B546-2E770D2CC26E}" type="presOf" srcId="{99B04AFB-5392-4525-B0DF-C2A8DB35BD74}" destId="{CADAF030-CE5C-49E1-ADD7-8F7E68547719}" srcOrd="0" destOrd="0" presId="urn:microsoft.com/office/officeart/2005/8/layout/list1"/>
    <dgm:cxn modelId="{40AEB125-86FD-407F-963F-379D3C1F4CA8}" srcId="{D3F57A19-3441-48ED-BDEA-A5DECB64CB8F}" destId="{6F672A4D-5847-4E9D-842F-31D3F3EF3867}" srcOrd="3" destOrd="0" parTransId="{210E6E09-12AF-4F0E-B567-DBCD54D5BD25}" sibTransId="{6F562D0F-B755-4D32-A81A-ADD9938FA563}"/>
    <dgm:cxn modelId="{F748C42E-7A95-4BD5-80B6-186DE99CA6C1}" srcId="{D3F57A19-3441-48ED-BDEA-A5DECB64CB8F}" destId="{AF0100A8-62D8-4F18-AA99-BCB878430DD1}" srcOrd="1" destOrd="0" parTransId="{DCA4B3BC-331D-40E5-AA8B-48B713CC0E6E}" sibTransId="{663BEDC9-A5BE-47DE-B5BC-759BF776970A}"/>
    <dgm:cxn modelId="{D9C20360-DD32-4C9D-81EF-8D9B313AE3E6}" srcId="{D3F57A19-3441-48ED-BDEA-A5DECB64CB8F}" destId="{AC96E264-6310-4936-8B02-4D98F82A2724}" srcOrd="9" destOrd="0" parTransId="{0AA2E371-1AC9-4C40-89AC-C87D28415484}" sibTransId="{6F8D2679-C245-4C26-9D23-541134C7BC68}"/>
    <dgm:cxn modelId="{2F32E342-6C5B-4BAC-B7BC-EB78260918F9}" type="presOf" srcId="{7B9B7ADD-816E-4648-B40E-330C2D55A7F3}" destId="{42FB329F-D244-45FB-B276-301B56081A59}" srcOrd="0" destOrd="2" presId="urn:microsoft.com/office/officeart/2005/8/layout/list1"/>
    <dgm:cxn modelId="{863BDC65-2C8E-463F-B626-18245719D28C}" type="presOf" srcId="{CDAD72AB-22D2-47B3-AFA4-6FB47D172928}" destId="{E8846B0C-B0E8-416A-BF3B-17025060C602}" srcOrd="0" destOrd="0" presId="urn:microsoft.com/office/officeart/2005/8/layout/list1"/>
    <dgm:cxn modelId="{4AD24266-D1A4-44C5-91E5-C3B8051AFC3C}" srcId="{D3F57A19-3441-48ED-BDEA-A5DECB64CB8F}" destId="{7B9B7ADD-816E-4648-B40E-330C2D55A7F3}" srcOrd="2" destOrd="0" parTransId="{05F17FDA-EE35-4EC6-A343-2837BA94DC9D}" sibTransId="{0AD814E1-6467-40DA-8FD8-1233FBC8083B}"/>
    <dgm:cxn modelId="{AA6C9D4E-B8AE-44E8-80AC-8A36E8EB89F9}" srcId="{D3F57A19-3441-48ED-BDEA-A5DECB64CB8F}" destId="{925D59E2-4294-44F3-B262-7D88C437F35C}" srcOrd="4" destOrd="0" parTransId="{59849D82-77ED-4A19-BA9F-42E329570C7C}" sibTransId="{17130F09-A3E9-4F7D-98DC-9AC513650EB6}"/>
    <dgm:cxn modelId="{01B89E50-48ED-4663-B1C0-6132D30B2137}" type="presOf" srcId="{AC96E264-6310-4936-8B02-4D98F82A2724}" destId="{42FB329F-D244-45FB-B276-301B56081A59}" srcOrd="0" destOrd="9" presId="urn:microsoft.com/office/officeart/2005/8/layout/list1"/>
    <dgm:cxn modelId="{9C972974-36E8-426F-A187-2378AF6B46C8}" type="presOf" srcId="{99B04AFB-5392-4525-B0DF-C2A8DB35BD74}" destId="{35496D46-E15D-4267-95F3-A3B9A4917C62}" srcOrd="1" destOrd="0" presId="urn:microsoft.com/office/officeart/2005/8/layout/list1"/>
    <dgm:cxn modelId="{E608E88E-6A9E-4BD1-8233-31436719534C}" srcId="{867ED46B-F8A3-4D64-90D9-302068B7DC70}" destId="{99B04AFB-5392-4525-B0DF-C2A8DB35BD74}" srcOrd="1" destOrd="0" parTransId="{30040A5A-EC23-4DBA-9096-65F2DD720934}" sibTransId="{79AEC448-DC26-4A82-AFF9-B2B70F9ED5E2}"/>
    <dgm:cxn modelId="{9B82509F-B0ED-4E6F-BBA9-B132EE00C2F1}" type="presOf" srcId="{9E6112F0-E859-4026-B091-70B9BC29317D}" destId="{42FB329F-D244-45FB-B276-301B56081A59}" srcOrd="0" destOrd="7" presId="urn:microsoft.com/office/officeart/2005/8/layout/list1"/>
    <dgm:cxn modelId="{06E3FDA8-C0E9-4830-8697-EE7294605EB2}" srcId="{D3F57A19-3441-48ED-BDEA-A5DECB64CB8F}" destId="{B68EF8BC-63B1-488E-848D-5E1891119363}" srcOrd="8" destOrd="0" parTransId="{B1A7802D-08C9-4EFD-9B35-F636F351B65B}" sibTransId="{FA722E78-DC81-4980-803A-29E55BEF96BF}"/>
    <dgm:cxn modelId="{9EE9A6AC-9064-4939-B5ED-DC1CC61B4222}" type="presOf" srcId="{6F672A4D-5847-4E9D-842F-31D3F3EF3867}" destId="{42FB329F-D244-45FB-B276-301B56081A59}" srcOrd="0" destOrd="3" presId="urn:microsoft.com/office/officeart/2005/8/layout/list1"/>
    <dgm:cxn modelId="{C59C41BD-E070-472F-9336-8558D2636604}" type="presOf" srcId="{B68EF8BC-63B1-488E-848D-5E1891119363}" destId="{42FB329F-D244-45FB-B276-301B56081A59}" srcOrd="0" destOrd="8" presId="urn:microsoft.com/office/officeart/2005/8/layout/list1"/>
    <dgm:cxn modelId="{331210C5-603F-4A30-8000-7CC1C6655FB6}" srcId="{D3F57A19-3441-48ED-BDEA-A5DECB64CB8F}" destId="{8CBDAEDC-744A-4C75-A80B-006844F82892}" srcOrd="5" destOrd="0" parTransId="{05AB99D5-F3AD-4FA1-844F-F2D515BF9069}" sibTransId="{D9A1F965-2D13-4DB7-81FE-89B2F9E160E5}"/>
    <dgm:cxn modelId="{24FEAAC8-EF60-49A4-A6EE-33B7819CDD70}" type="presOf" srcId="{8CBDAEDC-744A-4C75-A80B-006844F82892}" destId="{42FB329F-D244-45FB-B276-301B56081A59}" srcOrd="0" destOrd="5" presId="urn:microsoft.com/office/officeart/2005/8/layout/list1"/>
    <dgm:cxn modelId="{257508D9-1493-42DE-99D9-808A97FC509F}" srcId="{D3F57A19-3441-48ED-BDEA-A5DECB64CB8F}" destId="{25CA266E-F1C8-428F-A980-EE6168F33229}" srcOrd="6" destOrd="0" parTransId="{7566137E-DC08-43ED-B542-7B4943D08F2D}" sibTransId="{0305861E-A07F-4920-A5BC-553778A363EB}"/>
    <dgm:cxn modelId="{960E0DDA-72B0-473C-8DA7-25B43FF751E3}" type="presOf" srcId="{867ED46B-F8A3-4D64-90D9-302068B7DC70}" destId="{5800B571-2318-4278-A68E-6D1B6C339B34}" srcOrd="0" destOrd="0" presId="urn:microsoft.com/office/officeart/2005/8/layout/list1"/>
    <dgm:cxn modelId="{0D9910DA-550A-4D70-B88D-0F7A038E8FD4}" srcId="{D3F57A19-3441-48ED-BDEA-A5DECB64CB8F}" destId="{9E6112F0-E859-4026-B091-70B9BC29317D}" srcOrd="7" destOrd="0" parTransId="{713D1B39-5E04-4890-BBCC-66BE3A8DF7DD}" sibTransId="{717DF685-5A5E-4CA9-A036-DB2AC212CC35}"/>
    <dgm:cxn modelId="{8206B5DF-75B5-4D85-8DC4-DEA133F7BB73}" type="presOf" srcId="{F35450CF-B2E6-4354-96E3-78DBA9477241}" destId="{42FB329F-D244-45FB-B276-301B56081A59}" srcOrd="0" destOrd="0" presId="urn:microsoft.com/office/officeart/2005/8/layout/list1"/>
    <dgm:cxn modelId="{355869E4-21EA-4BD1-B7B3-04069BAA6484}" type="presOf" srcId="{AF0100A8-62D8-4F18-AA99-BCB878430DD1}" destId="{42FB329F-D244-45FB-B276-301B56081A59}" srcOrd="0" destOrd="1" presId="urn:microsoft.com/office/officeart/2005/8/layout/list1"/>
    <dgm:cxn modelId="{D492BBE4-6AFF-46BD-8B45-12771EE5CD7C}" type="presOf" srcId="{925D59E2-4294-44F3-B262-7D88C437F35C}" destId="{42FB329F-D244-45FB-B276-301B56081A59}" srcOrd="0" destOrd="4" presId="urn:microsoft.com/office/officeart/2005/8/layout/list1"/>
    <dgm:cxn modelId="{4F90B8E7-9401-4E88-A51F-814C6A756E80}" srcId="{99B04AFB-5392-4525-B0DF-C2A8DB35BD74}" destId="{CDAD72AB-22D2-47B3-AFA4-6FB47D172928}" srcOrd="0" destOrd="0" parTransId="{6B56EC11-936E-452A-9F82-9766AA247C90}" sibTransId="{44CCE0D8-6F15-41CA-B288-8F494C52F8F5}"/>
    <dgm:cxn modelId="{D1876EF7-5643-47EC-A27E-14C418103A22}" type="presOf" srcId="{25CA266E-F1C8-428F-A980-EE6168F33229}" destId="{42FB329F-D244-45FB-B276-301B56081A59}" srcOrd="0" destOrd="6" presId="urn:microsoft.com/office/officeart/2005/8/layout/list1"/>
    <dgm:cxn modelId="{6093ACFE-5A51-40D3-AFF8-F20F4F9C9C8E}" type="presOf" srcId="{D3F57A19-3441-48ED-BDEA-A5DECB64CB8F}" destId="{6561858F-569E-41DB-9A94-4646B72EDFFA}" srcOrd="0" destOrd="0" presId="urn:microsoft.com/office/officeart/2005/8/layout/list1"/>
    <dgm:cxn modelId="{F58666F9-553C-49CF-953C-23ED39A07992}" type="presParOf" srcId="{5800B571-2318-4278-A68E-6D1B6C339B34}" destId="{6E36AEFC-9389-406C-8BA1-D3DE4C16BA30}" srcOrd="0" destOrd="0" presId="urn:microsoft.com/office/officeart/2005/8/layout/list1"/>
    <dgm:cxn modelId="{00E8267E-12A3-45EE-80DA-925EAB54A6AD}" type="presParOf" srcId="{6E36AEFC-9389-406C-8BA1-D3DE4C16BA30}" destId="{6561858F-569E-41DB-9A94-4646B72EDFFA}" srcOrd="0" destOrd="0" presId="urn:microsoft.com/office/officeart/2005/8/layout/list1"/>
    <dgm:cxn modelId="{93BC9C36-EB1F-4E4F-8DEB-CCD8E3E56452}" type="presParOf" srcId="{6E36AEFC-9389-406C-8BA1-D3DE4C16BA30}" destId="{958F971C-9761-48F8-ADBE-8ABEDB5D262E}" srcOrd="1" destOrd="0" presId="urn:microsoft.com/office/officeart/2005/8/layout/list1"/>
    <dgm:cxn modelId="{A6792380-49DC-4725-BAD6-B5793B697815}" type="presParOf" srcId="{5800B571-2318-4278-A68E-6D1B6C339B34}" destId="{BE2FA9BA-F219-481C-B4B7-A586F6ABE0E5}" srcOrd="1" destOrd="0" presId="urn:microsoft.com/office/officeart/2005/8/layout/list1"/>
    <dgm:cxn modelId="{FE1325A2-F15B-4DE8-9B2D-AB4DCFD98720}" type="presParOf" srcId="{5800B571-2318-4278-A68E-6D1B6C339B34}" destId="{42FB329F-D244-45FB-B276-301B56081A59}" srcOrd="2" destOrd="0" presId="urn:microsoft.com/office/officeart/2005/8/layout/list1"/>
    <dgm:cxn modelId="{EB2296B5-2028-4F6A-A094-E117BA8CBD23}" type="presParOf" srcId="{5800B571-2318-4278-A68E-6D1B6C339B34}" destId="{841219C5-2C12-4EC8-B8DF-EB00600E5439}" srcOrd="3" destOrd="0" presId="urn:microsoft.com/office/officeart/2005/8/layout/list1"/>
    <dgm:cxn modelId="{442AC968-A844-4802-BB0A-0D0AEE09FBDE}" type="presParOf" srcId="{5800B571-2318-4278-A68E-6D1B6C339B34}" destId="{B7AC2438-58DE-441F-B2F6-10CB2B88FC36}" srcOrd="4" destOrd="0" presId="urn:microsoft.com/office/officeart/2005/8/layout/list1"/>
    <dgm:cxn modelId="{E93660E5-8726-4459-B1D6-06385C30ED36}" type="presParOf" srcId="{B7AC2438-58DE-441F-B2F6-10CB2B88FC36}" destId="{CADAF030-CE5C-49E1-ADD7-8F7E68547719}" srcOrd="0" destOrd="0" presId="urn:microsoft.com/office/officeart/2005/8/layout/list1"/>
    <dgm:cxn modelId="{851C3A93-112C-4411-AF64-869ED3731B2C}" type="presParOf" srcId="{B7AC2438-58DE-441F-B2F6-10CB2B88FC36}" destId="{35496D46-E15D-4267-95F3-A3B9A4917C62}" srcOrd="1" destOrd="0" presId="urn:microsoft.com/office/officeart/2005/8/layout/list1"/>
    <dgm:cxn modelId="{4FBF48D3-1CDB-48BC-B09E-CBF6AC05B88F}" type="presParOf" srcId="{5800B571-2318-4278-A68E-6D1B6C339B34}" destId="{CDBD048F-8040-434B-8281-FE5B17CFCF47}" srcOrd="5" destOrd="0" presId="urn:microsoft.com/office/officeart/2005/8/layout/list1"/>
    <dgm:cxn modelId="{ABC83D6F-480E-47ED-8EAE-222CA9EE4BBB}" type="presParOf" srcId="{5800B571-2318-4278-A68E-6D1B6C339B34}" destId="{E8846B0C-B0E8-416A-BF3B-17025060C60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108C11-2352-46E1-8A6A-79829FA8BC0B}" type="doc">
      <dgm:prSet loTypeId="urn:microsoft.com/office/officeart/2005/8/layout/cycle1" loCatId="cycle" qsTypeId="urn:microsoft.com/office/officeart/2005/8/quickstyle/3d1" qsCatId="3D" csTypeId="urn:microsoft.com/office/officeart/2005/8/colors/colorful1#2" csCatId="colorful" phldr="1"/>
      <dgm:spPr/>
    </dgm:pt>
    <dgm:pt modelId="{373E94E8-62F0-4168-969D-7948A333192B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1800" b="1" i="0" u="none" strike="noStrike" cap="all" spc="0" normalizeH="0" baseline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</a:rPr>
            <a:t>Étape 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1800" b="1" i="0" u="none" strike="noStrike" cap="none" normalizeH="0" baseline="0" dirty="0">
              <a:ln/>
              <a:solidFill>
                <a:schemeClr val="bg1"/>
              </a:solidFill>
              <a:effectLst/>
              <a:latin typeface="Arial" charset="0"/>
            </a:rPr>
            <a:t>Diagnostic et vision commune</a:t>
          </a:r>
        </a:p>
      </dgm:t>
    </dgm:pt>
    <dgm:pt modelId="{1FAE820B-0031-477E-94AA-8ACD4AA97ABD}" type="parTrans" cxnId="{DC8C97C5-4C00-4B9A-82FB-B84ABD366456}">
      <dgm:prSet/>
      <dgm:spPr/>
      <dgm:t>
        <a:bodyPr/>
        <a:lstStyle/>
        <a:p>
          <a:endParaRPr lang="fr-CA"/>
        </a:p>
      </dgm:t>
    </dgm:pt>
    <dgm:pt modelId="{58B95E71-D629-48EC-B313-3F23E8EB8F78}" type="sibTrans" cxnId="{DC8C97C5-4C00-4B9A-82FB-B84ABD366456}">
      <dgm:prSet/>
      <dgm:spPr/>
      <dgm:t>
        <a:bodyPr/>
        <a:lstStyle/>
        <a:p>
          <a:endParaRPr lang="fr-CA"/>
        </a:p>
      </dgm:t>
    </dgm:pt>
    <dgm:pt modelId="{FCFEDEA9-D80E-49B8-AA75-F1D9A6731489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1800" b="1" i="0" u="none" strike="noStrike" cap="all" spc="0" normalizeH="0" baseline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</a:rPr>
            <a:t>Étape 3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1800" b="1" i="0" u="none" strike="noStrike" cap="none" normalizeH="0" baseline="0" dirty="0">
              <a:ln/>
              <a:solidFill>
                <a:schemeClr val="bg1"/>
              </a:solidFill>
              <a:effectLst/>
              <a:latin typeface="Arial" charset="0"/>
            </a:rPr>
            <a:t>Planification stratégique et opérationnelle</a:t>
          </a:r>
        </a:p>
      </dgm:t>
    </dgm:pt>
    <dgm:pt modelId="{BE43A8A1-4451-4E02-9A14-06DFE131597F}" type="parTrans" cxnId="{A11F1829-1938-4142-BFC0-3023C5B4F5C3}">
      <dgm:prSet/>
      <dgm:spPr/>
      <dgm:t>
        <a:bodyPr/>
        <a:lstStyle/>
        <a:p>
          <a:endParaRPr lang="fr-CA"/>
        </a:p>
      </dgm:t>
    </dgm:pt>
    <dgm:pt modelId="{B71188A9-BB81-4B63-95A9-56FBB7219E2F}" type="sibTrans" cxnId="{A11F1829-1938-4142-BFC0-3023C5B4F5C3}">
      <dgm:prSet/>
      <dgm:spPr/>
      <dgm:t>
        <a:bodyPr/>
        <a:lstStyle/>
        <a:p>
          <a:endParaRPr lang="fr-CA"/>
        </a:p>
      </dgm:t>
    </dgm:pt>
    <dgm:pt modelId="{7C46AD5E-517D-4805-A36C-957F75215D1D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1800" b="1" i="0" u="none" strike="noStrike" cap="all" spc="0" normalizeH="0" baseline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</a:rPr>
            <a:t>Étape 4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sz="1800" b="1" i="0" u="none" strike="noStrike" cap="none" normalizeH="0" baseline="0" dirty="0">
              <a:ln/>
              <a:solidFill>
                <a:schemeClr val="bg1"/>
              </a:solidFill>
              <a:effectLst/>
              <a:latin typeface="Arial" charset="0"/>
            </a:rPr>
            <a:t>Réalisation actions</a:t>
          </a:r>
          <a:endParaRPr kumimoji="0" lang="fr-CA" sz="1800" b="0" i="0" u="none" strike="noStrike" cap="none" normalizeH="0" baseline="0" dirty="0">
            <a:ln/>
            <a:solidFill>
              <a:schemeClr val="bg1"/>
            </a:solidFill>
            <a:effectLst/>
            <a:latin typeface="Arial" charset="0"/>
          </a:endParaRPr>
        </a:p>
      </dgm:t>
    </dgm:pt>
    <dgm:pt modelId="{F085B4D5-562E-4555-8ACA-CF4303A8BC9D}" type="parTrans" cxnId="{808F2D23-BFA3-4585-8BCD-494CAA33911D}">
      <dgm:prSet/>
      <dgm:spPr/>
      <dgm:t>
        <a:bodyPr/>
        <a:lstStyle/>
        <a:p>
          <a:endParaRPr lang="fr-CA"/>
        </a:p>
      </dgm:t>
    </dgm:pt>
    <dgm:pt modelId="{8E192996-06D0-4195-A81E-EACF9DF56E3E}" type="sibTrans" cxnId="{808F2D23-BFA3-4585-8BCD-494CAA33911D}">
      <dgm:prSet/>
      <dgm:spPr/>
      <dgm:t>
        <a:bodyPr/>
        <a:lstStyle/>
        <a:p>
          <a:endParaRPr lang="fr-CA"/>
        </a:p>
      </dgm:t>
    </dgm:pt>
    <dgm:pt modelId="{45181002-DFD9-4B79-9B20-F4B5CBCDDC44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sz="1800" b="1" i="0" u="none" strike="noStrike" cap="all" spc="0" normalizeH="0" baseline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</a:rPr>
            <a:t>Étape 5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sz="1800" b="1" i="0" u="none" strike="noStrike" cap="none" normalizeH="0" baseline="0" dirty="0">
              <a:ln/>
              <a:solidFill>
                <a:schemeClr val="bg1"/>
              </a:solidFill>
              <a:effectLst/>
              <a:latin typeface="Arial" charset="0"/>
            </a:rPr>
            <a:t>Évaluation actions et mobilisation</a:t>
          </a:r>
          <a:endParaRPr kumimoji="0" lang="fr-FR" sz="1800" b="1" i="0" u="none" strike="noStrike" cap="none" normalizeH="0" baseline="0" dirty="0">
            <a:ln/>
            <a:solidFill>
              <a:schemeClr val="bg1"/>
            </a:solidFill>
            <a:effectLst/>
            <a:latin typeface="Arial" charset="0"/>
          </a:endParaRPr>
        </a:p>
      </dgm:t>
    </dgm:pt>
    <dgm:pt modelId="{D13B4DD2-5A15-42BA-95A8-6D9041A01878}" type="parTrans" cxnId="{78D482B2-E3C8-4EF7-A870-1B843DFE6DF0}">
      <dgm:prSet/>
      <dgm:spPr/>
      <dgm:t>
        <a:bodyPr/>
        <a:lstStyle/>
        <a:p>
          <a:endParaRPr lang="fr-CA"/>
        </a:p>
      </dgm:t>
    </dgm:pt>
    <dgm:pt modelId="{2BE41EA4-7A1B-4302-ADB9-1D4BB484C69E}" type="sibTrans" cxnId="{78D482B2-E3C8-4EF7-A870-1B843DFE6DF0}">
      <dgm:prSet/>
      <dgm:spPr/>
      <dgm:t>
        <a:bodyPr/>
        <a:lstStyle/>
        <a:p>
          <a:endParaRPr lang="fr-CA"/>
        </a:p>
      </dgm:t>
    </dgm:pt>
    <dgm:pt modelId="{295A90B1-B190-482D-9A08-846AE975D4C7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1800" b="1" i="0" u="none" strike="noStrike" cap="all" spc="0" normalizeH="0" baseline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</a:rPr>
            <a:t>Étape 1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1800" b="1" i="0" u="none" strike="noStrike" cap="none" normalizeH="0" baseline="0" dirty="0">
              <a:ln/>
              <a:solidFill>
                <a:schemeClr val="bg1"/>
              </a:solidFill>
              <a:effectLst/>
              <a:latin typeface="Arial" charset="0"/>
            </a:rPr>
            <a:t>Portrait / Profil</a:t>
          </a:r>
        </a:p>
      </dgm:t>
    </dgm:pt>
    <dgm:pt modelId="{DFCB5EF7-1816-4B7A-B07A-10C86C7ACD5E}" type="parTrans" cxnId="{025F1875-4C91-448B-AC1F-3E9DA1F8525D}">
      <dgm:prSet/>
      <dgm:spPr/>
      <dgm:t>
        <a:bodyPr/>
        <a:lstStyle/>
        <a:p>
          <a:endParaRPr lang="fr-CA"/>
        </a:p>
      </dgm:t>
    </dgm:pt>
    <dgm:pt modelId="{3AD0D84E-1619-4885-A688-590B2D3AB014}" type="sibTrans" cxnId="{025F1875-4C91-448B-AC1F-3E9DA1F8525D}">
      <dgm:prSet/>
      <dgm:spPr/>
      <dgm:t>
        <a:bodyPr/>
        <a:lstStyle/>
        <a:p>
          <a:endParaRPr lang="fr-CA"/>
        </a:p>
      </dgm:t>
    </dgm:pt>
    <dgm:pt modelId="{A9907B0B-B567-4162-98D1-928964F01524}" type="pres">
      <dgm:prSet presAssocID="{AF108C11-2352-46E1-8A6A-79829FA8BC0B}" presName="cycle" presStyleCnt="0">
        <dgm:presLayoutVars>
          <dgm:dir/>
          <dgm:resizeHandles val="exact"/>
        </dgm:presLayoutVars>
      </dgm:prSet>
      <dgm:spPr/>
    </dgm:pt>
    <dgm:pt modelId="{E4D3193D-C3A6-4F2B-A7DA-953A0A449726}" type="pres">
      <dgm:prSet presAssocID="{373E94E8-62F0-4168-969D-7948A333192B}" presName="dummy" presStyleCnt="0"/>
      <dgm:spPr/>
    </dgm:pt>
    <dgm:pt modelId="{F22818A7-41F7-4801-96DF-1CFF2F238146}" type="pres">
      <dgm:prSet presAssocID="{373E94E8-62F0-4168-969D-7948A333192B}" presName="node" presStyleLbl="revTx" presStyleIdx="0" presStyleCnt="5" custScaleX="120923">
        <dgm:presLayoutVars>
          <dgm:bulletEnabled val="1"/>
        </dgm:presLayoutVars>
      </dgm:prSet>
      <dgm:spPr/>
    </dgm:pt>
    <dgm:pt modelId="{83D7BDEE-04A6-4B5F-9423-02ED746D7D3F}" type="pres">
      <dgm:prSet presAssocID="{58B95E71-D629-48EC-B313-3F23E8EB8F78}" presName="sibTrans" presStyleLbl="node1" presStyleIdx="0" presStyleCnt="5"/>
      <dgm:spPr/>
    </dgm:pt>
    <dgm:pt modelId="{ADCC9458-5EB2-4A48-B59F-02EB9CB83369}" type="pres">
      <dgm:prSet presAssocID="{FCFEDEA9-D80E-49B8-AA75-F1D9A6731489}" presName="dummy" presStyleCnt="0"/>
      <dgm:spPr/>
    </dgm:pt>
    <dgm:pt modelId="{D5CA0CBF-EB5C-4D9E-89D8-42F0A3B99A19}" type="pres">
      <dgm:prSet presAssocID="{FCFEDEA9-D80E-49B8-AA75-F1D9A6731489}" presName="node" presStyleLbl="revTx" presStyleIdx="1" presStyleCnt="5" custScaleX="141813" custRadScaleRad="101333" custRadScaleInc="-1020">
        <dgm:presLayoutVars>
          <dgm:bulletEnabled val="1"/>
        </dgm:presLayoutVars>
      </dgm:prSet>
      <dgm:spPr/>
    </dgm:pt>
    <dgm:pt modelId="{DFBA8207-AFB5-4A5F-981B-9C5497077768}" type="pres">
      <dgm:prSet presAssocID="{B71188A9-BB81-4B63-95A9-56FBB7219E2F}" presName="sibTrans" presStyleLbl="node1" presStyleIdx="1" presStyleCnt="5"/>
      <dgm:spPr/>
    </dgm:pt>
    <dgm:pt modelId="{40904E03-5B27-425C-9C1B-03182EE6C6FA}" type="pres">
      <dgm:prSet presAssocID="{7C46AD5E-517D-4805-A36C-957F75215D1D}" presName="dummy" presStyleCnt="0"/>
      <dgm:spPr/>
    </dgm:pt>
    <dgm:pt modelId="{0E2CB728-31B8-488F-A566-88E248C5A865}" type="pres">
      <dgm:prSet presAssocID="{7C46AD5E-517D-4805-A36C-957F75215D1D}" presName="node" presStyleLbl="revTx" presStyleIdx="2" presStyleCnt="5" custScaleX="120923">
        <dgm:presLayoutVars>
          <dgm:bulletEnabled val="1"/>
        </dgm:presLayoutVars>
      </dgm:prSet>
      <dgm:spPr/>
    </dgm:pt>
    <dgm:pt modelId="{86BF3FE5-781D-4162-9F40-CD90DD57A8FE}" type="pres">
      <dgm:prSet presAssocID="{8E192996-06D0-4195-A81E-EACF9DF56E3E}" presName="sibTrans" presStyleLbl="node1" presStyleIdx="2" presStyleCnt="5"/>
      <dgm:spPr/>
    </dgm:pt>
    <dgm:pt modelId="{64D7931D-27A3-4792-8A73-2D2DFD10CC42}" type="pres">
      <dgm:prSet presAssocID="{45181002-DFD9-4B79-9B20-F4B5CBCDDC44}" presName="dummy" presStyleCnt="0"/>
      <dgm:spPr/>
    </dgm:pt>
    <dgm:pt modelId="{1CBA1E60-9E23-4E3C-9FFB-475F68D0C42E}" type="pres">
      <dgm:prSet presAssocID="{45181002-DFD9-4B79-9B20-F4B5CBCDDC44}" presName="node" presStyleLbl="revTx" presStyleIdx="3" presStyleCnt="5" custScaleX="120923">
        <dgm:presLayoutVars>
          <dgm:bulletEnabled val="1"/>
        </dgm:presLayoutVars>
      </dgm:prSet>
      <dgm:spPr/>
    </dgm:pt>
    <dgm:pt modelId="{44DCC488-385E-4A23-8A9D-CBAB37A85DBF}" type="pres">
      <dgm:prSet presAssocID="{2BE41EA4-7A1B-4302-ADB9-1D4BB484C69E}" presName="sibTrans" presStyleLbl="node1" presStyleIdx="3" presStyleCnt="5"/>
      <dgm:spPr/>
    </dgm:pt>
    <dgm:pt modelId="{F23CF1E2-7EDF-41F8-93DE-E6D21CBE5C64}" type="pres">
      <dgm:prSet presAssocID="{295A90B1-B190-482D-9A08-846AE975D4C7}" presName="dummy" presStyleCnt="0"/>
      <dgm:spPr/>
    </dgm:pt>
    <dgm:pt modelId="{56FBD4DC-B072-4670-8D80-6AD3854E44D7}" type="pres">
      <dgm:prSet presAssocID="{295A90B1-B190-482D-9A08-846AE975D4C7}" presName="node" presStyleLbl="revTx" presStyleIdx="4" presStyleCnt="5" custScaleX="120923">
        <dgm:presLayoutVars>
          <dgm:bulletEnabled val="1"/>
        </dgm:presLayoutVars>
      </dgm:prSet>
      <dgm:spPr/>
    </dgm:pt>
    <dgm:pt modelId="{6FA0C782-E328-410F-8C94-B6329B0F6CE0}" type="pres">
      <dgm:prSet presAssocID="{3AD0D84E-1619-4885-A688-590B2D3AB014}" presName="sibTrans" presStyleLbl="node1" presStyleIdx="4" presStyleCnt="5"/>
      <dgm:spPr/>
    </dgm:pt>
  </dgm:ptLst>
  <dgm:cxnLst>
    <dgm:cxn modelId="{21CF6C08-1480-4E55-82EE-AA54C2C97A87}" type="presOf" srcId="{B71188A9-BB81-4B63-95A9-56FBB7219E2F}" destId="{DFBA8207-AFB5-4A5F-981B-9C5497077768}" srcOrd="0" destOrd="0" presId="urn:microsoft.com/office/officeart/2005/8/layout/cycle1"/>
    <dgm:cxn modelId="{A395E412-862A-4B4F-A333-94F4FA4F8DB7}" type="presOf" srcId="{8E192996-06D0-4195-A81E-EACF9DF56E3E}" destId="{86BF3FE5-781D-4162-9F40-CD90DD57A8FE}" srcOrd="0" destOrd="0" presId="urn:microsoft.com/office/officeart/2005/8/layout/cycle1"/>
    <dgm:cxn modelId="{808F2D23-BFA3-4585-8BCD-494CAA33911D}" srcId="{AF108C11-2352-46E1-8A6A-79829FA8BC0B}" destId="{7C46AD5E-517D-4805-A36C-957F75215D1D}" srcOrd="2" destOrd="0" parTransId="{F085B4D5-562E-4555-8ACA-CF4303A8BC9D}" sibTransId="{8E192996-06D0-4195-A81E-EACF9DF56E3E}"/>
    <dgm:cxn modelId="{A11F1829-1938-4142-BFC0-3023C5B4F5C3}" srcId="{AF108C11-2352-46E1-8A6A-79829FA8BC0B}" destId="{FCFEDEA9-D80E-49B8-AA75-F1D9A6731489}" srcOrd="1" destOrd="0" parTransId="{BE43A8A1-4451-4E02-9A14-06DFE131597F}" sibTransId="{B71188A9-BB81-4B63-95A9-56FBB7219E2F}"/>
    <dgm:cxn modelId="{1F0A6637-31BF-45E3-8171-14DC7A1161B4}" type="presOf" srcId="{FCFEDEA9-D80E-49B8-AA75-F1D9A6731489}" destId="{D5CA0CBF-EB5C-4D9E-89D8-42F0A3B99A19}" srcOrd="0" destOrd="0" presId="urn:microsoft.com/office/officeart/2005/8/layout/cycle1"/>
    <dgm:cxn modelId="{B45EBD5F-DE61-4BFD-914D-51489F4DB733}" type="presOf" srcId="{AF108C11-2352-46E1-8A6A-79829FA8BC0B}" destId="{A9907B0B-B567-4162-98D1-928964F01524}" srcOrd="0" destOrd="0" presId="urn:microsoft.com/office/officeart/2005/8/layout/cycle1"/>
    <dgm:cxn modelId="{06EA5F6C-74F2-4E21-A272-485EA3E70FA1}" type="presOf" srcId="{58B95E71-D629-48EC-B313-3F23E8EB8F78}" destId="{83D7BDEE-04A6-4B5F-9423-02ED746D7D3F}" srcOrd="0" destOrd="0" presId="urn:microsoft.com/office/officeart/2005/8/layout/cycle1"/>
    <dgm:cxn modelId="{025F1875-4C91-448B-AC1F-3E9DA1F8525D}" srcId="{AF108C11-2352-46E1-8A6A-79829FA8BC0B}" destId="{295A90B1-B190-482D-9A08-846AE975D4C7}" srcOrd="4" destOrd="0" parTransId="{DFCB5EF7-1816-4B7A-B07A-10C86C7ACD5E}" sibTransId="{3AD0D84E-1619-4885-A688-590B2D3AB014}"/>
    <dgm:cxn modelId="{083F8198-6C55-46BE-A4DC-90BF53F53446}" type="presOf" srcId="{45181002-DFD9-4B79-9B20-F4B5CBCDDC44}" destId="{1CBA1E60-9E23-4E3C-9FFB-475F68D0C42E}" srcOrd="0" destOrd="0" presId="urn:microsoft.com/office/officeart/2005/8/layout/cycle1"/>
    <dgm:cxn modelId="{1760B3A4-424C-498D-ACD5-23B78927C5E2}" type="presOf" srcId="{295A90B1-B190-482D-9A08-846AE975D4C7}" destId="{56FBD4DC-B072-4670-8D80-6AD3854E44D7}" srcOrd="0" destOrd="0" presId="urn:microsoft.com/office/officeart/2005/8/layout/cycle1"/>
    <dgm:cxn modelId="{5D4E7CB1-5696-4D21-B059-CA839C5D7C24}" type="presOf" srcId="{373E94E8-62F0-4168-969D-7948A333192B}" destId="{F22818A7-41F7-4801-96DF-1CFF2F238146}" srcOrd="0" destOrd="0" presId="urn:microsoft.com/office/officeart/2005/8/layout/cycle1"/>
    <dgm:cxn modelId="{78D482B2-E3C8-4EF7-A870-1B843DFE6DF0}" srcId="{AF108C11-2352-46E1-8A6A-79829FA8BC0B}" destId="{45181002-DFD9-4B79-9B20-F4B5CBCDDC44}" srcOrd="3" destOrd="0" parTransId="{D13B4DD2-5A15-42BA-95A8-6D9041A01878}" sibTransId="{2BE41EA4-7A1B-4302-ADB9-1D4BB484C69E}"/>
    <dgm:cxn modelId="{DC8C97C5-4C00-4B9A-82FB-B84ABD366456}" srcId="{AF108C11-2352-46E1-8A6A-79829FA8BC0B}" destId="{373E94E8-62F0-4168-969D-7948A333192B}" srcOrd="0" destOrd="0" parTransId="{1FAE820B-0031-477E-94AA-8ACD4AA97ABD}" sibTransId="{58B95E71-D629-48EC-B313-3F23E8EB8F78}"/>
    <dgm:cxn modelId="{188DAEC6-D81B-4576-BFD4-A9B01E2A9DF6}" type="presOf" srcId="{7C46AD5E-517D-4805-A36C-957F75215D1D}" destId="{0E2CB728-31B8-488F-A566-88E248C5A865}" srcOrd="0" destOrd="0" presId="urn:microsoft.com/office/officeart/2005/8/layout/cycle1"/>
    <dgm:cxn modelId="{611A55CD-3CDD-4B0A-AB1C-E82891296DD6}" type="presOf" srcId="{2BE41EA4-7A1B-4302-ADB9-1D4BB484C69E}" destId="{44DCC488-385E-4A23-8A9D-CBAB37A85DBF}" srcOrd="0" destOrd="0" presId="urn:microsoft.com/office/officeart/2005/8/layout/cycle1"/>
    <dgm:cxn modelId="{D9A960FA-9176-4563-8D91-03F8852103D4}" type="presOf" srcId="{3AD0D84E-1619-4885-A688-590B2D3AB014}" destId="{6FA0C782-E328-410F-8C94-B6329B0F6CE0}" srcOrd="0" destOrd="0" presId="urn:microsoft.com/office/officeart/2005/8/layout/cycle1"/>
    <dgm:cxn modelId="{FCE8DFB1-2F97-46B7-9272-BE834F0CA80F}" type="presParOf" srcId="{A9907B0B-B567-4162-98D1-928964F01524}" destId="{E4D3193D-C3A6-4F2B-A7DA-953A0A449726}" srcOrd="0" destOrd="0" presId="urn:microsoft.com/office/officeart/2005/8/layout/cycle1"/>
    <dgm:cxn modelId="{3F04965C-6F99-4E50-8496-AA52B3F5100A}" type="presParOf" srcId="{A9907B0B-B567-4162-98D1-928964F01524}" destId="{F22818A7-41F7-4801-96DF-1CFF2F238146}" srcOrd="1" destOrd="0" presId="urn:microsoft.com/office/officeart/2005/8/layout/cycle1"/>
    <dgm:cxn modelId="{EB52B3C1-2E47-400C-A609-A8A54701CE4B}" type="presParOf" srcId="{A9907B0B-B567-4162-98D1-928964F01524}" destId="{83D7BDEE-04A6-4B5F-9423-02ED746D7D3F}" srcOrd="2" destOrd="0" presId="urn:microsoft.com/office/officeart/2005/8/layout/cycle1"/>
    <dgm:cxn modelId="{89BA8040-543F-4259-BFB2-A9AF84A456DF}" type="presParOf" srcId="{A9907B0B-B567-4162-98D1-928964F01524}" destId="{ADCC9458-5EB2-4A48-B59F-02EB9CB83369}" srcOrd="3" destOrd="0" presId="urn:microsoft.com/office/officeart/2005/8/layout/cycle1"/>
    <dgm:cxn modelId="{DDE41E92-3A7E-423E-B5A2-13BF2833AADF}" type="presParOf" srcId="{A9907B0B-B567-4162-98D1-928964F01524}" destId="{D5CA0CBF-EB5C-4D9E-89D8-42F0A3B99A19}" srcOrd="4" destOrd="0" presId="urn:microsoft.com/office/officeart/2005/8/layout/cycle1"/>
    <dgm:cxn modelId="{4655329D-67AD-4711-9F59-81C901EBDE6D}" type="presParOf" srcId="{A9907B0B-B567-4162-98D1-928964F01524}" destId="{DFBA8207-AFB5-4A5F-981B-9C5497077768}" srcOrd="5" destOrd="0" presId="urn:microsoft.com/office/officeart/2005/8/layout/cycle1"/>
    <dgm:cxn modelId="{46374B12-F8FF-4D88-AA76-0E1C0999C0A5}" type="presParOf" srcId="{A9907B0B-B567-4162-98D1-928964F01524}" destId="{40904E03-5B27-425C-9C1B-03182EE6C6FA}" srcOrd="6" destOrd="0" presId="urn:microsoft.com/office/officeart/2005/8/layout/cycle1"/>
    <dgm:cxn modelId="{BF338109-9C27-4B44-A116-87B7E373692D}" type="presParOf" srcId="{A9907B0B-B567-4162-98D1-928964F01524}" destId="{0E2CB728-31B8-488F-A566-88E248C5A865}" srcOrd="7" destOrd="0" presId="urn:microsoft.com/office/officeart/2005/8/layout/cycle1"/>
    <dgm:cxn modelId="{A5D9AEC9-A477-44EC-AE1B-0FDA555C3EDC}" type="presParOf" srcId="{A9907B0B-B567-4162-98D1-928964F01524}" destId="{86BF3FE5-781D-4162-9F40-CD90DD57A8FE}" srcOrd="8" destOrd="0" presId="urn:microsoft.com/office/officeart/2005/8/layout/cycle1"/>
    <dgm:cxn modelId="{425FA422-90AB-4EB8-AD1A-6898040B4292}" type="presParOf" srcId="{A9907B0B-B567-4162-98D1-928964F01524}" destId="{64D7931D-27A3-4792-8A73-2D2DFD10CC42}" srcOrd="9" destOrd="0" presId="urn:microsoft.com/office/officeart/2005/8/layout/cycle1"/>
    <dgm:cxn modelId="{AFEC2A16-5FAB-483E-A4FB-E1093766F7F8}" type="presParOf" srcId="{A9907B0B-B567-4162-98D1-928964F01524}" destId="{1CBA1E60-9E23-4E3C-9FFB-475F68D0C42E}" srcOrd="10" destOrd="0" presId="urn:microsoft.com/office/officeart/2005/8/layout/cycle1"/>
    <dgm:cxn modelId="{F50447AF-95DE-4CBB-97DB-70D1A4A16D8B}" type="presParOf" srcId="{A9907B0B-B567-4162-98D1-928964F01524}" destId="{44DCC488-385E-4A23-8A9D-CBAB37A85DBF}" srcOrd="11" destOrd="0" presId="urn:microsoft.com/office/officeart/2005/8/layout/cycle1"/>
    <dgm:cxn modelId="{1DD39BCF-5DE8-47DE-8DA2-B6A1875B368E}" type="presParOf" srcId="{A9907B0B-B567-4162-98D1-928964F01524}" destId="{F23CF1E2-7EDF-41F8-93DE-E6D21CBE5C64}" srcOrd="12" destOrd="0" presId="urn:microsoft.com/office/officeart/2005/8/layout/cycle1"/>
    <dgm:cxn modelId="{E1268464-A960-4DE3-83E1-3A3F9779141F}" type="presParOf" srcId="{A9907B0B-B567-4162-98D1-928964F01524}" destId="{56FBD4DC-B072-4670-8D80-6AD3854E44D7}" srcOrd="13" destOrd="0" presId="urn:microsoft.com/office/officeart/2005/8/layout/cycle1"/>
    <dgm:cxn modelId="{6B13AD05-4B4E-4A27-80BB-AF5438245196}" type="presParOf" srcId="{A9907B0B-B567-4162-98D1-928964F01524}" destId="{6FA0C782-E328-410F-8C94-B6329B0F6CE0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731C2D-E4A4-4C93-A92C-E34297A041FA}" type="doc">
      <dgm:prSet loTypeId="urn:microsoft.com/office/officeart/2005/8/layout/process4" loCatId="list" qsTypeId="urn:microsoft.com/office/officeart/2005/8/quickstyle/3d1" qsCatId="3D" csTypeId="urn:microsoft.com/office/officeart/2005/8/colors/colorful2" csCatId="colorful"/>
      <dgm:spPr/>
      <dgm:t>
        <a:bodyPr/>
        <a:lstStyle/>
        <a:p>
          <a:endParaRPr lang="fr-CA"/>
        </a:p>
      </dgm:t>
    </dgm:pt>
    <dgm:pt modelId="{A943190E-877C-48E7-A8C6-A2CFA5858991}">
      <dgm:prSet/>
      <dgm:spPr/>
      <dgm:t>
        <a:bodyPr/>
        <a:lstStyle/>
        <a:p>
          <a:pPr rtl="0"/>
          <a:r>
            <a:rPr kumimoji="1" lang="fr-CA" dirty="0">
              <a:solidFill>
                <a:schemeClr val="bg1"/>
              </a:solidFill>
            </a:rPr>
            <a:t>Pouvoir utiliser les connaissances et les concepts [</a:t>
          </a:r>
          <a:r>
            <a:rPr kumimoji="1" lang="fr-CA" i="1" dirty="0">
              <a:solidFill>
                <a:schemeClr val="bg1"/>
              </a:solidFill>
            </a:rPr>
            <a:t>savoirs</a:t>
          </a:r>
          <a:r>
            <a:rPr kumimoji="1" lang="fr-CA" dirty="0">
              <a:solidFill>
                <a:schemeClr val="bg1"/>
              </a:solidFill>
            </a:rPr>
            <a:t>] ainsi que les techniques et les outils [</a:t>
          </a:r>
          <a:r>
            <a:rPr kumimoji="1" lang="fr-CA" i="1" dirty="0">
              <a:solidFill>
                <a:schemeClr val="bg1"/>
              </a:solidFill>
            </a:rPr>
            <a:t>savoir-faire</a:t>
          </a:r>
          <a:r>
            <a:rPr kumimoji="1" lang="fr-CA" dirty="0">
              <a:solidFill>
                <a:schemeClr val="bg1"/>
              </a:solidFill>
            </a:rPr>
            <a:t>] associés à la mobilisation des communautés locales en fonction, d’une part, du rôle qui incombe à l’individu et, d’autre part, des objectifs, des valeurs et de la culture de l’organisme auquel l’individu est rattaché [</a:t>
          </a:r>
          <a:r>
            <a:rPr kumimoji="1" lang="fr-CA" i="1" dirty="0">
              <a:solidFill>
                <a:schemeClr val="bg1"/>
              </a:solidFill>
            </a:rPr>
            <a:t>savoir être</a:t>
          </a:r>
          <a:r>
            <a:rPr kumimoji="1" lang="fr-CA" dirty="0">
              <a:solidFill>
                <a:schemeClr val="bg1"/>
              </a:solidFill>
            </a:rPr>
            <a:t>].</a:t>
          </a:r>
          <a:endParaRPr lang="fr-CA" dirty="0">
            <a:solidFill>
              <a:schemeClr val="bg1"/>
            </a:solidFill>
          </a:endParaRPr>
        </a:p>
      </dgm:t>
    </dgm:pt>
    <dgm:pt modelId="{DB2E575B-417D-4546-A1D3-F918B82FE8E9}" type="parTrans" cxnId="{B89B141D-E60C-4A08-A33A-80811FBB1005}">
      <dgm:prSet/>
      <dgm:spPr/>
      <dgm:t>
        <a:bodyPr/>
        <a:lstStyle/>
        <a:p>
          <a:endParaRPr lang="fr-CA">
            <a:solidFill>
              <a:schemeClr val="bg1"/>
            </a:solidFill>
          </a:endParaRPr>
        </a:p>
      </dgm:t>
    </dgm:pt>
    <dgm:pt modelId="{FDBD116C-03B4-4722-9B5E-A3271FFEDD6C}" type="sibTrans" cxnId="{B89B141D-E60C-4A08-A33A-80811FBB1005}">
      <dgm:prSet/>
      <dgm:spPr/>
      <dgm:t>
        <a:bodyPr/>
        <a:lstStyle/>
        <a:p>
          <a:endParaRPr lang="fr-CA">
            <a:solidFill>
              <a:schemeClr val="bg1"/>
            </a:solidFill>
          </a:endParaRPr>
        </a:p>
      </dgm:t>
    </dgm:pt>
    <dgm:pt modelId="{973825FD-8F00-452E-BE46-268C79FE9B2D}">
      <dgm:prSet/>
      <dgm:spPr/>
      <dgm:t>
        <a:bodyPr/>
        <a:lstStyle/>
        <a:p>
          <a:pPr rtl="0"/>
          <a:r>
            <a:rPr kumimoji="1" lang="fr-FR" dirty="0">
              <a:solidFill>
                <a:schemeClr val="bg1"/>
              </a:solidFill>
            </a:rPr>
            <a:t>C’est le développement d’une telle « grande » compétence en tout ou en partie que doivent viser les programmes de formation et de perfectionnement de développement des compétences</a:t>
          </a:r>
          <a:r>
            <a:rPr kumimoji="1" lang="fr-CA" dirty="0">
              <a:solidFill>
                <a:schemeClr val="bg1"/>
              </a:solidFill>
            </a:rPr>
            <a:t>.</a:t>
          </a:r>
        </a:p>
      </dgm:t>
    </dgm:pt>
    <dgm:pt modelId="{3B5AF2BB-C084-4F13-A3F6-FB77CFA9FD3D}" type="parTrans" cxnId="{40931C32-0F3D-4891-A521-F8CE0EEBB4DB}">
      <dgm:prSet/>
      <dgm:spPr/>
      <dgm:t>
        <a:bodyPr/>
        <a:lstStyle/>
        <a:p>
          <a:endParaRPr lang="fr-CA">
            <a:solidFill>
              <a:schemeClr val="bg1"/>
            </a:solidFill>
          </a:endParaRPr>
        </a:p>
      </dgm:t>
    </dgm:pt>
    <dgm:pt modelId="{2B455F20-0EFB-4949-8E15-3BEADC7B1824}" type="sibTrans" cxnId="{40931C32-0F3D-4891-A521-F8CE0EEBB4DB}">
      <dgm:prSet/>
      <dgm:spPr/>
      <dgm:t>
        <a:bodyPr/>
        <a:lstStyle/>
        <a:p>
          <a:endParaRPr lang="fr-CA">
            <a:solidFill>
              <a:schemeClr val="bg1"/>
            </a:solidFill>
          </a:endParaRPr>
        </a:p>
      </dgm:t>
    </dgm:pt>
    <dgm:pt modelId="{EAD3DECF-B5BB-425B-982C-6915717B96A7}" type="pres">
      <dgm:prSet presAssocID="{64731C2D-E4A4-4C93-A92C-E34297A041FA}" presName="Name0" presStyleCnt="0">
        <dgm:presLayoutVars>
          <dgm:dir/>
          <dgm:animLvl val="lvl"/>
          <dgm:resizeHandles val="exact"/>
        </dgm:presLayoutVars>
      </dgm:prSet>
      <dgm:spPr/>
    </dgm:pt>
    <dgm:pt modelId="{FDF63B02-DF16-4B8E-BF95-F99B3F7B58D7}" type="pres">
      <dgm:prSet presAssocID="{973825FD-8F00-452E-BE46-268C79FE9B2D}" presName="boxAndChildren" presStyleCnt="0"/>
      <dgm:spPr/>
    </dgm:pt>
    <dgm:pt modelId="{D79113CC-337C-409D-9127-ECB38E9141E5}" type="pres">
      <dgm:prSet presAssocID="{973825FD-8F00-452E-BE46-268C79FE9B2D}" presName="parentTextBox" presStyleLbl="node1" presStyleIdx="0" presStyleCnt="2" custLinFactNeighborY="114"/>
      <dgm:spPr/>
    </dgm:pt>
    <dgm:pt modelId="{8388E7EB-3387-4C15-B652-051AE45812AF}" type="pres">
      <dgm:prSet presAssocID="{FDBD116C-03B4-4722-9B5E-A3271FFEDD6C}" presName="sp" presStyleCnt="0"/>
      <dgm:spPr/>
    </dgm:pt>
    <dgm:pt modelId="{39086C5B-812E-4AD9-B235-DF37DF4E2204}" type="pres">
      <dgm:prSet presAssocID="{A943190E-877C-48E7-A8C6-A2CFA5858991}" presName="arrowAndChildren" presStyleCnt="0"/>
      <dgm:spPr/>
    </dgm:pt>
    <dgm:pt modelId="{73579C90-712C-4682-A639-1D55A0C8A443}" type="pres">
      <dgm:prSet presAssocID="{A943190E-877C-48E7-A8C6-A2CFA5858991}" presName="parentTextArrow" presStyleLbl="node1" presStyleIdx="1" presStyleCnt="2"/>
      <dgm:spPr/>
    </dgm:pt>
  </dgm:ptLst>
  <dgm:cxnLst>
    <dgm:cxn modelId="{B89B141D-E60C-4A08-A33A-80811FBB1005}" srcId="{64731C2D-E4A4-4C93-A92C-E34297A041FA}" destId="{A943190E-877C-48E7-A8C6-A2CFA5858991}" srcOrd="0" destOrd="0" parTransId="{DB2E575B-417D-4546-A1D3-F918B82FE8E9}" sibTransId="{FDBD116C-03B4-4722-9B5E-A3271FFEDD6C}"/>
    <dgm:cxn modelId="{40931C32-0F3D-4891-A521-F8CE0EEBB4DB}" srcId="{64731C2D-E4A4-4C93-A92C-E34297A041FA}" destId="{973825FD-8F00-452E-BE46-268C79FE9B2D}" srcOrd="1" destOrd="0" parTransId="{3B5AF2BB-C084-4F13-A3F6-FB77CFA9FD3D}" sibTransId="{2B455F20-0EFB-4949-8E15-3BEADC7B1824}"/>
    <dgm:cxn modelId="{2A781862-4980-4E5A-AF1F-D49131C6AD85}" type="presOf" srcId="{973825FD-8F00-452E-BE46-268C79FE9B2D}" destId="{D79113CC-337C-409D-9127-ECB38E9141E5}" srcOrd="0" destOrd="0" presId="urn:microsoft.com/office/officeart/2005/8/layout/process4"/>
    <dgm:cxn modelId="{9E2A90C6-FFE7-4792-A421-8EF156C77FDE}" type="presOf" srcId="{64731C2D-E4A4-4C93-A92C-E34297A041FA}" destId="{EAD3DECF-B5BB-425B-982C-6915717B96A7}" srcOrd="0" destOrd="0" presId="urn:microsoft.com/office/officeart/2005/8/layout/process4"/>
    <dgm:cxn modelId="{E61291F6-776C-4689-97E4-4D917F57E5FD}" type="presOf" srcId="{A943190E-877C-48E7-A8C6-A2CFA5858991}" destId="{73579C90-712C-4682-A639-1D55A0C8A443}" srcOrd="0" destOrd="0" presId="urn:microsoft.com/office/officeart/2005/8/layout/process4"/>
    <dgm:cxn modelId="{C9EA8F15-E90F-4F8B-8E67-7A64FFEBF6E7}" type="presParOf" srcId="{EAD3DECF-B5BB-425B-982C-6915717B96A7}" destId="{FDF63B02-DF16-4B8E-BF95-F99B3F7B58D7}" srcOrd="0" destOrd="0" presId="urn:microsoft.com/office/officeart/2005/8/layout/process4"/>
    <dgm:cxn modelId="{F7609E64-A5ED-49BA-AB82-F3E02676C13E}" type="presParOf" srcId="{FDF63B02-DF16-4B8E-BF95-F99B3F7B58D7}" destId="{D79113CC-337C-409D-9127-ECB38E9141E5}" srcOrd="0" destOrd="0" presId="urn:microsoft.com/office/officeart/2005/8/layout/process4"/>
    <dgm:cxn modelId="{8D7F81FE-54F2-4694-AE10-2D1F5B0150D5}" type="presParOf" srcId="{EAD3DECF-B5BB-425B-982C-6915717B96A7}" destId="{8388E7EB-3387-4C15-B652-051AE45812AF}" srcOrd="1" destOrd="0" presId="urn:microsoft.com/office/officeart/2005/8/layout/process4"/>
    <dgm:cxn modelId="{42ACF79C-EE5E-4D8D-A9DD-E0D6A67A60D6}" type="presParOf" srcId="{EAD3DECF-B5BB-425B-982C-6915717B96A7}" destId="{39086C5B-812E-4AD9-B235-DF37DF4E2204}" srcOrd="2" destOrd="0" presId="urn:microsoft.com/office/officeart/2005/8/layout/process4"/>
    <dgm:cxn modelId="{0E584780-D510-4CDA-9C32-FA1CDB8344FF}" type="presParOf" srcId="{39086C5B-812E-4AD9-B235-DF37DF4E2204}" destId="{73579C90-712C-4682-A639-1D55A0C8A44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F108C11-2352-46E1-8A6A-79829FA8BC0B}" type="doc">
      <dgm:prSet loTypeId="urn:microsoft.com/office/officeart/2005/8/layout/cycle1" loCatId="cycle" qsTypeId="urn:microsoft.com/office/officeart/2005/8/quickstyle/3d1" qsCatId="3D" csTypeId="urn:microsoft.com/office/officeart/2005/8/colors/colorful1#3" csCatId="colorful" phldr="1"/>
      <dgm:spPr/>
    </dgm:pt>
    <dgm:pt modelId="{373E94E8-62F0-4168-969D-7948A333192B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1800" b="1" i="0" u="none" strike="noStrike" cap="all" spc="0" normalizeH="0" baseline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</a:rPr>
            <a:t>Étape 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1800" b="1" i="0" u="none" strike="noStrike" cap="none" normalizeH="0" baseline="0" dirty="0">
              <a:ln/>
              <a:solidFill>
                <a:schemeClr val="bg1"/>
              </a:solidFill>
              <a:effectLst/>
              <a:latin typeface="Arial" charset="0"/>
            </a:rPr>
            <a:t>Diagnostic et vision commune</a:t>
          </a:r>
        </a:p>
      </dgm:t>
    </dgm:pt>
    <dgm:pt modelId="{1FAE820B-0031-477E-94AA-8ACD4AA97ABD}" type="parTrans" cxnId="{DC8C97C5-4C00-4B9A-82FB-B84ABD366456}">
      <dgm:prSet/>
      <dgm:spPr/>
      <dgm:t>
        <a:bodyPr/>
        <a:lstStyle/>
        <a:p>
          <a:endParaRPr lang="fr-CA"/>
        </a:p>
      </dgm:t>
    </dgm:pt>
    <dgm:pt modelId="{58B95E71-D629-48EC-B313-3F23E8EB8F78}" type="sibTrans" cxnId="{DC8C97C5-4C00-4B9A-82FB-B84ABD366456}">
      <dgm:prSet/>
      <dgm:spPr/>
      <dgm:t>
        <a:bodyPr/>
        <a:lstStyle/>
        <a:p>
          <a:endParaRPr lang="fr-CA"/>
        </a:p>
      </dgm:t>
    </dgm:pt>
    <dgm:pt modelId="{FCFEDEA9-D80E-49B8-AA75-F1D9A6731489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1800" b="1" i="0" u="none" strike="noStrike" cap="all" spc="0" normalizeH="0" baseline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</a:rPr>
            <a:t>Étape 3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1800" b="1" i="0" u="none" strike="noStrike" cap="none" normalizeH="0" baseline="0" dirty="0">
              <a:ln/>
              <a:solidFill>
                <a:schemeClr val="bg1"/>
              </a:solidFill>
              <a:effectLst/>
              <a:latin typeface="Arial" charset="0"/>
            </a:rPr>
            <a:t>Planification stratégique et opérationnelle</a:t>
          </a:r>
        </a:p>
      </dgm:t>
    </dgm:pt>
    <dgm:pt modelId="{BE43A8A1-4451-4E02-9A14-06DFE131597F}" type="parTrans" cxnId="{A11F1829-1938-4142-BFC0-3023C5B4F5C3}">
      <dgm:prSet/>
      <dgm:spPr/>
      <dgm:t>
        <a:bodyPr/>
        <a:lstStyle/>
        <a:p>
          <a:endParaRPr lang="fr-CA"/>
        </a:p>
      </dgm:t>
    </dgm:pt>
    <dgm:pt modelId="{B71188A9-BB81-4B63-95A9-56FBB7219E2F}" type="sibTrans" cxnId="{A11F1829-1938-4142-BFC0-3023C5B4F5C3}">
      <dgm:prSet/>
      <dgm:spPr/>
      <dgm:t>
        <a:bodyPr/>
        <a:lstStyle/>
        <a:p>
          <a:endParaRPr lang="fr-CA"/>
        </a:p>
      </dgm:t>
    </dgm:pt>
    <dgm:pt modelId="{7C46AD5E-517D-4805-A36C-957F75215D1D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1800" b="1" i="0" u="none" strike="noStrike" cap="all" spc="0" normalizeH="0" baseline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</a:rPr>
            <a:t>Étape 4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sz="1800" b="1" i="0" u="none" strike="noStrike" cap="none" normalizeH="0" baseline="0" dirty="0">
              <a:ln/>
              <a:solidFill>
                <a:schemeClr val="bg1"/>
              </a:solidFill>
              <a:effectLst/>
              <a:latin typeface="Arial" charset="0"/>
            </a:rPr>
            <a:t>Réalisation actions</a:t>
          </a:r>
          <a:endParaRPr kumimoji="0" lang="fr-CA" sz="1800" b="0" i="0" u="none" strike="noStrike" cap="none" normalizeH="0" baseline="0" dirty="0">
            <a:ln/>
            <a:solidFill>
              <a:schemeClr val="bg1"/>
            </a:solidFill>
            <a:effectLst/>
            <a:latin typeface="Arial" charset="0"/>
          </a:endParaRPr>
        </a:p>
      </dgm:t>
    </dgm:pt>
    <dgm:pt modelId="{F085B4D5-562E-4555-8ACA-CF4303A8BC9D}" type="parTrans" cxnId="{808F2D23-BFA3-4585-8BCD-494CAA33911D}">
      <dgm:prSet/>
      <dgm:spPr/>
      <dgm:t>
        <a:bodyPr/>
        <a:lstStyle/>
        <a:p>
          <a:endParaRPr lang="fr-CA"/>
        </a:p>
      </dgm:t>
    </dgm:pt>
    <dgm:pt modelId="{8E192996-06D0-4195-A81E-EACF9DF56E3E}" type="sibTrans" cxnId="{808F2D23-BFA3-4585-8BCD-494CAA33911D}">
      <dgm:prSet/>
      <dgm:spPr/>
      <dgm:t>
        <a:bodyPr/>
        <a:lstStyle/>
        <a:p>
          <a:endParaRPr lang="fr-CA"/>
        </a:p>
      </dgm:t>
    </dgm:pt>
    <dgm:pt modelId="{45181002-DFD9-4B79-9B20-F4B5CBCDDC44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sz="1800" b="1" i="0" u="none" strike="noStrike" cap="all" spc="0" normalizeH="0" baseline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</a:rPr>
            <a:t>Étape 5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sz="1800" b="1" i="0" u="none" strike="noStrike" cap="none" normalizeH="0" baseline="0" dirty="0">
              <a:ln/>
              <a:solidFill>
                <a:schemeClr val="bg1"/>
              </a:solidFill>
              <a:effectLst/>
              <a:latin typeface="Arial" charset="0"/>
            </a:rPr>
            <a:t>Évaluation actions et mobilisation</a:t>
          </a:r>
          <a:endParaRPr kumimoji="0" lang="fr-FR" sz="1800" b="1" i="0" u="none" strike="noStrike" cap="none" normalizeH="0" baseline="0" dirty="0">
            <a:ln/>
            <a:solidFill>
              <a:schemeClr val="bg1"/>
            </a:solidFill>
            <a:effectLst/>
            <a:latin typeface="Arial" charset="0"/>
          </a:endParaRPr>
        </a:p>
      </dgm:t>
    </dgm:pt>
    <dgm:pt modelId="{D13B4DD2-5A15-42BA-95A8-6D9041A01878}" type="parTrans" cxnId="{78D482B2-E3C8-4EF7-A870-1B843DFE6DF0}">
      <dgm:prSet/>
      <dgm:spPr/>
      <dgm:t>
        <a:bodyPr/>
        <a:lstStyle/>
        <a:p>
          <a:endParaRPr lang="fr-CA"/>
        </a:p>
      </dgm:t>
    </dgm:pt>
    <dgm:pt modelId="{2BE41EA4-7A1B-4302-ADB9-1D4BB484C69E}" type="sibTrans" cxnId="{78D482B2-E3C8-4EF7-A870-1B843DFE6DF0}">
      <dgm:prSet/>
      <dgm:spPr/>
      <dgm:t>
        <a:bodyPr/>
        <a:lstStyle/>
        <a:p>
          <a:endParaRPr lang="fr-CA"/>
        </a:p>
      </dgm:t>
    </dgm:pt>
    <dgm:pt modelId="{295A90B1-B190-482D-9A08-846AE975D4C7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1800" b="1" i="0" u="none" strike="noStrike" cap="all" spc="0" normalizeH="0" baseline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</a:rPr>
            <a:t>Étape 1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1800" b="1" i="0" u="none" strike="noStrike" cap="none" normalizeH="0" baseline="0" dirty="0">
              <a:ln/>
              <a:solidFill>
                <a:schemeClr val="bg1"/>
              </a:solidFill>
              <a:effectLst/>
              <a:latin typeface="Arial" charset="0"/>
            </a:rPr>
            <a:t>Portrait / Profil</a:t>
          </a:r>
        </a:p>
      </dgm:t>
    </dgm:pt>
    <dgm:pt modelId="{DFCB5EF7-1816-4B7A-B07A-10C86C7ACD5E}" type="parTrans" cxnId="{025F1875-4C91-448B-AC1F-3E9DA1F8525D}">
      <dgm:prSet/>
      <dgm:spPr/>
      <dgm:t>
        <a:bodyPr/>
        <a:lstStyle/>
        <a:p>
          <a:endParaRPr lang="fr-CA"/>
        </a:p>
      </dgm:t>
    </dgm:pt>
    <dgm:pt modelId="{3AD0D84E-1619-4885-A688-590B2D3AB014}" type="sibTrans" cxnId="{025F1875-4C91-448B-AC1F-3E9DA1F8525D}">
      <dgm:prSet/>
      <dgm:spPr/>
      <dgm:t>
        <a:bodyPr/>
        <a:lstStyle/>
        <a:p>
          <a:endParaRPr lang="fr-CA"/>
        </a:p>
      </dgm:t>
    </dgm:pt>
    <dgm:pt modelId="{A9907B0B-B567-4162-98D1-928964F01524}" type="pres">
      <dgm:prSet presAssocID="{AF108C11-2352-46E1-8A6A-79829FA8BC0B}" presName="cycle" presStyleCnt="0">
        <dgm:presLayoutVars>
          <dgm:dir/>
          <dgm:resizeHandles val="exact"/>
        </dgm:presLayoutVars>
      </dgm:prSet>
      <dgm:spPr/>
    </dgm:pt>
    <dgm:pt modelId="{E4D3193D-C3A6-4F2B-A7DA-953A0A449726}" type="pres">
      <dgm:prSet presAssocID="{373E94E8-62F0-4168-969D-7948A333192B}" presName="dummy" presStyleCnt="0"/>
      <dgm:spPr/>
    </dgm:pt>
    <dgm:pt modelId="{F22818A7-41F7-4801-96DF-1CFF2F238146}" type="pres">
      <dgm:prSet presAssocID="{373E94E8-62F0-4168-969D-7948A333192B}" presName="node" presStyleLbl="revTx" presStyleIdx="0" presStyleCnt="5" custScaleX="120923">
        <dgm:presLayoutVars>
          <dgm:bulletEnabled val="1"/>
        </dgm:presLayoutVars>
      </dgm:prSet>
      <dgm:spPr/>
    </dgm:pt>
    <dgm:pt modelId="{83D7BDEE-04A6-4B5F-9423-02ED746D7D3F}" type="pres">
      <dgm:prSet presAssocID="{58B95E71-D629-48EC-B313-3F23E8EB8F78}" presName="sibTrans" presStyleLbl="node1" presStyleIdx="0" presStyleCnt="5"/>
      <dgm:spPr/>
    </dgm:pt>
    <dgm:pt modelId="{ADCC9458-5EB2-4A48-B59F-02EB9CB83369}" type="pres">
      <dgm:prSet presAssocID="{FCFEDEA9-D80E-49B8-AA75-F1D9A6731489}" presName="dummy" presStyleCnt="0"/>
      <dgm:spPr/>
    </dgm:pt>
    <dgm:pt modelId="{D5CA0CBF-EB5C-4D9E-89D8-42F0A3B99A19}" type="pres">
      <dgm:prSet presAssocID="{FCFEDEA9-D80E-49B8-AA75-F1D9A6731489}" presName="node" presStyleLbl="revTx" presStyleIdx="1" presStyleCnt="5" custScaleX="141813">
        <dgm:presLayoutVars>
          <dgm:bulletEnabled val="1"/>
        </dgm:presLayoutVars>
      </dgm:prSet>
      <dgm:spPr/>
    </dgm:pt>
    <dgm:pt modelId="{DFBA8207-AFB5-4A5F-981B-9C5497077768}" type="pres">
      <dgm:prSet presAssocID="{B71188A9-BB81-4B63-95A9-56FBB7219E2F}" presName="sibTrans" presStyleLbl="node1" presStyleIdx="1" presStyleCnt="5"/>
      <dgm:spPr/>
    </dgm:pt>
    <dgm:pt modelId="{40904E03-5B27-425C-9C1B-03182EE6C6FA}" type="pres">
      <dgm:prSet presAssocID="{7C46AD5E-517D-4805-A36C-957F75215D1D}" presName="dummy" presStyleCnt="0"/>
      <dgm:spPr/>
    </dgm:pt>
    <dgm:pt modelId="{0E2CB728-31B8-488F-A566-88E248C5A865}" type="pres">
      <dgm:prSet presAssocID="{7C46AD5E-517D-4805-A36C-957F75215D1D}" presName="node" presStyleLbl="revTx" presStyleIdx="2" presStyleCnt="5" custScaleX="120923">
        <dgm:presLayoutVars>
          <dgm:bulletEnabled val="1"/>
        </dgm:presLayoutVars>
      </dgm:prSet>
      <dgm:spPr/>
    </dgm:pt>
    <dgm:pt modelId="{86BF3FE5-781D-4162-9F40-CD90DD57A8FE}" type="pres">
      <dgm:prSet presAssocID="{8E192996-06D0-4195-A81E-EACF9DF56E3E}" presName="sibTrans" presStyleLbl="node1" presStyleIdx="2" presStyleCnt="5"/>
      <dgm:spPr/>
    </dgm:pt>
    <dgm:pt modelId="{64D7931D-27A3-4792-8A73-2D2DFD10CC42}" type="pres">
      <dgm:prSet presAssocID="{45181002-DFD9-4B79-9B20-F4B5CBCDDC44}" presName="dummy" presStyleCnt="0"/>
      <dgm:spPr/>
    </dgm:pt>
    <dgm:pt modelId="{1CBA1E60-9E23-4E3C-9FFB-475F68D0C42E}" type="pres">
      <dgm:prSet presAssocID="{45181002-DFD9-4B79-9B20-F4B5CBCDDC44}" presName="node" presStyleLbl="revTx" presStyleIdx="3" presStyleCnt="5" custScaleX="120923">
        <dgm:presLayoutVars>
          <dgm:bulletEnabled val="1"/>
        </dgm:presLayoutVars>
      </dgm:prSet>
      <dgm:spPr/>
    </dgm:pt>
    <dgm:pt modelId="{44DCC488-385E-4A23-8A9D-CBAB37A85DBF}" type="pres">
      <dgm:prSet presAssocID="{2BE41EA4-7A1B-4302-ADB9-1D4BB484C69E}" presName="sibTrans" presStyleLbl="node1" presStyleIdx="3" presStyleCnt="5"/>
      <dgm:spPr/>
    </dgm:pt>
    <dgm:pt modelId="{F23CF1E2-7EDF-41F8-93DE-E6D21CBE5C64}" type="pres">
      <dgm:prSet presAssocID="{295A90B1-B190-482D-9A08-846AE975D4C7}" presName="dummy" presStyleCnt="0"/>
      <dgm:spPr/>
    </dgm:pt>
    <dgm:pt modelId="{56FBD4DC-B072-4670-8D80-6AD3854E44D7}" type="pres">
      <dgm:prSet presAssocID="{295A90B1-B190-482D-9A08-846AE975D4C7}" presName="node" presStyleLbl="revTx" presStyleIdx="4" presStyleCnt="5" custScaleX="120923">
        <dgm:presLayoutVars>
          <dgm:bulletEnabled val="1"/>
        </dgm:presLayoutVars>
      </dgm:prSet>
      <dgm:spPr/>
    </dgm:pt>
    <dgm:pt modelId="{6FA0C782-E328-410F-8C94-B6329B0F6CE0}" type="pres">
      <dgm:prSet presAssocID="{3AD0D84E-1619-4885-A688-590B2D3AB014}" presName="sibTrans" presStyleLbl="node1" presStyleIdx="4" presStyleCnt="5"/>
      <dgm:spPr/>
    </dgm:pt>
  </dgm:ptLst>
  <dgm:cxnLst>
    <dgm:cxn modelId="{F4917106-3579-4533-A549-4166C98EFBD0}" type="presOf" srcId="{B71188A9-BB81-4B63-95A9-56FBB7219E2F}" destId="{DFBA8207-AFB5-4A5F-981B-9C5497077768}" srcOrd="0" destOrd="0" presId="urn:microsoft.com/office/officeart/2005/8/layout/cycle1"/>
    <dgm:cxn modelId="{480B7C0F-D275-4978-AF7A-3F90687DDBFF}" type="presOf" srcId="{373E94E8-62F0-4168-969D-7948A333192B}" destId="{F22818A7-41F7-4801-96DF-1CFF2F238146}" srcOrd="0" destOrd="0" presId="urn:microsoft.com/office/officeart/2005/8/layout/cycle1"/>
    <dgm:cxn modelId="{808F2D23-BFA3-4585-8BCD-494CAA33911D}" srcId="{AF108C11-2352-46E1-8A6A-79829FA8BC0B}" destId="{7C46AD5E-517D-4805-A36C-957F75215D1D}" srcOrd="2" destOrd="0" parTransId="{F085B4D5-562E-4555-8ACA-CF4303A8BC9D}" sibTransId="{8E192996-06D0-4195-A81E-EACF9DF56E3E}"/>
    <dgm:cxn modelId="{A11F1829-1938-4142-BFC0-3023C5B4F5C3}" srcId="{AF108C11-2352-46E1-8A6A-79829FA8BC0B}" destId="{FCFEDEA9-D80E-49B8-AA75-F1D9A6731489}" srcOrd="1" destOrd="0" parTransId="{BE43A8A1-4451-4E02-9A14-06DFE131597F}" sibTransId="{B71188A9-BB81-4B63-95A9-56FBB7219E2F}"/>
    <dgm:cxn modelId="{E4F8282F-79CB-49BD-B949-4177723404BD}" type="presOf" srcId="{3AD0D84E-1619-4885-A688-590B2D3AB014}" destId="{6FA0C782-E328-410F-8C94-B6329B0F6CE0}" srcOrd="0" destOrd="0" presId="urn:microsoft.com/office/officeart/2005/8/layout/cycle1"/>
    <dgm:cxn modelId="{025F1875-4C91-448B-AC1F-3E9DA1F8525D}" srcId="{AF108C11-2352-46E1-8A6A-79829FA8BC0B}" destId="{295A90B1-B190-482D-9A08-846AE975D4C7}" srcOrd="4" destOrd="0" parTransId="{DFCB5EF7-1816-4B7A-B07A-10C86C7ACD5E}" sibTransId="{3AD0D84E-1619-4885-A688-590B2D3AB014}"/>
    <dgm:cxn modelId="{05F99179-3C76-4863-8BC1-C3E8B70253A7}" type="presOf" srcId="{8E192996-06D0-4195-A81E-EACF9DF56E3E}" destId="{86BF3FE5-781D-4162-9F40-CD90DD57A8FE}" srcOrd="0" destOrd="0" presId="urn:microsoft.com/office/officeart/2005/8/layout/cycle1"/>
    <dgm:cxn modelId="{6555217B-82B4-44D8-A7E8-782FE10CB99E}" type="presOf" srcId="{45181002-DFD9-4B79-9B20-F4B5CBCDDC44}" destId="{1CBA1E60-9E23-4E3C-9FFB-475F68D0C42E}" srcOrd="0" destOrd="0" presId="urn:microsoft.com/office/officeart/2005/8/layout/cycle1"/>
    <dgm:cxn modelId="{C77A92A6-1C78-42CC-A6D4-CCA6E75C7900}" type="presOf" srcId="{295A90B1-B190-482D-9A08-846AE975D4C7}" destId="{56FBD4DC-B072-4670-8D80-6AD3854E44D7}" srcOrd="0" destOrd="0" presId="urn:microsoft.com/office/officeart/2005/8/layout/cycle1"/>
    <dgm:cxn modelId="{78D482B2-E3C8-4EF7-A870-1B843DFE6DF0}" srcId="{AF108C11-2352-46E1-8A6A-79829FA8BC0B}" destId="{45181002-DFD9-4B79-9B20-F4B5CBCDDC44}" srcOrd="3" destOrd="0" parTransId="{D13B4DD2-5A15-42BA-95A8-6D9041A01878}" sibTransId="{2BE41EA4-7A1B-4302-ADB9-1D4BB484C69E}"/>
    <dgm:cxn modelId="{8B33B8BC-76BA-49CC-B502-B00CBD80928D}" type="presOf" srcId="{7C46AD5E-517D-4805-A36C-957F75215D1D}" destId="{0E2CB728-31B8-488F-A566-88E248C5A865}" srcOrd="0" destOrd="0" presId="urn:microsoft.com/office/officeart/2005/8/layout/cycle1"/>
    <dgm:cxn modelId="{17C4CEBD-4316-4159-ACEF-3E21D9A43E1F}" type="presOf" srcId="{58B95E71-D629-48EC-B313-3F23E8EB8F78}" destId="{83D7BDEE-04A6-4B5F-9423-02ED746D7D3F}" srcOrd="0" destOrd="0" presId="urn:microsoft.com/office/officeart/2005/8/layout/cycle1"/>
    <dgm:cxn modelId="{DC8C97C5-4C00-4B9A-82FB-B84ABD366456}" srcId="{AF108C11-2352-46E1-8A6A-79829FA8BC0B}" destId="{373E94E8-62F0-4168-969D-7948A333192B}" srcOrd="0" destOrd="0" parTransId="{1FAE820B-0031-477E-94AA-8ACD4AA97ABD}" sibTransId="{58B95E71-D629-48EC-B313-3F23E8EB8F78}"/>
    <dgm:cxn modelId="{786E65CA-4F03-4469-AF47-7C132E02E7B2}" type="presOf" srcId="{2BE41EA4-7A1B-4302-ADB9-1D4BB484C69E}" destId="{44DCC488-385E-4A23-8A9D-CBAB37A85DBF}" srcOrd="0" destOrd="0" presId="urn:microsoft.com/office/officeart/2005/8/layout/cycle1"/>
    <dgm:cxn modelId="{313B60D5-34A8-4B2C-AAE0-3DEEAD93FFB9}" type="presOf" srcId="{FCFEDEA9-D80E-49B8-AA75-F1D9A6731489}" destId="{D5CA0CBF-EB5C-4D9E-89D8-42F0A3B99A19}" srcOrd="0" destOrd="0" presId="urn:microsoft.com/office/officeart/2005/8/layout/cycle1"/>
    <dgm:cxn modelId="{2681DEF5-6882-475E-97A0-D0EAEFB89101}" type="presOf" srcId="{AF108C11-2352-46E1-8A6A-79829FA8BC0B}" destId="{A9907B0B-B567-4162-98D1-928964F01524}" srcOrd="0" destOrd="0" presId="urn:microsoft.com/office/officeart/2005/8/layout/cycle1"/>
    <dgm:cxn modelId="{86CDA894-4BDD-4E03-80A9-524E923144E3}" type="presParOf" srcId="{A9907B0B-B567-4162-98D1-928964F01524}" destId="{E4D3193D-C3A6-4F2B-A7DA-953A0A449726}" srcOrd="0" destOrd="0" presId="urn:microsoft.com/office/officeart/2005/8/layout/cycle1"/>
    <dgm:cxn modelId="{0C98B9E4-69C8-46D9-AB5C-41278BB57C2B}" type="presParOf" srcId="{A9907B0B-B567-4162-98D1-928964F01524}" destId="{F22818A7-41F7-4801-96DF-1CFF2F238146}" srcOrd="1" destOrd="0" presId="urn:microsoft.com/office/officeart/2005/8/layout/cycle1"/>
    <dgm:cxn modelId="{26D45AD0-0C91-4EA8-8E77-C66DAC53BFE0}" type="presParOf" srcId="{A9907B0B-B567-4162-98D1-928964F01524}" destId="{83D7BDEE-04A6-4B5F-9423-02ED746D7D3F}" srcOrd="2" destOrd="0" presId="urn:microsoft.com/office/officeart/2005/8/layout/cycle1"/>
    <dgm:cxn modelId="{61170EE5-5601-47AB-BC19-9E2BB7E97CE7}" type="presParOf" srcId="{A9907B0B-B567-4162-98D1-928964F01524}" destId="{ADCC9458-5EB2-4A48-B59F-02EB9CB83369}" srcOrd="3" destOrd="0" presId="urn:microsoft.com/office/officeart/2005/8/layout/cycle1"/>
    <dgm:cxn modelId="{20D03A34-5F32-432D-8186-38D811D28F1D}" type="presParOf" srcId="{A9907B0B-B567-4162-98D1-928964F01524}" destId="{D5CA0CBF-EB5C-4D9E-89D8-42F0A3B99A19}" srcOrd="4" destOrd="0" presId="urn:microsoft.com/office/officeart/2005/8/layout/cycle1"/>
    <dgm:cxn modelId="{13566951-34F8-40C5-99F0-EC03EBD3EEBF}" type="presParOf" srcId="{A9907B0B-B567-4162-98D1-928964F01524}" destId="{DFBA8207-AFB5-4A5F-981B-9C5497077768}" srcOrd="5" destOrd="0" presId="urn:microsoft.com/office/officeart/2005/8/layout/cycle1"/>
    <dgm:cxn modelId="{F696DDE6-99C2-4FC0-88E9-F25AB3EA7480}" type="presParOf" srcId="{A9907B0B-B567-4162-98D1-928964F01524}" destId="{40904E03-5B27-425C-9C1B-03182EE6C6FA}" srcOrd="6" destOrd="0" presId="urn:microsoft.com/office/officeart/2005/8/layout/cycle1"/>
    <dgm:cxn modelId="{BCA71814-B6AB-4FD8-AF10-8A1FC4B766AD}" type="presParOf" srcId="{A9907B0B-B567-4162-98D1-928964F01524}" destId="{0E2CB728-31B8-488F-A566-88E248C5A865}" srcOrd="7" destOrd="0" presId="urn:microsoft.com/office/officeart/2005/8/layout/cycle1"/>
    <dgm:cxn modelId="{DD6F9E5C-2B6B-48A8-A300-3A390EC477F2}" type="presParOf" srcId="{A9907B0B-B567-4162-98D1-928964F01524}" destId="{86BF3FE5-781D-4162-9F40-CD90DD57A8FE}" srcOrd="8" destOrd="0" presId="urn:microsoft.com/office/officeart/2005/8/layout/cycle1"/>
    <dgm:cxn modelId="{D7462484-D822-4262-A799-CC0F205FE0A6}" type="presParOf" srcId="{A9907B0B-B567-4162-98D1-928964F01524}" destId="{64D7931D-27A3-4792-8A73-2D2DFD10CC42}" srcOrd="9" destOrd="0" presId="urn:microsoft.com/office/officeart/2005/8/layout/cycle1"/>
    <dgm:cxn modelId="{E8D44339-7E9F-4FE8-A63F-1C41E423E800}" type="presParOf" srcId="{A9907B0B-B567-4162-98D1-928964F01524}" destId="{1CBA1E60-9E23-4E3C-9FFB-475F68D0C42E}" srcOrd="10" destOrd="0" presId="urn:microsoft.com/office/officeart/2005/8/layout/cycle1"/>
    <dgm:cxn modelId="{0693677A-E0E4-4641-915B-1068000B86FC}" type="presParOf" srcId="{A9907B0B-B567-4162-98D1-928964F01524}" destId="{44DCC488-385E-4A23-8A9D-CBAB37A85DBF}" srcOrd="11" destOrd="0" presId="urn:microsoft.com/office/officeart/2005/8/layout/cycle1"/>
    <dgm:cxn modelId="{42B9BB83-7689-4F20-BBC8-543F0A77DFC9}" type="presParOf" srcId="{A9907B0B-B567-4162-98D1-928964F01524}" destId="{F23CF1E2-7EDF-41F8-93DE-E6D21CBE5C64}" srcOrd="12" destOrd="0" presId="urn:microsoft.com/office/officeart/2005/8/layout/cycle1"/>
    <dgm:cxn modelId="{241603CC-CB94-4C39-A6F7-33A78574B964}" type="presParOf" srcId="{A9907B0B-B567-4162-98D1-928964F01524}" destId="{56FBD4DC-B072-4670-8D80-6AD3854E44D7}" srcOrd="13" destOrd="0" presId="urn:microsoft.com/office/officeart/2005/8/layout/cycle1"/>
    <dgm:cxn modelId="{284FC265-9539-4767-97DD-313B426B8191}" type="presParOf" srcId="{A9907B0B-B567-4162-98D1-928964F01524}" destId="{6FA0C782-E328-410F-8C94-B6329B0F6CE0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35E72FA-1817-4364-8027-7B6061874281}" type="doc">
      <dgm:prSet loTypeId="urn:microsoft.com/office/officeart/2005/8/layout/hierarchy3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fr-CA"/>
        </a:p>
      </dgm:t>
    </dgm:pt>
    <dgm:pt modelId="{661EF87A-0A67-4801-B652-E5E7E9BD2375}">
      <dgm:prSet phldrT="[Texte]"/>
      <dgm:spPr/>
      <dgm:t>
        <a:bodyPr/>
        <a:lstStyle/>
        <a:p>
          <a:r>
            <a:rPr lang="fr-CA" b="1" dirty="0"/>
            <a:t>Acteurs au cœur de la mobilisation</a:t>
          </a:r>
        </a:p>
      </dgm:t>
    </dgm:pt>
    <dgm:pt modelId="{D0FDEE56-012B-42C7-B8CD-AA014EDBFD33}" type="parTrans" cxnId="{CDBCB266-75D6-4C7C-A4F0-67A66A15803C}">
      <dgm:prSet/>
      <dgm:spPr/>
      <dgm:t>
        <a:bodyPr/>
        <a:lstStyle/>
        <a:p>
          <a:endParaRPr lang="fr-CA"/>
        </a:p>
      </dgm:t>
    </dgm:pt>
    <dgm:pt modelId="{994CB0A1-B378-4EB1-8D5F-321E4918BB9B}" type="sibTrans" cxnId="{CDBCB266-75D6-4C7C-A4F0-67A66A15803C}">
      <dgm:prSet/>
      <dgm:spPr/>
      <dgm:t>
        <a:bodyPr/>
        <a:lstStyle/>
        <a:p>
          <a:endParaRPr lang="fr-CA"/>
        </a:p>
      </dgm:t>
    </dgm:pt>
    <dgm:pt modelId="{7A1C3676-0997-4969-B308-2C1257592081}">
      <dgm:prSet phldrT="[Texte]"/>
      <dgm:spPr/>
      <dgm:t>
        <a:bodyPr/>
        <a:lstStyle/>
        <a:p>
          <a:r>
            <a:rPr lang="fr-CA" dirty="0"/>
            <a:t>Initiatives locales issues des communautés</a:t>
          </a:r>
          <a:endParaRPr lang="fr-CA" dirty="0">
            <a:solidFill>
              <a:srgbClr val="FF0000"/>
            </a:solidFill>
          </a:endParaRPr>
        </a:p>
      </dgm:t>
    </dgm:pt>
    <dgm:pt modelId="{ACFFE33D-59C1-4A64-A34B-2D1B708F0CF4}" type="parTrans" cxnId="{F906F30A-14EA-4B73-9BF8-3F40515DB9A7}">
      <dgm:prSet/>
      <dgm:spPr/>
      <dgm:t>
        <a:bodyPr/>
        <a:lstStyle/>
        <a:p>
          <a:endParaRPr lang="fr-CA"/>
        </a:p>
      </dgm:t>
    </dgm:pt>
    <dgm:pt modelId="{6FCF446F-1482-4A90-82FC-978D6E7F0C9C}" type="sibTrans" cxnId="{F906F30A-14EA-4B73-9BF8-3F40515DB9A7}">
      <dgm:prSet/>
      <dgm:spPr/>
      <dgm:t>
        <a:bodyPr/>
        <a:lstStyle/>
        <a:p>
          <a:endParaRPr lang="fr-CA"/>
        </a:p>
      </dgm:t>
    </dgm:pt>
    <dgm:pt modelId="{E44FC7A6-1574-4271-96D4-13C527566055}">
      <dgm:prSet phldrT="[Texte]"/>
      <dgm:spPr/>
      <dgm:t>
        <a:bodyPr/>
        <a:lstStyle/>
        <a:p>
          <a:r>
            <a:rPr lang="fr-CA" b="1" dirty="0"/>
            <a:t>Acteurs qui soutiennent la mobilisation</a:t>
          </a:r>
        </a:p>
      </dgm:t>
    </dgm:pt>
    <dgm:pt modelId="{2DDF04E2-69F8-471C-B879-D7D2C406D3E4}" type="parTrans" cxnId="{5E3B9472-6A5F-452C-A682-0F364FAFD755}">
      <dgm:prSet/>
      <dgm:spPr/>
      <dgm:t>
        <a:bodyPr/>
        <a:lstStyle/>
        <a:p>
          <a:endParaRPr lang="fr-CA"/>
        </a:p>
      </dgm:t>
    </dgm:pt>
    <dgm:pt modelId="{477205EC-1616-4FB8-933D-30C03FCCD27E}" type="sibTrans" cxnId="{5E3B9472-6A5F-452C-A682-0F364FAFD755}">
      <dgm:prSet/>
      <dgm:spPr/>
      <dgm:t>
        <a:bodyPr/>
        <a:lstStyle/>
        <a:p>
          <a:endParaRPr lang="fr-CA"/>
        </a:p>
      </dgm:t>
    </dgm:pt>
    <dgm:pt modelId="{77503DDC-F5E0-4B27-8F73-56E8D7E67FDC}">
      <dgm:prSet phldrT="[Texte]"/>
      <dgm:spPr/>
      <dgm:t>
        <a:bodyPr/>
        <a:lstStyle/>
        <a:p>
          <a:r>
            <a:rPr lang="fr-CA" dirty="0"/>
            <a:t>Regroupements d’initiatives et d’organismes</a:t>
          </a:r>
        </a:p>
      </dgm:t>
    </dgm:pt>
    <dgm:pt modelId="{E6685E06-00CF-4CF7-B06C-652C49A585AA}" type="parTrans" cxnId="{BC6C8DC2-97FE-4125-9ABB-C7346127AEBE}">
      <dgm:prSet/>
      <dgm:spPr/>
      <dgm:t>
        <a:bodyPr/>
        <a:lstStyle/>
        <a:p>
          <a:endParaRPr lang="fr-CA"/>
        </a:p>
      </dgm:t>
    </dgm:pt>
    <dgm:pt modelId="{DF71938C-325D-4624-AC26-6E70B47A2CD1}" type="sibTrans" cxnId="{BC6C8DC2-97FE-4125-9ABB-C7346127AEBE}">
      <dgm:prSet/>
      <dgm:spPr/>
      <dgm:t>
        <a:bodyPr/>
        <a:lstStyle/>
        <a:p>
          <a:endParaRPr lang="fr-CA"/>
        </a:p>
      </dgm:t>
    </dgm:pt>
    <dgm:pt modelId="{FEA7F67A-3369-4B8B-BBB2-B32B4BAC68C3}">
      <dgm:prSet phldrT="[Texte]"/>
      <dgm:spPr/>
      <dgm:t>
        <a:bodyPr/>
        <a:lstStyle/>
        <a:p>
          <a:r>
            <a:rPr lang="fr-CA" dirty="0"/>
            <a:t>Ressources de soutien</a:t>
          </a:r>
        </a:p>
      </dgm:t>
    </dgm:pt>
    <dgm:pt modelId="{CDF7DD9C-7C88-4934-BBA8-7483009B79EE}" type="parTrans" cxnId="{6287654D-92C1-4868-A2BA-FC5CAD686D09}">
      <dgm:prSet/>
      <dgm:spPr/>
      <dgm:t>
        <a:bodyPr/>
        <a:lstStyle/>
        <a:p>
          <a:endParaRPr lang="fr-CA"/>
        </a:p>
      </dgm:t>
    </dgm:pt>
    <dgm:pt modelId="{C2571C48-9948-4AEC-8C5E-8C068F136DE0}" type="sibTrans" cxnId="{6287654D-92C1-4868-A2BA-FC5CAD686D09}">
      <dgm:prSet/>
      <dgm:spPr/>
      <dgm:t>
        <a:bodyPr/>
        <a:lstStyle/>
        <a:p>
          <a:endParaRPr lang="fr-CA"/>
        </a:p>
      </dgm:t>
    </dgm:pt>
    <dgm:pt modelId="{23B257D2-C3EE-4A82-B9E5-9577F853B42D}">
      <dgm:prSet phldrT="[Texte]"/>
      <dgm:spPr/>
      <dgm:t>
        <a:bodyPr/>
        <a:lstStyle/>
        <a:p>
          <a:r>
            <a:rPr lang="fr-CA" dirty="0"/>
            <a:t>Bailleurs de fonds</a:t>
          </a:r>
        </a:p>
      </dgm:t>
    </dgm:pt>
    <dgm:pt modelId="{76C2A89D-FC57-47B5-B13A-A915919ACBA6}" type="parTrans" cxnId="{B43A3608-2232-45D3-81CC-30A4D8B0195B}">
      <dgm:prSet/>
      <dgm:spPr/>
      <dgm:t>
        <a:bodyPr/>
        <a:lstStyle/>
        <a:p>
          <a:endParaRPr lang="fr-CA"/>
        </a:p>
      </dgm:t>
    </dgm:pt>
    <dgm:pt modelId="{11DF719D-2225-4A00-9F84-5A5A440911E1}" type="sibTrans" cxnId="{B43A3608-2232-45D3-81CC-30A4D8B0195B}">
      <dgm:prSet/>
      <dgm:spPr/>
      <dgm:t>
        <a:bodyPr/>
        <a:lstStyle/>
        <a:p>
          <a:endParaRPr lang="fr-CA"/>
        </a:p>
      </dgm:t>
    </dgm:pt>
    <dgm:pt modelId="{BD98D49E-F134-45CB-BAC7-59E4F253EE04}">
      <dgm:prSet phldrT="[Texte]"/>
      <dgm:spPr/>
      <dgm:t>
        <a:bodyPr/>
        <a:lstStyle/>
        <a:p>
          <a:r>
            <a:rPr lang="fr-CA" dirty="0"/>
            <a:t>Centres de recherche</a:t>
          </a:r>
        </a:p>
      </dgm:t>
    </dgm:pt>
    <dgm:pt modelId="{F064DFFE-C09C-41ED-A844-AD7FA0AA1E2B}" type="parTrans" cxnId="{23803905-C424-4C8A-B3F2-59B76E50BABA}">
      <dgm:prSet/>
      <dgm:spPr/>
      <dgm:t>
        <a:bodyPr/>
        <a:lstStyle/>
        <a:p>
          <a:endParaRPr lang="fr-CA"/>
        </a:p>
      </dgm:t>
    </dgm:pt>
    <dgm:pt modelId="{01CAA2A8-8916-4E8A-A927-E4F35E7D245D}" type="sibTrans" cxnId="{23803905-C424-4C8A-B3F2-59B76E50BABA}">
      <dgm:prSet/>
      <dgm:spPr/>
      <dgm:t>
        <a:bodyPr/>
        <a:lstStyle/>
        <a:p>
          <a:endParaRPr lang="fr-CA"/>
        </a:p>
      </dgm:t>
    </dgm:pt>
    <dgm:pt modelId="{6BBD1BA3-1982-46A5-B7E9-4B55FF69771A}">
      <dgm:prSet phldrT="[Texte]"/>
      <dgm:spPr/>
      <dgm:t>
        <a:bodyPr/>
        <a:lstStyle/>
        <a:p>
          <a:r>
            <a:rPr lang="fr-CA" dirty="0"/>
            <a:t>Organismes de développement</a:t>
          </a:r>
        </a:p>
      </dgm:t>
    </dgm:pt>
    <dgm:pt modelId="{5C9E7617-D790-44D9-9AE4-41E9F4F52C09}" type="parTrans" cxnId="{EEB63B18-2F5E-4731-966E-B1F084E3A38A}">
      <dgm:prSet/>
      <dgm:spPr/>
      <dgm:t>
        <a:bodyPr/>
        <a:lstStyle/>
        <a:p>
          <a:endParaRPr lang="fr-CA"/>
        </a:p>
      </dgm:t>
    </dgm:pt>
    <dgm:pt modelId="{75EEEB45-8698-4BDC-938A-47ED3D8D5D2A}" type="sibTrans" cxnId="{EEB63B18-2F5E-4731-966E-B1F084E3A38A}">
      <dgm:prSet/>
      <dgm:spPr/>
      <dgm:t>
        <a:bodyPr/>
        <a:lstStyle/>
        <a:p>
          <a:endParaRPr lang="fr-CA"/>
        </a:p>
      </dgm:t>
    </dgm:pt>
    <dgm:pt modelId="{C916627C-5E59-4563-BB26-8301D2CB7C50}">
      <dgm:prSet phldrT="[Texte]"/>
      <dgm:spPr/>
      <dgm:t>
        <a:bodyPr/>
        <a:lstStyle/>
        <a:p>
          <a:r>
            <a:rPr lang="fr-CA" dirty="0">
              <a:solidFill>
                <a:schemeClr val="bg1"/>
              </a:solidFill>
            </a:rPr>
            <a:t>Initiatives locales issues de programmes</a:t>
          </a:r>
        </a:p>
      </dgm:t>
    </dgm:pt>
    <dgm:pt modelId="{DC1E05C1-05A5-4F37-8A32-57A27BA2D5CD}" type="parTrans" cxnId="{17A916DC-B5F4-4842-A357-79FAF1D2E0EA}">
      <dgm:prSet/>
      <dgm:spPr/>
    </dgm:pt>
    <dgm:pt modelId="{D0255DD3-B49E-4833-9762-B061498BADF3}" type="sibTrans" cxnId="{17A916DC-B5F4-4842-A357-79FAF1D2E0EA}">
      <dgm:prSet/>
      <dgm:spPr/>
    </dgm:pt>
    <dgm:pt modelId="{F651BD69-9913-4ABF-896D-6AC8378F1D01}" type="pres">
      <dgm:prSet presAssocID="{835E72FA-1817-4364-8027-7B606187428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9E6631E-5A76-4447-9B9E-87FCC9A3F288}" type="pres">
      <dgm:prSet presAssocID="{661EF87A-0A67-4801-B652-E5E7E9BD2375}" presName="root" presStyleCnt="0"/>
      <dgm:spPr/>
    </dgm:pt>
    <dgm:pt modelId="{427E6B34-8DEF-465E-BA79-DB2083DEBC29}" type="pres">
      <dgm:prSet presAssocID="{661EF87A-0A67-4801-B652-E5E7E9BD2375}" presName="rootComposite" presStyleCnt="0"/>
      <dgm:spPr/>
    </dgm:pt>
    <dgm:pt modelId="{7F7BC192-A15F-4421-9219-16D4A531E72C}" type="pres">
      <dgm:prSet presAssocID="{661EF87A-0A67-4801-B652-E5E7E9BD2375}" presName="rootText" presStyleLbl="node1" presStyleIdx="0" presStyleCnt="2" custScaleX="230009"/>
      <dgm:spPr/>
    </dgm:pt>
    <dgm:pt modelId="{EF24F26B-88F1-4D76-A325-7E0AA31132C4}" type="pres">
      <dgm:prSet presAssocID="{661EF87A-0A67-4801-B652-E5E7E9BD2375}" presName="rootConnector" presStyleLbl="node1" presStyleIdx="0" presStyleCnt="2"/>
      <dgm:spPr/>
    </dgm:pt>
    <dgm:pt modelId="{4C5C9F36-3D68-48E3-9BE2-6577EF8E7FD5}" type="pres">
      <dgm:prSet presAssocID="{661EF87A-0A67-4801-B652-E5E7E9BD2375}" presName="childShape" presStyleCnt="0"/>
      <dgm:spPr/>
    </dgm:pt>
    <dgm:pt modelId="{2A577C8F-0997-48AD-B9A5-09DD24214340}" type="pres">
      <dgm:prSet presAssocID="{ACFFE33D-59C1-4A64-A34B-2D1B708F0CF4}" presName="Name13" presStyleLbl="parChTrans1D2" presStyleIdx="0" presStyleCnt="7" custSzX="344303"/>
      <dgm:spPr/>
    </dgm:pt>
    <dgm:pt modelId="{54E2AD55-267E-4109-ABB3-D71BB847D1D6}" type="pres">
      <dgm:prSet presAssocID="{7A1C3676-0997-4969-B308-2C1257592081}" presName="childText" presStyleLbl="bgAcc1" presStyleIdx="0" presStyleCnt="7" custScaleX="230009">
        <dgm:presLayoutVars>
          <dgm:bulletEnabled val="1"/>
        </dgm:presLayoutVars>
      </dgm:prSet>
      <dgm:spPr/>
    </dgm:pt>
    <dgm:pt modelId="{57B3D589-4DCD-46C6-BEEE-86034ACCD2D3}" type="pres">
      <dgm:prSet presAssocID="{DC1E05C1-05A5-4F37-8A32-57A27BA2D5CD}" presName="Name13" presStyleLbl="parChTrans1D2" presStyleIdx="1" presStyleCnt="7"/>
      <dgm:spPr/>
    </dgm:pt>
    <dgm:pt modelId="{D589B23F-0463-43FA-864C-2B2DEA0A6D07}" type="pres">
      <dgm:prSet presAssocID="{C916627C-5E59-4563-BB26-8301D2CB7C50}" presName="childText" presStyleLbl="bgAcc1" presStyleIdx="1" presStyleCnt="7" custScaleX="231240">
        <dgm:presLayoutVars>
          <dgm:bulletEnabled val="1"/>
        </dgm:presLayoutVars>
      </dgm:prSet>
      <dgm:spPr/>
    </dgm:pt>
    <dgm:pt modelId="{9355DB1E-7EC3-403A-885A-C3230285C880}" type="pres">
      <dgm:prSet presAssocID="{5C9E7617-D790-44D9-9AE4-41E9F4F52C09}" presName="Name13" presStyleLbl="parChTrans1D2" presStyleIdx="2" presStyleCnt="7" custSzX="344303"/>
      <dgm:spPr/>
    </dgm:pt>
    <dgm:pt modelId="{32C8899D-1622-41F6-96F1-7A9278F4200B}" type="pres">
      <dgm:prSet presAssocID="{6BBD1BA3-1982-46A5-B7E9-4B55FF69771A}" presName="childText" presStyleLbl="bgAcc1" presStyleIdx="2" presStyleCnt="7" custScaleX="230009">
        <dgm:presLayoutVars>
          <dgm:bulletEnabled val="1"/>
        </dgm:presLayoutVars>
      </dgm:prSet>
      <dgm:spPr/>
    </dgm:pt>
    <dgm:pt modelId="{72E5148F-9D91-439C-AE31-9A68F295D70A}" type="pres">
      <dgm:prSet presAssocID="{E44FC7A6-1574-4271-96D4-13C527566055}" presName="root" presStyleCnt="0"/>
      <dgm:spPr/>
    </dgm:pt>
    <dgm:pt modelId="{13A462E0-A41E-446F-8F4E-6CD9E9D7BC9F}" type="pres">
      <dgm:prSet presAssocID="{E44FC7A6-1574-4271-96D4-13C527566055}" presName="rootComposite" presStyleCnt="0"/>
      <dgm:spPr/>
    </dgm:pt>
    <dgm:pt modelId="{89385373-320F-44F9-A62A-9F64B8EC2F19}" type="pres">
      <dgm:prSet presAssocID="{E44FC7A6-1574-4271-96D4-13C527566055}" presName="rootText" presStyleLbl="node1" presStyleIdx="1" presStyleCnt="2" custScaleX="230009"/>
      <dgm:spPr/>
    </dgm:pt>
    <dgm:pt modelId="{5732C1B0-AA71-40CD-9773-592D9196CC24}" type="pres">
      <dgm:prSet presAssocID="{E44FC7A6-1574-4271-96D4-13C527566055}" presName="rootConnector" presStyleLbl="node1" presStyleIdx="1" presStyleCnt="2"/>
      <dgm:spPr/>
    </dgm:pt>
    <dgm:pt modelId="{7D3E46EE-0266-4D53-8F12-1BD3BAF014DD}" type="pres">
      <dgm:prSet presAssocID="{E44FC7A6-1574-4271-96D4-13C527566055}" presName="childShape" presStyleCnt="0"/>
      <dgm:spPr/>
    </dgm:pt>
    <dgm:pt modelId="{69D59275-E79C-440D-ABA1-B5A20C377297}" type="pres">
      <dgm:prSet presAssocID="{E6685E06-00CF-4CF7-B06C-652C49A585AA}" presName="Name13" presStyleLbl="parChTrans1D2" presStyleIdx="3" presStyleCnt="7" custSzX="344303"/>
      <dgm:spPr/>
    </dgm:pt>
    <dgm:pt modelId="{C15A1B23-A4FD-423B-9667-329223365A81}" type="pres">
      <dgm:prSet presAssocID="{77503DDC-F5E0-4B27-8F73-56E8D7E67FDC}" presName="childText" presStyleLbl="bgAcc1" presStyleIdx="3" presStyleCnt="7" custScaleX="230009">
        <dgm:presLayoutVars>
          <dgm:bulletEnabled val="1"/>
        </dgm:presLayoutVars>
      </dgm:prSet>
      <dgm:spPr/>
    </dgm:pt>
    <dgm:pt modelId="{CDF9A748-E430-4230-AE2E-1970DAC1119D}" type="pres">
      <dgm:prSet presAssocID="{CDF7DD9C-7C88-4934-BBA8-7483009B79EE}" presName="Name13" presStyleLbl="parChTrans1D2" presStyleIdx="4" presStyleCnt="7" custSzX="344303"/>
      <dgm:spPr/>
    </dgm:pt>
    <dgm:pt modelId="{5CCA2B1B-017F-4E2F-9117-39B84A103EF4}" type="pres">
      <dgm:prSet presAssocID="{FEA7F67A-3369-4B8B-BBB2-B32B4BAC68C3}" presName="childText" presStyleLbl="bgAcc1" presStyleIdx="4" presStyleCnt="7" custScaleX="230009">
        <dgm:presLayoutVars>
          <dgm:bulletEnabled val="1"/>
        </dgm:presLayoutVars>
      </dgm:prSet>
      <dgm:spPr/>
    </dgm:pt>
    <dgm:pt modelId="{2D6A5792-4B4E-42D0-BDC9-060F76EE5A9E}" type="pres">
      <dgm:prSet presAssocID="{76C2A89D-FC57-47B5-B13A-A915919ACBA6}" presName="Name13" presStyleLbl="parChTrans1D2" presStyleIdx="5" presStyleCnt="7" custSzX="344303"/>
      <dgm:spPr/>
    </dgm:pt>
    <dgm:pt modelId="{48055391-8186-4BEA-8CC8-BDFEDF6754B7}" type="pres">
      <dgm:prSet presAssocID="{23B257D2-C3EE-4A82-B9E5-9577F853B42D}" presName="childText" presStyleLbl="bgAcc1" presStyleIdx="5" presStyleCnt="7" custScaleX="230009">
        <dgm:presLayoutVars>
          <dgm:bulletEnabled val="1"/>
        </dgm:presLayoutVars>
      </dgm:prSet>
      <dgm:spPr/>
    </dgm:pt>
    <dgm:pt modelId="{95364D9A-DF40-40D3-9F6E-B96E120573E1}" type="pres">
      <dgm:prSet presAssocID="{F064DFFE-C09C-41ED-A844-AD7FA0AA1E2B}" presName="Name13" presStyleLbl="parChTrans1D2" presStyleIdx="6" presStyleCnt="7" custSzX="344303"/>
      <dgm:spPr/>
    </dgm:pt>
    <dgm:pt modelId="{CBAA45D0-6910-411B-8BB0-C2154373CCA4}" type="pres">
      <dgm:prSet presAssocID="{BD98D49E-F134-45CB-BAC7-59E4F253EE04}" presName="childText" presStyleLbl="bgAcc1" presStyleIdx="6" presStyleCnt="7" custScaleX="230009">
        <dgm:presLayoutVars>
          <dgm:bulletEnabled val="1"/>
        </dgm:presLayoutVars>
      </dgm:prSet>
      <dgm:spPr/>
    </dgm:pt>
  </dgm:ptLst>
  <dgm:cxnLst>
    <dgm:cxn modelId="{521AE000-FCD5-4FF7-A756-607C08E5D4AC}" type="presOf" srcId="{DC1E05C1-05A5-4F37-8A32-57A27BA2D5CD}" destId="{57B3D589-4DCD-46C6-BEEE-86034ACCD2D3}" srcOrd="0" destOrd="0" presId="urn:microsoft.com/office/officeart/2005/8/layout/hierarchy3"/>
    <dgm:cxn modelId="{23803905-C424-4C8A-B3F2-59B76E50BABA}" srcId="{E44FC7A6-1574-4271-96D4-13C527566055}" destId="{BD98D49E-F134-45CB-BAC7-59E4F253EE04}" srcOrd="3" destOrd="0" parTransId="{F064DFFE-C09C-41ED-A844-AD7FA0AA1E2B}" sibTransId="{01CAA2A8-8916-4E8A-A927-E4F35E7D245D}"/>
    <dgm:cxn modelId="{B43A3608-2232-45D3-81CC-30A4D8B0195B}" srcId="{E44FC7A6-1574-4271-96D4-13C527566055}" destId="{23B257D2-C3EE-4A82-B9E5-9577F853B42D}" srcOrd="2" destOrd="0" parTransId="{76C2A89D-FC57-47B5-B13A-A915919ACBA6}" sibTransId="{11DF719D-2225-4A00-9F84-5A5A440911E1}"/>
    <dgm:cxn modelId="{F906F30A-14EA-4B73-9BF8-3F40515DB9A7}" srcId="{661EF87A-0A67-4801-B652-E5E7E9BD2375}" destId="{7A1C3676-0997-4969-B308-2C1257592081}" srcOrd="0" destOrd="0" parTransId="{ACFFE33D-59C1-4A64-A34B-2D1B708F0CF4}" sibTransId="{6FCF446F-1482-4A90-82FC-978D6E7F0C9C}"/>
    <dgm:cxn modelId="{8171330B-7DCA-4929-8144-AD67EA7E01DC}" type="presOf" srcId="{E44FC7A6-1574-4271-96D4-13C527566055}" destId="{89385373-320F-44F9-A62A-9F64B8EC2F19}" srcOrd="0" destOrd="0" presId="urn:microsoft.com/office/officeart/2005/8/layout/hierarchy3"/>
    <dgm:cxn modelId="{2E786F14-BC36-418C-9E97-C4785B02D686}" type="presOf" srcId="{E6685E06-00CF-4CF7-B06C-652C49A585AA}" destId="{69D59275-E79C-440D-ABA1-B5A20C377297}" srcOrd="0" destOrd="0" presId="urn:microsoft.com/office/officeart/2005/8/layout/hierarchy3"/>
    <dgm:cxn modelId="{EEB63B18-2F5E-4731-966E-B1F084E3A38A}" srcId="{661EF87A-0A67-4801-B652-E5E7E9BD2375}" destId="{6BBD1BA3-1982-46A5-B7E9-4B55FF69771A}" srcOrd="2" destOrd="0" parTransId="{5C9E7617-D790-44D9-9AE4-41E9F4F52C09}" sibTransId="{75EEEB45-8698-4BDC-938A-47ED3D8D5D2A}"/>
    <dgm:cxn modelId="{7203772D-895C-4664-9408-27202EB1FDE9}" type="presOf" srcId="{6BBD1BA3-1982-46A5-B7E9-4B55FF69771A}" destId="{32C8899D-1622-41F6-96F1-7A9278F4200B}" srcOrd="0" destOrd="0" presId="urn:microsoft.com/office/officeart/2005/8/layout/hierarchy3"/>
    <dgm:cxn modelId="{80741E3D-CEAB-46FD-A85F-A30BB90AFF77}" type="presOf" srcId="{C916627C-5E59-4563-BB26-8301D2CB7C50}" destId="{D589B23F-0463-43FA-864C-2B2DEA0A6D07}" srcOrd="0" destOrd="0" presId="urn:microsoft.com/office/officeart/2005/8/layout/hierarchy3"/>
    <dgm:cxn modelId="{17384843-5607-4F68-9F00-D0646483FB6C}" type="presOf" srcId="{7A1C3676-0997-4969-B308-2C1257592081}" destId="{54E2AD55-267E-4109-ABB3-D71BB847D1D6}" srcOrd="0" destOrd="0" presId="urn:microsoft.com/office/officeart/2005/8/layout/hierarchy3"/>
    <dgm:cxn modelId="{CDBCB266-75D6-4C7C-A4F0-67A66A15803C}" srcId="{835E72FA-1817-4364-8027-7B6061874281}" destId="{661EF87A-0A67-4801-B652-E5E7E9BD2375}" srcOrd="0" destOrd="0" parTransId="{D0FDEE56-012B-42C7-B8CD-AA014EDBFD33}" sibTransId="{994CB0A1-B378-4EB1-8D5F-321E4918BB9B}"/>
    <dgm:cxn modelId="{C616A66B-04A8-43EF-81E8-B4F40A3C47EE}" type="presOf" srcId="{BD98D49E-F134-45CB-BAC7-59E4F253EE04}" destId="{CBAA45D0-6910-411B-8BB0-C2154373CCA4}" srcOrd="0" destOrd="0" presId="urn:microsoft.com/office/officeart/2005/8/layout/hierarchy3"/>
    <dgm:cxn modelId="{6287654D-92C1-4868-A2BA-FC5CAD686D09}" srcId="{E44FC7A6-1574-4271-96D4-13C527566055}" destId="{FEA7F67A-3369-4B8B-BBB2-B32B4BAC68C3}" srcOrd="1" destOrd="0" parTransId="{CDF7DD9C-7C88-4934-BBA8-7483009B79EE}" sibTransId="{C2571C48-9948-4AEC-8C5E-8C068F136DE0}"/>
    <dgm:cxn modelId="{5E3B9472-6A5F-452C-A682-0F364FAFD755}" srcId="{835E72FA-1817-4364-8027-7B6061874281}" destId="{E44FC7A6-1574-4271-96D4-13C527566055}" srcOrd="1" destOrd="0" parTransId="{2DDF04E2-69F8-471C-B879-D7D2C406D3E4}" sibTransId="{477205EC-1616-4FB8-933D-30C03FCCD27E}"/>
    <dgm:cxn modelId="{35242478-B9E8-4D34-8C1F-A09122D619C8}" type="presOf" srcId="{ACFFE33D-59C1-4A64-A34B-2D1B708F0CF4}" destId="{2A577C8F-0997-48AD-B9A5-09DD24214340}" srcOrd="0" destOrd="0" presId="urn:microsoft.com/office/officeart/2005/8/layout/hierarchy3"/>
    <dgm:cxn modelId="{B1167459-968B-4F08-A174-707C5854993A}" type="presOf" srcId="{FEA7F67A-3369-4B8B-BBB2-B32B4BAC68C3}" destId="{5CCA2B1B-017F-4E2F-9117-39B84A103EF4}" srcOrd="0" destOrd="0" presId="urn:microsoft.com/office/officeart/2005/8/layout/hierarchy3"/>
    <dgm:cxn modelId="{009F1081-721F-4FDA-B305-221065F96110}" type="presOf" srcId="{E44FC7A6-1574-4271-96D4-13C527566055}" destId="{5732C1B0-AA71-40CD-9773-592D9196CC24}" srcOrd="1" destOrd="0" presId="urn:microsoft.com/office/officeart/2005/8/layout/hierarchy3"/>
    <dgm:cxn modelId="{C259B286-859D-4B8B-B3BE-F35015092C2B}" type="presOf" srcId="{CDF7DD9C-7C88-4934-BBA8-7483009B79EE}" destId="{CDF9A748-E430-4230-AE2E-1970DAC1119D}" srcOrd="0" destOrd="0" presId="urn:microsoft.com/office/officeart/2005/8/layout/hierarchy3"/>
    <dgm:cxn modelId="{3A197888-9A3C-4D2F-9EC1-7DA89DCC86D6}" type="presOf" srcId="{835E72FA-1817-4364-8027-7B6061874281}" destId="{F651BD69-9913-4ABF-896D-6AC8378F1D01}" srcOrd="0" destOrd="0" presId="urn:microsoft.com/office/officeart/2005/8/layout/hierarchy3"/>
    <dgm:cxn modelId="{BBB4AE91-DC56-4DDB-B4A1-D529C2AF9528}" type="presOf" srcId="{76C2A89D-FC57-47B5-B13A-A915919ACBA6}" destId="{2D6A5792-4B4E-42D0-BDC9-060F76EE5A9E}" srcOrd="0" destOrd="0" presId="urn:microsoft.com/office/officeart/2005/8/layout/hierarchy3"/>
    <dgm:cxn modelId="{306D94A3-7F9E-4840-921D-1AD1A19598EF}" type="presOf" srcId="{F064DFFE-C09C-41ED-A844-AD7FA0AA1E2B}" destId="{95364D9A-DF40-40D3-9F6E-B96E120573E1}" srcOrd="0" destOrd="0" presId="urn:microsoft.com/office/officeart/2005/8/layout/hierarchy3"/>
    <dgm:cxn modelId="{BC6C8DC2-97FE-4125-9ABB-C7346127AEBE}" srcId="{E44FC7A6-1574-4271-96D4-13C527566055}" destId="{77503DDC-F5E0-4B27-8F73-56E8D7E67FDC}" srcOrd="0" destOrd="0" parTransId="{E6685E06-00CF-4CF7-B06C-652C49A585AA}" sibTransId="{DF71938C-325D-4624-AC26-6E70B47A2CD1}"/>
    <dgm:cxn modelId="{C1BF90D3-D15F-4C1E-87A7-2B6CB4878891}" type="presOf" srcId="{661EF87A-0A67-4801-B652-E5E7E9BD2375}" destId="{EF24F26B-88F1-4D76-A325-7E0AA31132C4}" srcOrd="1" destOrd="0" presId="urn:microsoft.com/office/officeart/2005/8/layout/hierarchy3"/>
    <dgm:cxn modelId="{0F2A48D5-A0BA-4320-9B19-EC3970EA3BF6}" type="presOf" srcId="{23B257D2-C3EE-4A82-B9E5-9577F853B42D}" destId="{48055391-8186-4BEA-8CC8-BDFEDF6754B7}" srcOrd="0" destOrd="0" presId="urn:microsoft.com/office/officeart/2005/8/layout/hierarchy3"/>
    <dgm:cxn modelId="{17A916DC-B5F4-4842-A357-79FAF1D2E0EA}" srcId="{661EF87A-0A67-4801-B652-E5E7E9BD2375}" destId="{C916627C-5E59-4563-BB26-8301D2CB7C50}" srcOrd="1" destOrd="0" parTransId="{DC1E05C1-05A5-4F37-8A32-57A27BA2D5CD}" sibTransId="{D0255DD3-B49E-4833-9762-B061498BADF3}"/>
    <dgm:cxn modelId="{8E2796E1-C0FD-4A99-A150-C81498F81318}" type="presOf" srcId="{77503DDC-F5E0-4B27-8F73-56E8D7E67FDC}" destId="{C15A1B23-A4FD-423B-9667-329223365A81}" srcOrd="0" destOrd="0" presId="urn:microsoft.com/office/officeart/2005/8/layout/hierarchy3"/>
    <dgm:cxn modelId="{54BC09EA-CA64-46A1-B516-E6293800E0FF}" type="presOf" srcId="{661EF87A-0A67-4801-B652-E5E7E9BD2375}" destId="{7F7BC192-A15F-4421-9219-16D4A531E72C}" srcOrd="0" destOrd="0" presId="urn:microsoft.com/office/officeart/2005/8/layout/hierarchy3"/>
    <dgm:cxn modelId="{229B32EF-4AB4-4749-A4FD-431773C8FF4B}" type="presOf" srcId="{5C9E7617-D790-44D9-9AE4-41E9F4F52C09}" destId="{9355DB1E-7EC3-403A-885A-C3230285C880}" srcOrd="0" destOrd="0" presId="urn:microsoft.com/office/officeart/2005/8/layout/hierarchy3"/>
    <dgm:cxn modelId="{9FC7D1C3-0FA2-4502-9452-A0E23A84C663}" type="presParOf" srcId="{F651BD69-9913-4ABF-896D-6AC8378F1D01}" destId="{99E6631E-5A76-4447-9B9E-87FCC9A3F288}" srcOrd="0" destOrd="0" presId="urn:microsoft.com/office/officeart/2005/8/layout/hierarchy3"/>
    <dgm:cxn modelId="{4E11498F-65FF-4467-8959-965CBDF14874}" type="presParOf" srcId="{99E6631E-5A76-4447-9B9E-87FCC9A3F288}" destId="{427E6B34-8DEF-465E-BA79-DB2083DEBC29}" srcOrd="0" destOrd="0" presId="urn:microsoft.com/office/officeart/2005/8/layout/hierarchy3"/>
    <dgm:cxn modelId="{E2346387-46D0-4F17-BF23-DE08A7FCDF44}" type="presParOf" srcId="{427E6B34-8DEF-465E-BA79-DB2083DEBC29}" destId="{7F7BC192-A15F-4421-9219-16D4A531E72C}" srcOrd="0" destOrd="0" presId="urn:microsoft.com/office/officeart/2005/8/layout/hierarchy3"/>
    <dgm:cxn modelId="{23258CE1-AF22-4181-8966-D598F5A798A7}" type="presParOf" srcId="{427E6B34-8DEF-465E-BA79-DB2083DEBC29}" destId="{EF24F26B-88F1-4D76-A325-7E0AA31132C4}" srcOrd="1" destOrd="0" presId="urn:microsoft.com/office/officeart/2005/8/layout/hierarchy3"/>
    <dgm:cxn modelId="{F2571008-A99B-4764-BC60-EEF0D3B13F98}" type="presParOf" srcId="{99E6631E-5A76-4447-9B9E-87FCC9A3F288}" destId="{4C5C9F36-3D68-48E3-9BE2-6577EF8E7FD5}" srcOrd="1" destOrd="0" presId="urn:microsoft.com/office/officeart/2005/8/layout/hierarchy3"/>
    <dgm:cxn modelId="{EB5997FB-F525-4E18-9930-FAF1DCDBD107}" type="presParOf" srcId="{4C5C9F36-3D68-48E3-9BE2-6577EF8E7FD5}" destId="{2A577C8F-0997-48AD-B9A5-09DD24214340}" srcOrd="0" destOrd="0" presId="urn:microsoft.com/office/officeart/2005/8/layout/hierarchy3"/>
    <dgm:cxn modelId="{244745F2-D2A3-47C3-81D8-BCC3231EE021}" type="presParOf" srcId="{4C5C9F36-3D68-48E3-9BE2-6577EF8E7FD5}" destId="{54E2AD55-267E-4109-ABB3-D71BB847D1D6}" srcOrd="1" destOrd="0" presId="urn:microsoft.com/office/officeart/2005/8/layout/hierarchy3"/>
    <dgm:cxn modelId="{1665F131-4F7D-4BAF-9889-CBD92F3C4AD5}" type="presParOf" srcId="{4C5C9F36-3D68-48E3-9BE2-6577EF8E7FD5}" destId="{57B3D589-4DCD-46C6-BEEE-86034ACCD2D3}" srcOrd="2" destOrd="0" presId="urn:microsoft.com/office/officeart/2005/8/layout/hierarchy3"/>
    <dgm:cxn modelId="{536AA500-C229-434D-B090-186429B370D4}" type="presParOf" srcId="{4C5C9F36-3D68-48E3-9BE2-6577EF8E7FD5}" destId="{D589B23F-0463-43FA-864C-2B2DEA0A6D07}" srcOrd="3" destOrd="0" presId="urn:microsoft.com/office/officeart/2005/8/layout/hierarchy3"/>
    <dgm:cxn modelId="{418AF33F-B617-4101-B310-584CF9740761}" type="presParOf" srcId="{4C5C9F36-3D68-48E3-9BE2-6577EF8E7FD5}" destId="{9355DB1E-7EC3-403A-885A-C3230285C880}" srcOrd="4" destOrd="0" presId="urn:microsoft.com/office/officeart/2005/8/layout/hierarchy3"/>
    <dgm:cxn modelId="{6DECF3F4-40F1-4775-B343-74D4A9786BC0}" type="presParOf" srcId="{4C5C9F36-3D68-48E3-9BE2-6577EF8E7FD5}" destId="{32C8899D-1622-41F6-96F1-7A9278F4200B}" srcOrd="5" destOrd="0" presId="urn:microsoft.com/office/officeart/2005/8/layout/hierarchy3"/>
    <dgm:cxn modelId="{E22942EB-E4DC-4AF4-BA9C-9CEE1E4DCD76}" type="presParOf" srcId="{F651BD69-9913-4ABF-896D-6AC8378F1D01}" destId="{72E5148F-9D91-439C-AE31-9A68F295D70A}" srcOrd="1" destOrd="0" presId="urn:microsoft.com/office/officeart/2005/8/layout/hierarchy3"/>
    <dgm:cxn modelId="{F0A1A343-784E-49EC-A5F5-FC98F28F455D}" type="presParOf" srcId="{72E5148F-9D91-439C-AE31-9A68F295D70A}" destId="{13A462E0-A41E-446F-8F4E-6CD9E9D7BC9F}" srcOrd="0" destOrd="0" presId="urn:microsoft.com/office/officeart/2005/8/layout/hierarchy3"/>
    <dgm:cxn modelId="{8F7C0CEB-A8D5-4299-BFEC-D58FCBEEDA8D}" type="presParOf" srcId="{13A462E0-A41E-446F-8F4E-6CD9E9D7BC9F}" destId="{89385373-320F-44F9-A62A-9F64B8EC2F19}" srcOrd="0" destOrd="0" presId="urn:microsoft.com/office/officeart/2005/8/layout/hierarchy3"/>
    <dgm:cxn modelId="{3AD22B6C-FF89-4A60-89C3-848CDD69A394}" type="presParOf" srcId="{13A462E0-A41E-446F-8F4E-6CD9E9D7BC9F}" destId="{5732C1B0-AA71-40CD-9773-592D9196CC24}" srcOrd="1" destOrd="0" presId="urn:microsoft.com/office/officeart/2005/8/layout/hierarchy3"/>
    <dgm:cxn modelId="{90B962B3-63DD-4998-8C25-B42540E90EB0}" type="presParOf" srcId="{72E5148F-9D91-439C-AE31-9A68F295D70A}" destId="{7D3E46EE-0266-4D53-8F12-1BD3BAF014DD}" srcOrd="1" destOrd="0" presId="urn:microsoft.com/office/officeart/2005/8/layout/hierarchy3"/>
    <dgm:cxn modelId="{2E129864-7BD5-480C-AD8B-DC38D31ECB88}" type="presParOf" srcId="{7D3E46EE-0266-4D53-8F12-1BD3BAF014DD}" destId="{69D59275-E79C-440D-ABA1-B5A20C377297}" srcOrd="0" destOrd="0" presId="urn:microsoft.com/office/officeart/2005/8/layout/hierarchy3"/>
    <dgm:cxn modelId="{9092D4BE-54B4-42B5-BAB9-55E346053A06}" type="presParOf" srcId="{7D3E46EE-0266-4D53-8F12-1BD3BAF014DD}" destId="{C15A1B23-A4FD-423B-9667-329223365A81}" srcOrd="1" destOrd="0" presId="urn:microsoft.com/office/officeart/2005/8/layout/hierarchy3"/>
    <dgm:cxn modelId="{C33B108F-C1BD-455C-BD60-882B980DE0EC}" type="presParOf" srcId="{7D3E46EE-0266-4D53-8F12-1BD3BAF014DD}" destId="{CDF9A748-E430-4230-AE2E-1970DAC1119D}" srcOrd="2" destOrd="0" presId="urn:microsoft.com/office/officeart/2005/8/layout/hierarchy3"/>
    <dgm:cxn modelId="{D13C8DC0-F8E7-485B-A451-C45368A0ADA3}" type="presParOf" srcId="{7D3E46EE-0266-4D53-8F12-1BD3BAF014DD}" destId="{5CCA2B1B-017F-4E2F-9117-39B84A103EF4}" srcOrd="3" destOrd="0" presId="urn:microsoft.com/office/officeart/2005/8/layout/hierarchy3"/>
    <dgm:cxn modelId="{37DFB1D4-7CA0-48CC-B4CA-65EF9075392C}" type="presParOf" srcId="{7D3E46EE-0266-4D53-8F12-1BD3BAF014DD}" destId="{2D6A5792-4B4E-42D0-BDC9-060F76EE5A9E}" srcOrd="4" destOrd="0" presId="urn:microsoft.com/office/officeart/2005/8/layout/hierarchy3"/>
    <dgm:cxn modelId="{9BB1478E-9385-42F7-B4BA-B69C67CEF1FF}" type="presParOf" srcId="{7D3E46EE-0266-4D53-8F12-1BD3BAF014DD}" destId="{48055391-8186-4BEA-8CC8-BDFEDF6754B7}" srcOrd="5" destOrd="0" presId="urn:microsoft.com/office/officeart/2005/8/layout/hierarchy3"/>
    <dgm:cxn modelId="{9CB6654B-85D1-406C-BFFA-4629EF5A25AB}" type="presParOf" srcId="{7D3E46EE-0266-4D53-8F12-1BD3BAF014DD}" destId="{95364D9A-DF40-40D3-9F6E-B96E120573E1}" srcOrd="6" destOrd="0" presId="urn:microsoft.com/office/officeart/2005/8/layout/hierarchy3"/>
    <dgm:cxn modelId="{503BB86E-12F8-45C5-8AC6-92E3EDF384DE}" type="presParOf" srcId="{7D3E46EE-0266-4D53-8F12-1BD3BAF014DD}" destId="{CBAA45D0-6910-411B-8BB0-C2154373CCA4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735F9A6-15CD-4AA8-910B-053C7963F7D7}" type="doc">
      <dgm:prSet loTypeId="urn:microsoft.com/office/officeart/2005/8/layout/bProcess4" loCatId="process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fr-CA"/>
        </a:p>
      </dgm:t>
    </dgm:pt>
    <dgm:pt modelId="{5C3915CB-E0FA-41F3-A7F4-F181DAC24173}">
      <dgm:prSet/>
      <dgm:spPr/>
      <dgm:t>
        <a:bodyPr/>
        <a:lstStyle/>
        <a:p>
          <a:pPr rtl="0"/>
          <a:r>
            <a:rPr kumimoji="1" lang="fr-CA" b="1" dirty="0">
              <a:solidFill>
                <a:schemeClr val="bg1"/>
              </a:solidFill>
            </a:rPr>
            <a:t>Mission et objectifs</a:t>
          </a:r>
          <a:endParaRPr lang="fr-CA" b="1" dirty="0">
            <a:solidFill>
              <a:schemeClr val="bg1"/>
            </a:solidFill>
          </a:endParaRPr>
        </a:p>
      </dgm:t>
    </dgm:pt>
    <dgm:pt modelId="{87D63C0E-B912-4F48-A5E6-F70C1E97A172}" type="parTrans" cxnId="{27D964AC-4FAD-4048-A6CD-F9575EEC0E70}">
      <dgm:prSet/>
      <dgm:spPr/>
      <dgm:t>
        <a:bodyPr/>
        <a:lstStyle/>
        <a:p>
          <a:endParaRPr lang="fr-CA"/>
        </a:p>
      </dgm:t>
    </dgm:pt>
    <dgm:pt modelId="{79DF9D2E-87BD-41BC-B5DB-C054C199707F}" type="sibTrans" cxnId="{27D964AC-4FAD-4048-A6CD-F9575EEC0E70}">
      <dgm:prSet/>
      <dgm:spPr/>
      <dgm:t>
        <a:bodyPr/>
        <a:lstStyle/>
        <a:p>
          <a:endParaRPr lang="fr-CA" b="1">
            <a:solidFill>
              <a:schemeClr val="bg1"/>
            </a:solidFill>
          </a:endParaRPr>
        </a:p>
      </dgm:t>
    </dgm:pt>
    <dgm:pt modelId="{FB27419E-D80B-47DF-903D-99B7FDA1DF68}">
      <dgm:prSet/>
      <dgm:spPr/>
      <dgm:t>
        <a:bodyPr/>
        <a:lstStyle/>
        <a:p>
          <a:pPr rtl="0"/>
          <a:r>
            <a:rPr kumimoji="1" lang="fr-CA" b="1" dirty="0">
              <a:solidFill>
                <a:schemeClr val="bg1"/>
              </a:solidFill>
            </a:rPr>
            <a:t>Champ d’activités</a:t>
          </a:r>
          <a:endParaRPr lang="fr-CA" b="1" dirty="0">
            <a:solidFill>
              <a:schemeClr val="bg1"/>
            </a:solidFill>
          </a:endParaRPr>
        </a:p>
      </dgm:t>
    </dgm:pt>
    <dgm:pt modelId="{707160D7-864B-4A52-BE78-4B332181F622}" type="parTrans" cxnId="{636E1A2E-DA3A-4A53-987E-2FDA679B7D14}">
      <dgm:prSet/>
      <dgm:spPr/>
      <dgm:t>
        <a:bodyPr/>
        <a:lstStyle/>
        <a:p>
          <a:endParaRPr lang="fr-CA"/>
        </a:p>
      </dgm:t>
    </dgm:pt>
    <dgm:pt modelId="{47ABAB77-2189-4B7B-81FD-C745ACC52F9C}" type="sibTrans" cxnId="{636E1A2E-DA3A-4A53-987E-2FDA679B7D14}">
      <dgm:prSet/>
      <dgm:spPr/>
      <dgm:t>
        <a:bodyPr/>
        <a:lstStyle/>
        <a:p>
          <a:endParaRPr lang="fr-CA" b="1">
            <a:solidFill>
              <a:schemeClr val="bg1"/>
            </a:solidFill>
          </a:endParaRPr>
        </a:p>
      </dgm:t>
    </dgm:pt>
    <dgm:pt modelId="{C24D41C3-D7D5-42EB-AA51-D1F748EA38D7}">
      <dgm:prSet/>
      <dgm:spPr/>
      <dgm:t>
        <a:bodyPr/>
        <a:lstStyle/>
        <a:p>
          <a:pPr rtl="0"/>
          <a:r>
            <a:rPr kumimoji="1" lang="fr-CA" b="1" dirty="0">
              <a:solidFill>
                <a:schemeClr val="bg1"/>
              </a:solidFill>
            </a:rPr>
            <a:t>Bref historique </a:t>
          </a:r>
          <a:endParaRPr lang="fr-CA" b="1" dirty="0">
            <a:solidFill>
              <a:schemeClr val="bg1"/>
            </a:solidFill>
          </a:endParaRPr>
        </a:p>
      </dgm:t>
    </dgm:pt>
    <dgm:pt modelId="{2824A9CB-F2EF-4294-8900-E574A3ACBE74}" type="parTrans" cxnId="{08A56F75-14C3-437B-8E28-3398CA759DD7}">
      <dgm:prSet/>
      <dgm:spPr/>
      <dgm:t>
        <a:bodyPr/>
        <a:lstStyle/>
        <a:p>
          <a:endParaRPr lang="fr-CA"/>
        </a:p>
      </dgm:t>
    </dgm:pt>
    <dgm:pt modelId="{B2136191-5423-48A8-887A-20A9B8C0FF06}" type="sibTrans" cxnId="{08A56F75-14C3-437B-8E28-3398CA759DD7}">
      <dgm:prSet/>
      <dgm:spPr/>
      <dgm:t>
        <a:bodyPr/>
        <a:lstStyle/>
        <a:p>
          <a:endParaRPr lang="fr-CA" b="1">
            <a:solidFill>
              <a:schemeClr val="bg1"/>
            </a:solidFill>
          </a:endParaRPr>
        </a:p>
      </dgm:t>
    </dgm:pt>
    <dgm:pt modelId="{E01F248A-818D-4BDD-B6A4-5B731FCBD8C8}">
      <dgm:prSet/>
      <dgm:spPr/>
      <dgm:t>
        <a:bodyPr/>
        <a:lstStyle/>
        <a:p>
          <a:pPr rtl="0"/>
          <a:r>
            <a:rPr kumimoji="1" lang="fr-CA" b="1" dirty="0">
              <a:solidFill>
                <a:schemeClr val="bg1"/>
              </a:solidFill>
            </a:rPr>
            <a:t>Balises de financement</a:t>
          </a:r>
          <a:endParaRPr lang="fr-CA" b="1" dirty="0">
            <a:solidFill>
              <a:schemeClr val="bg1"/>
            </a:solidFill>
          </a:endParaRPr>
        </a:p>
      </dgm:t>
    </dgm:pt>
    <dgm:pt modelId="{78EBB7D8-FFD5-4EE7-8BAB-281AAECC5165}" type="parTrans" cxnId="{6D3E3C23-086B-4960-930C-D42EEAB5D889}">
      <dgm:prSet/>
      <dgm:spPr/>
      <dgm:t>
        <a:bodyPr/>
        <a:lstStyle/>
        <a:p>
          <a:endParaRPr lang="fr-CA"/>
        </a:p>
      </dgm:t>
    </dgm:pt>
    <dgm:pt modelId="{0EFED3A0-B751-4602-AE1B-1F2E3F05F9D4}" type="sibTrans" cxnId="{6D3E3C23-086B-4960-930C-D42EEAB5D889}">
      <dgm:prSet/>
      <dgm:spPr/>
      <dgm:t>
        <a:bodyPr/>
        <a:lstStyle/>
        <a:p>
          <a:endParaRPr lang="fr-CA" b="1">
            <a:solidFill>
              <a:schemeClr val="bg1"/>
            </a:solidFill>
          </a:endParaRPr>
        </a:p>
      </dgm:t>
    </dgm:pt>
    <dgm:pt modelId="{8AB10C0F-0971-438E-9488-725A7C495DA5}">
      <dgm:prSet/>
      <dgm:spPr/>
      <dgm:t>
        <a:bodyPr/>
        <a:lstStyle/>
        <a:p>
          <a:pPr rtl="0"/>
          <a:r>
            <a:rPr kumimoji="1" lang="fr-CA" b="1" dirty="0">
              <a:solidFill>
                <a:schemeClr val="bg1"/>
              </a:solidFill>
            </a:rPr>
            <a:t>Nombre de projets ou d’initiatives en découlant</a:t>
          </a:r>
        </a:p>
      </dgm:t>
    </dgm:pt>
    <dgm:pt modelId="{8C1D6D7F-5992-4742-98DC-D83B829BCD0E}" type="parTrans" cxnId="{51A946F5-2E67-4E5B-B45B-32BAC9E4A819}">
      <dgm:prSet/>
      <dgm:spPr/>
      <dgm:t>
        <a:bodyPr/>
        <a:lstStyle/>
        <a:p>
          <a:endParaRPr lang="fr-CA"/>
        </a:p>
      </dgm:t>
    </dgm:pt>
    <dgm:pt modelId="{08E3D0E7-2F2E-4E6A-B501-2E9602DA681B}" type="sibTrans" cxnId="{51A946F5-2E67-4E5B-B45B-32BAC9E4A819}">
      <dgm:prSet/>
      <dgm:spPr/>
      <dgm:t>
        <a:bodyPr/>
        <a:lstStyle/>
        <a:p>
          <a:endParaRPr lang="fr-CA" b="1">
            <a:solidFill>
              <a:schemeClr val="bg1"/>
            </a:solidFill>
          </a:endParaRPr>
        </a:p>
      </dgm:t>
    </dgm:pt>
    <dgm:pt modelId="{B2321BE8-EBE3-45F0-A3A0-763CF65C820C}">
      <dgm:prSet/>
      <dgm:spPr/>
      <dgm:t>
        <a:bodyPr/>
        <a:lstStyle/>
        <a:p>
          <a:pPr rtl="0"/>
          <a:r>
            <a:rPr kumimoji="1" lang="fr-CA" b="1" dirty="0">
              <a:solidFill>
                <a:schemeClr val="bg1"/>
              </a:solidFill>
            </a:rPr>
            <a:t>Territoire</a:t>
          </a:r>
          <a:endParaRPr lang="fr-CA" b="1" dirty="0">
            <a:solidFill>
              <a:schemeClr val="bg1"/>
            </a:solidFill>
          </a:endParaRPr>
        </a:p>
      </dgm:t>
    </dgm:pt>
    <dgm:pt modelId="{D6968B86-5D59-4FE3-AD9F-114333399416}" type="parTrans" cxnId="{F3536DCB-BC7E-4210-A3EB-81ABA13B1C14}">
      <dgm:prSet/>
      <dgm:spPr/>
      <dgm:t>
        <a:bodyPr/>
        <a:lstStyle/>
        <a:p>
          <a:endParaRPr lang="fr-CA"/>
        </a:p>
      </dgm:t>
    </dgm:pt>
    <dgm:pt modelId="{C11BC5D9-6708-4F05-82D2-DB36F3CCDA50}" type="sibTrans" cxnId="{F3536DCB-BC7E-4210-A3EB-81ABA13B1C14}">
      <dgm:prSet/>
      <dgm:spPr/>
      <dgm:t>
        <a:bodyPr/>
        <a:lstStyle/>
        <a:p>
          <a:endParaRPr lang="fr-CA" b="1">
            <a:solidFill>
              <a:schemeClr val="bg1"/>
            </a:solidFill>
          </a:endParaRPr>
        </a:p>
      </dgm:t>
    </dgm:pt>
    <dgm:pt modelId="{A48E2B7F-64CC-42C1-B1AB-A70EFF574A6C}">
      <dgm:prSet/>
      <dgm:spPr/>
      <dgm:t>
        <a:bodyPr/>
        <a:lstStyle/>
        <a:p>
          <a:pPr rtl="0"/>
          <a:r>
            <a:rPr kumimoji="1" lang="fr-CA" b="1" dirty="0">
              <a:solidFill>
                <a:schemeClr val="bg1"/>
              </a:solidFill>
            </a:rPr>
            <a:t>Bailleur de fonds</a:t>
          </a:r>
          <a:endParaRPr lang="fr-CA" b="1" dirty="0">
            <a:solidFill>
              <a:schemeClr val="bg1"/>
            </a:solidFill>
          </a:endParaRPr>
        </a:p>
      </dgm:t>
    </dgm:pt>
    <dgm:pt modelId="{66D0516B-CEAB-46F5-A4FB-8B21159292BA}" type="parTrans" cxnId="{C541ACA3-B7BE-4D6B-900B-07F1E27B3800}">
      <dgm:prSet/>
      <dgm:spPr/>
      <dgm:t>
        <a:bodyPr/>
        <a:lstStyle/>
        <a:p>
          <a:endParaRPr lang="fr-CA"/>
        </a:p>
      </dgm:t>
    </dgm:pt>
    <dgm:pt modelId="{AA32CA5E-713D-402F-87EB-DAAE05D44683}" type="sibTrans" cxnId="{C541ACA3-B7BE-4D6B-900B-07F1E27B3800}">
      <dgm:prSet/>
      <dgm:spPr/>
      <dgm:t>
        <a:bodyPr/>
        <a:lstStyle/>
        <a:p>
          <a:endParaRPr lang="fr-CA" b="1">
            <a:solidFill>
              <a:schemeClr val="bg1"/>
            </a:solidFill>
          </a:endParaRPr>
        </a:p>
      </dgm:t>
    </dgm:pt>
    <dgm:pt modelId="{B319975B-1708-4F9C-91E5-70D7BD0A5E1D}">
      <dgm:prSet/>
      <dgm:spPr/>
      <dgm:t>
        <a:bodyPr/>
        <a:lstStyle/>
        <a:p>
          <a:pPr rtl="0"/>
          <a:r>
            <a:rPr kumimoji="1" lang="fr-CA" b="1" dirty="0">
              <a:solidFill>
                <a:schemeClr val="bg1"/>
              </a:solidFill>
            </a:rPr>
            <a:t>Partenaires</a:t>
          </a:r>
          <a:endParaRPr lang="fr-CA" b="1" dirty="0">
            <a:solidFill>
              <a:schemeClr val="bg1"/>
            </a:solidFill>
          </a:endParaRPr>
        </a:p>
      </dgm:t>
    </dgm:pt>
    <dgm:pt modelId="{CC287F74-2F4F-4B14-9821-C49FD7C7414A}" type="parTrans" cxnId="{EBD58F6D-05FE-4678-9108-F21783653E5F}">
      <dgm:prSet/>
      <dgm:spPr/>
      <dgm:t>
        <a:bodyPr/>
        <a:lstStyle/>
        <a:p>
          <a:endParaRPr lang="fr-CA"/>
        </a:p>
      </dgm:t>
    </dgm:pt>
    <dgm:pt modelId="{9C4A0440-4AAF-44E8-86FF-4E061E9101E1}" type="sibTrans" cxnId="{EBD58F6D-05FE-4678-9108-F21783653E5F}">
      <dgm:prSet/>
      <dgm:spPr/>
      <dgm:t>
        <a:bodyPr/>
        <a:lstStyle/>
        <a:p>
          <a:endParaRPr lang="fr-CA" b="1">
            <a:solidFill>
              <a:schemeClr val="bg1"/>
            </a:solidFill>
          </a:endParaRPr>
        </a:p>
      </dgm:t>
    </dgm:pt>
    <dgm:pt modelId="{F514DB73-EBB7-459B-A1FC-0AF58D9A37DF}">
      <dgm:prSet/>
      <dgm:spPr/>
      <dgm:t>
        <a:bodyPr/>
        <a:lstStyle/>
        <a:p>
          <a:pPr rtl="0"/>
          <a:r>
            <a:rPr kumimoji="1" lang="fr-CA" b="1" dirty="0">
              <a:solidFill>
                <a:schemeClr val="bg1"/>
              </a:solidFill>
            </a:rPr>
            <a:t>Regroupement</a:t>
          </a:r>
        </a:p>
      </dgm:t>
    </dgm:pt>
    <dgm:pt modelId="{29A30917-BC72-44A3-B632-A5176D9A4108}" type="parTrans" cxnId="{17BC5152-BDC2-40A7-82EE-BF98071B5D6B}">
      <dgm:prSet/>
      <dgm:spPr/>
      <dgm:t>
        <a:bodyPr/>
        <a:lstStyle/>
        <a:p>
          <a:endParaRPr lang="fr-CA"/>
        </a:p>
      </dgm:t>
    </dgm:pt>
    <dgm:pt modelId="{A07901D6-4882-4D3E-84FB-D0017E55CE87}" type="sibTrans" cxnId="{17BC5152-BDC2-40A7-82EE-BF98071B5D6B}">
      <dgm:prSet/>
      <dgm:spPr/>
      <dgm:t>
        <a:bodyPr/>
        <a:lstStyle/>
        <a:p>
          <a:endParaRPr lang="fr-CA" b="1">
            <a:solidFill>
              <a:schemeClr val="bg1"/>
            </a:solidFill>
          </a:endParaRPr>
        </a:p>
      </dgm:t>
    </dgm:pt>
    <dgm:pt modelId="{C7EF2FF2-F488-437D-89B3-1A5DB1D515E8}">
      <dgm:prSet/>
      <dgm:spPr/>
      <dgm:t>
        <a:bodyPr/>
        <a:lstStyle/>
        <a:p>
          <a:pPr rtl="0"/>
          <a:r>
            <a:rPr kumimoji="1" lang="fr-CA" b="1" dirty="0">
              <a:solidFill>
                <a:schemeClr val="bg1"/>
              </a:solidFill>
            </a:rPr>
            <a:t>Ressources de soutien</a:t>
          </a:r>
          <a:endParaRPr lang="fr-CA" b="1" dirty="0">
            <a:solidFill>
              <a:schemeClr val="bg1"/>
            </a:solidFill>
          </a:endParaRPr>
        </a:p>
      </dgm:t>
    </dgm:pt>
    <dgm:pt modelId="{D6137788-6145-4B92-8107-175896463480}" type="parTrans" cxnId="{C4AB2F19-6B65-4EF7-BCBE-F11DAA6C5E3D}">
      <dgm:prSet/>
      <dgm:spPr/>
      <dgm:t>
        <a:bodyPr/>
        <a:lstStyle/>
        <a:p>
          <a:endParaRPr lang="fr-CA"/>
        </a:p>
      </dgm:t>
    </dgm:pt>
    <dgm:pt modelId="{36063B28-0C8E-4797-814B-B6BE81C65C9E}" type="sibTrans" cxnId="{C4AB2F19-6B65-4EF7-BCBE-F11DAA6C5E3D}">
      <dgm:prSet/>
      <dgm:spPr/>
      <dgm:t>
        <a:bodyPr/>
        <a:lstStyle/>
        <a:p>
          <a:endParaRPr lang="fr-CA" b="1">
            <a:solidFill>
              <a:schemeClr val="bg1"/>
            </a:solidFill>
          </a:endParaRPr>
        </a:p>
      </dgm:t>
    </dgm:pt>
    <dgm:pt modelId="{62749DDD-026C-488F-8C58-21A66F4FD049}">
      <dgm:prSet/>
      <dgm:spPr/>
      <dgm:t>
        <a:bodyPr/>
        <a:lstStyle/>
        <a:p>
          <a:pPr rtl="0"/>
          <a:r>
            <a:rPr kumimoji="1" lang="fr-CA" b="1" dirty="0">
              <a:solidFill>
                <a:schemeClr val="bg1"/>
              </a:solidFill>
            </a:rPr>
            <a:t>Liens avec d’autres acteurs de l’univers</a:t>
          </a:r>
          <a:endParaRPr lang="fr-CA" b="1" dirty="0">
            <a:solidFill>
              <a:schemeClr val="bg1"/>
            </a:solidFill>
          </a:endParaRPr>
        </a:p>
      </dgm:t>
    </dgm:pt>
    <dgm:pt modelId="{1F8469D9-2FAF-4E5C-892F-FA0724F180F2}" type="parTrans" cxnId="{ABE9BE7F-5DC1-47D1-849A-ADDAA6FEDE85}">
      <dgm:prSet/>
      <dgm:spPr/>
      <dgm:t>
        <a:bodyPr/>
        <a:lstStyle/>
        <a:p>
          <a:endParaRPr lang="fr-CA"/>
        </a:p>
      </dgm:t>
    </dgm:pt>
    <dgm:pt modelId="{2EC3DBA4-E533-4567-9B7F-BA7DE95F5213}" type="sibTrans" cxnId="{ABE9BE7F-5DC1-47D1-849A-ADDAA6FEDE85}">
      <dgm:prSet/>
      <dgm:spPr/>
      <dgm:t>
        <a:bodyPr/>
        <a:lstStyle/>
        <a:p>
          <a:endParaRPr lang="fr-CA" b="1">
            <a:solidFill>
              <a:schemeClr val="bg1"/>
            </a:solidFill>
          </a:endParaRPr>
        </a:p>
      </dgm:t>
    </dgm:pt>
    <dgm:pt modelId="{E0811A2A-9485-44AB-A2BF-AFC6C35DB6A3}">
      <dgm:prSet/>
      <dgm:spPr/>
      <dgm:t>
        <a:bodyPr/>
        <a:lstStyle/>
        <a:p>
          <a:pPr rtl="0"/>
          <a:r>
            <a:rPr kumimoji="1" lang="fr-CA" b="1" dirty="0">
              <a:solidFill>
                <a:schemeClr val="bg1"/>
              </a:solidFill>
            </a:rPr>
            <a:t>Approche ou stratégie de mise en œuvre</a:t>
          </a:r>
          <a:endParaRPr lang="fr-CA" b="1" dirty="0">
            <a:solidFill>
              <a:schemeClr val="bg1"/>
            </a:solidFill>
          </a:endParaRPr>
        </a:p>
      </dgm:t>
    </dgm:pt>
    <dgm:pt modelId="{A726C2EC-0807-45D3-8ED3-A672BF6A5A1A}" type="parTrans" cxnId="{D209EEE2-AEB3-4D7A-B9AC-337E791FB959}">
      <dgm:prSet/>
      <dgm:spPr/>
      <dgm:t>
        <a:bodyPr/>
        <a:lstStyle/>
        <a:p>
          <a:endParaRPr lang="fr-CA"/>
        </a:p>
      </dgm:t>
    </dgm:pt>
    <dgm:pt modelId="{9A75F8C9-5EAA-404D-BA81-F55CED96C1FB}" type="sibTrans" cxnId="{D209EEE2-AEB3-4D7A-B9AC-337E791FB959}">
      <dgm:prSet/>
      <dgm:spPr/>
      <dgm:t>
        <a:bodyPr/>
        <a:lstStyle/>
        <a:p>
          <a:endParaRPr lang="fr-CA" b="1">
            <a:solidFill>
              <a:schemeClr val="bg1"/>
            </a:solidFill>
          </a:endParaRPr>
        </a:p>
      </dgm:t>
    </dgm:pt>
    <dgm:pt modelId="{B93A590E-4671-4C1C-B79B-9399E2E5DE36}">
      <dgm:prSet/>
      <dgm:spPr/>
      <dgm:t>
        <a:bodyPr/>
        <a:lstStyle/>
        <a:p>
          <a:pPr rtl="0"/>
          <a:r>
            <a:rPr kumimoji="1" lang="fr-CA" b="1" dirty="0">
              <a:solidFill>
                <a:schemeClr val="bg1"/>
              </a:solidFill>
            </a:rPr>
            <a:t>Type de dispositif et gouvernance</a:t>
          </a:r>
          <a:endParaRPr lang="fr-CA" b="1" dirty="0">
            <a:solidFill>
              <a:schemeClr val="bg1"/>
            </a:solidFill>
          </a:endParaRPr>
        </a:p>
      </dgm:t>
    </dgm:pt>
    <dgm:pt modelId="{ABF01F5F-8D8F-4402-A90C-961EB2274951}" type="parTrans" cxnId="{8F6AEDB6-C8F5-4C91-B479-9F4F9FDF3233}">
      <dgm:prSet/>
      <dgm:spPr/>
      <dgm:t>
        <a:bodyPr/>
        <a:lstStyle/>
        <a:p>
          <a:endParaRPr lang="fr-CA"/>
        </a:p>
      </dgm:t>
    </dgm:pt>
    <dgm:pt modelId="{619B1DCA-2A80-4A73-9C46-D502CAB6CD9D}" type="sibTrans" cxnId="{8F6AEDB6-C8F5-4C91-B479-9F4F9FDF3233}">
      <dgm:prSet/>
      <dgm:spPr/>
      <dgm:t>
        <a:bodyPr/>
        <a:lstStyle/>
        <a:p>
          <a:endParaRPr lang="fr-CA" b="1">
            <a:solidFill>
              <a:schemeClr val="bg1"/>
            </a:solidFill>
          </a:endParaRPr>
        </a:p>
      </dgm:t>
    </dgm:pt>
    <dgm:pt modelId="{AB0A9F21-13B9-435A-B119-2DE102F1BD7D}">
      <dgm:prSet/>
      <dgm:spPr/>
      <dgm:t>
        <a:bodyPr/>
        <a:lstStyle/>
        <a:p>
          <a:pPr rtl="0"/>
          <a:r>
            <a:rPr kumimoji="1" lang="fr-CA" b="1" dirty="0">
              <a:solidFill>
                <a:schemeClr val="bg1"/>
              </a:solidFill>
            </a:rPr>
            <a:t>Types de ressources humaines (nombre et fonctions)</a:t>
          </a:r>
          <a:endParaRPr lang="fr-CA" b="1" dirty="0">
            <a:solidFill>
              <a:schemeClr val="bg1"/>
            </a:solidFill>
          </a:endParaRPr>
        </a:p>
      </dgm:t>
    </dgm:pt>
    <dgm:pt modelId="{590A0078-1664-45B5-AEDF-C003AEC10925}" type="parTrans" cxnId="{721B340D-0920-4B6B-AE06-4528AD5B8983}">
      <dgm:prSet/>
      <dgm:spPr/>
      <dgm:t>
        <a:bodyPr/>
        <a:lstStyle/>
        <a:p>
          <a:endParaRPr lang="fr-CA"/>
        </a:p>
      </dgm:t>
    </dgm:pt>
    <dgm:pt modelId="{688F3D39-A085-49A1-8A1F-6307B8F0F68B}" type="sibTrans" cxnId="{721B340D-0920-4B6B-AE06-4528AD5B8983}">
      <dgm:prSet/>
      <dgm:spPr/>
      <dgm:t>
        <a:bodyPr/>
        <a:lstStyle/>
        <a:p>
          <a:endParaRPr lang="fr-CA" b="1">
            <a:solidFill>
              <a:schemeClr val="bg1"/>
            </a:solidFill>
          </a:endParaRPr>
        </a:p>
      </dgm:t>
    </dgm:pt>
    <dgm:pt modelId="{7C928151-1616-4900-AC35-9CAF609B5C77}">
      <dgm:prSet/>
      <dgm:spPr/>
      <dgm:t>
        <a:bodyPr/>
        <a:lstStyle/>
        <a:p>
          <a:pPr rtl="0"/>
          <a:r>
            <a:rPr kumimoji="1" lang="fr-CA" b="1" dirty="0">
              <a:solidFill>
                <a:schemeClr val="bg1"/>
              </a:solidFill>
            </a:rPr>
            <a:t>Rôles des acteurs</a:t>
          </a:r>
          <a:endParaRPr lang="fr-CA" b="1" dirty="0">
            <a:solidFill>
              <a:schemeClr val="bg1"/>
            </a:solidFill>
          </a:endParaRPr>
        </a:p>
      </dgm:t>
    </dgm:pt>
    <dgm:pt modelId="{6B7B459F-DD9F-49C3-9DF3-77EAF5B9CD20}" type="parTrans" cxnId="{B3EEE222-C5F3-474B-BC66-425402290C2A}">
      <dgm:prSet/>
      <dgm:spPr/>
      <dgm:t>
        <a:bodyPr/>
        <a:lstStyle/>
        <a:p>
          <a:endParaRPr lang="fr-CA"/>
        </a:p>
      </dgm:t>
    </dgm:pt>
    <dgm:pt modelId="{7AA100B6-860D-4FDB-A3DF-7745BC353143}" type="sibTrans" cxnId="{B3EEE222-C5F3-474B-BC66-425402290C2A}">
      <dgm:prSet/>
      <dgm:spPr/>
      <dgm:t>
        <a:bodyPr/>
        <a:lstStyle/>
        <a:p>
          <a:endParaRPr lang="fr-CA" b="1">
            <a:solidFill>
              <a:schemeClr val="bg1"/>
            </a:solidFill>
          </a:endParaRPr>
        </a:p>
      </dgm:t>
    </dgm:pt>
    <dgm:pt modelId="{2DE03C26-EB92-4F41-AE40-41201DC423C0}">
      <dgm:prSet/>
      <dgm:spPr/>
      <dgm:t>
        <a:bodyPr/>
        <a:lstStyle/>
        <a:p>
          <a:pPr rtl="0"/>
          <a:r>
            <a:rPr kumimoji="1" lang="fr-CA" b="1" dirty="0">
              <a:solidFill>
                <a:schemeClr val="bg1"/>
              </a:solidFill>
            </a:rPr>
            <a:t>Vision de la communauté</a:t>
          </a:r>
          <a:endParaRPr lang="fr-CA" b="1" dirty="0">
            <a:solidFill>
              <a:schemeClr val="bg1"/>
            </a:solidFill>
          </a:endParaRPr>
        </a:p>
      </dgm:t>
    </dgm:pt>
    <dgm:pt modelId="{0D284A6E-055A-48B1-8514-C26E58D53BAE}" type="parTrans" cxnId="{6E8AF095-B75E-48AA-82C8-0F3FD69A6F65}">
      <dgm:prSet/>
      <dgm:spPr/>
      <dgm:t>
        <a:bodyPr/>
        <a:lstStyle/>
        <a:p>
          <a:endParaRPr lang="fr-CA"/>
        </a:p>
      </dgm:t>
    </dgm:pt>
    <dgm:pt modelId="{4A62E827-A788-4FC2-94A4-079BF8B65611}" type="sibTrans" cxnId="{6E8AF095-B75E-48AA-82C8-0F3FD69A6F65}">
      <dgm:prSet/>
      <dgm:spPr/>
      <dgm:t>
        <a:bodyPr/>
        <a:lstStyle/>
        <a:p>
          <a:endParaRPr lang="fr-CA" b="1">
            <a:solidFill>
              <a:schemeClr val="bg1"/>
            </a:solidFill>
          </a:endParaRPr>
        </a:p>
      </dgm:t>
    </dgm:pt>
    <dgm:pt modelId="{BA920D8C-8C74-4EDD-BC4B-E7B19FA6333A}">
      <dgm:prSet/>
      <dgm:spPr/>
      <dgm:t>
        <a:bodyPr/>
        <a:lstStyle/>
        <a:p>
          <a:pPr rtl="0"/>
          <a:r>
            <a:rPr kumimoji="1" lang="fr-CA" b="1" dirty="0">
              <a:solidFill>
                <a:schemeClr val="bg1"/>
              </a:solidFill>
            </a:rPr>
            <a:t>Enjeux et défis</a:t>
          </a:r>
        </a:p>
      </dgm:t>
    </dgm:pt>
    <dgm:pt modelId="{B335E178-2B65-4E6D-A972-9C83CE399B18}" type="parTrans" cxnId="{DD4BD5EE-12E4-4E2A-8C9D-C38BA9C49D78}">
      <dgm:prSet/>
      <dgm:spPr/>
      <dgm:t>
        <a:bodyPr/>
        <a:lstStyle/>
        <a:p>
          <a:endParaRPr lang="fr-CA"/>
        </a:p>
      </dgm:t>
    </dgm:pt>
    <dgm:pt modelId="{BEF67F0C-5E41-4C39-92A3-72B64131FAD2}" type="sibTrans" cxnId="{DD4BD5EE-12E4-4E2A-8C9D-C38BA9C49D78}">
      <dgm:prSet/>
      <dgm:spPr/>
      <dgm:t>
        <a:bodyPr/>
        <a:lstStyle/>
        <a:p>
          <a:endParaRPr lang="fr-CA"/>
        </a:p>
      </dgm:t>
    </dgm:pt>
    <dgm:pt modelId="{E4E61949-12AF-46AA-9695-B5FBD7D0BD43}" type="pres">
      <dgm:prSet presAssocID="{6735F9A6-15CD-4AA8-910B-053C7963F7D7}" presName="Name0" presStyleCnt="0">
        <dgm:presLayoutVars>
          <dgm:dir/>
          <dgm:resizeHandles/>
        </dgm:presLayoutVars>
      </dgm:prSet>
      <dgm:spPr/>
    </dgm:pt>
    <dgm:pt modelId="{8348FCAE-08D6-44B0-ABBE-2BEBDDB00B48}" type="pres">
      <dgm:prSet presAssocID="{5C3915CB-E0FA-41F3-A7F4-F181DAC24173}" presName="compNode" presStyleCnt="0"/>
      <dgm:spPr/>
    </dgm:pt>
    <dgm:pt modelId="{6CC0ECE6-251A-4A42-82AB-EB79F66D510C}" type="pres">
      <dgm:prSet presAssocID="{5C3915CB-E0FA-41F3-A7F4-F181DAC24173}" presName="dummyConnPt" presStyleCnt="0"/>
      <dgm:spPr/>
    </dgm:pt>
    <dgm:pt modelId="{BCE23845-9E62-4913-A624-2F61C3F5A697}" type="pres">
      <dgm:prSet presAssocID="{5C3915CB-E0FA-41F3-A7F4-F181DAC24173}" presName="node" presStyleLbl="node1" presStyleIdx="0" presStyleCnt="17" custScaleX="134205">
        <dgm:presLayoutVars>
          <dgm:bulletEnabled val="1"/>
        </dgm:presLayoutVars>
      </dgm:prSet>
      <dgm:spPr/>
    </dgm:pt>
    <dgm:pt modelId="{845CD9F6-58E8-4900-915C-E9897E4D7018}" type="pres">
      <dgm:prSet presAssocID="{79DF9D2E-87BD-41BC-B5DB-C054C199707F}" presName="sibTrans" presStyleLbl="bgSibTrans2D1" presStyleIdx="0" presStyleCnt="16" custScaleX="134205"/>
      <dgm:spPr/>
    </dgm:pt>
    <dgm:pt modelId="{96F9540A-CA40-41A8-A58A-9CA42F892A56}" type="pres">
      <dgm:prSet presAssocID="{FB27419E-D80B-47DF-903D-99B7FDA1DF68}" presName="compNode" presStyleCnt="0"/>
      <dgm:spPr/>
    </dgm:pt>
    <dgm:pt modelId="{C9EA0187-638D-4F9B-A064-1953B43C209B}" type="pres">
      <dgm:prSet presAssocID="{FB27419E-D80B-47DF-903D-99B7FDA1DF68}" presName="dummyConnPt" presStyleCnt="0"/>
      <dgm:spPr/>
    </dgm:pt>
    <dgm:pt modelId="{7F28CE12-FDDD-45AB-8EC2-7178AE95E712}" type="pres">
      <dgm:prSet presAssocID="{FB27419E-D80B-47DF-903D-99B7FDA1DF68}" presName="node" presStyleLbl="node1" presStyleIdx="1" presStyleCnt="17" custScaleX="134205">
        <dgm:presLayoutVars>
          <dgm:bulletEnabled val="1"/>
        </dgm:presLayoutVars>
      </dgm:prSet>
      <dgm:spPr/>
    </dgm:pt>
    <dgm:pt modelId="{EF747599-F937-4DD0-B9FE-7F11F9F7739B}" type="pres">
      <dgm:prSet presAssocID="{47ABAB77-2189-4B7B-81FD-C745ACC52F9C}" presName="sibTrans" presStyleLbl="bgSibTrans2D1" presStyleIdx="1" presStyleCnt="16" custScaleX="134205"/>
      <dgm:spPr/>
    </dgm:pt>
    <dgm:pt modelId="{C51F1AAA-3AD1-41E0-A573-1CF44D4947A7}" type="pres">
      <dgm:prSet presAssocID="{C24D41C3-D7D5-42EB-AA51-D1F748EA38D7}" presName="compNode" presStyleCnt="0"/>
      <dgm:spPr/>
    </dgm:pt>
    <dgm:pt modelId="{6FFEC9AD-0D22-4F21-B522-7C502CF913E8}" type="pres">
      <dgm:prSet presAssocID="{C24D41C3-D7D5-42EB-AA51-D1F748EA38D7}" presName="dummyConnPt" presStyleCnt="0"/>
      <dgm:spPr/>
    </dgm:pt>
    <dgm:pt modelId="{DF14371A-8002-4EE4-B6B0-0F787912590C}" type="pres">
      <dgm:prSet presAssocID="{C24D41C3-D7D5-42EB-AA51-D1F748EA38D7}" presName="node" presStyleLbl="node1" presStyleIdx="2" presStyleCnt="17" custScaleX="134205">
        <dgm:presLayoutVars>
          <dgm:bulletEnabled val="1"/>
        </dgm:presLayoutVars>
      </dgm:prSet>
      <dgm:spPr/>
    </dgm:pt>
    <dgm:pt modelId="{5479BD62-E1EC-4B55-B769-B806F7AC745E}" type="pres">
      <dgm:prSet presAssocID="{B2136191-5423-48A8-887A-20A9B8C0FF06}" presName="sibTrans" presStyleLbl="bgSibTrans2D1" presStyleIdx="2" presStyleCnt="16" custScaleX="134205"/>
      <dgm:spPr/>
    </dgm:pt>
    <dgm:pt modelId="{98BFF2F2-59F8-41AE-812C-F14C349EC0E3}" type="pres">
      <dgm:prSet presAssocID="{E01F248A-818D-4BDD-B6A4-5B731FCBD8C8}" presName="compNode" presStyleCnt="0"/>
      <dgm:spPr/>
    </dgm:pt>
    <dgm:pt modelId="{874B73EC-F73F-45DC-87C8-1F0ACADCAE4E}" type="pres">
      <dgm:prSet presAssocID="{E01F248A-818D-4BDD-B6A4-5B731FCBD8C8}" presName="dummyConnPt" presStyleCnt="0"/>
      <dgm:spPr/>
    </dgm:pt>
    <dgm:pt modelId="{196D558D-06EC-4D59-8A13-2F80DBFE5F7F}" type="pres">
      <dgm:prSet presAssocID="{E01F248A-818D-4BDD-B6A4-5B731FCBD8C8}" presName="node" presStyleLbl="node1" presStyleIdx="3" presStyleCnt="17" custScaleX="134205">
        <dgm:presLayoutVars>
          <dgm:bulletEnabled val="1"/>
        </dgm:presLayoutVars>
      </dgm:prSet>
      <dgm:spPr/>
    </dgm:pt>
    <dgm:pt modelId="{E9EF1E41-1CF1-41D4-85FA-F34B08C53F51}" type="pres">
      <dgm:prSet presAssocID="{0EFED3A0-B751-4602-AE1B-1F2E3F05F9D4}" presName="sibTrans" presStyleLbl="bgSibTrans2D1" presStyleIdx="3" presStyleCnt="16" custScaleX="134205"/>
      <dgm:spPr/>
    </dgm:pt>
    <dgm:pt modelId="{0580CE80-E265-4E44-94AB-622072F81ADD}" type="pres">
      <dgm:prSet presAssocID="{8AB10C0F-0971-438E-9488-725A7C495DA5}" presName="compNode" presStyleCnt="0"/>
      <dgm:spPr/>
    </dgm:pt>
    <dgm:pt modelId="{E1405040-E1C3-4C3C-8A7E-068451C1573A}" type="pres">
      <dgm:prSet presAssocID="{8AB10C0F-0971-438E-9488-725A7C495DA5}" presName="dummyConnPt" presStyleCnt="0"/>
      <dgm:spPr/>
    </dgm:pt>
    <dgm:pt modelId="{42442A4F-9FAC-4D71-B091-365FC7628A01}" type="pres">
      <dgm:prSet presAssocID="{8AB10C0F-0971-438E-9488-725A7C495DA5}" presName="node" presStyleLbl="node1" presStyleIdx="4" presStyleCnt="17" custScaleX="134205">
        <dgm:presLayoutVars>
          <dgm:bulletEnabled val="1"/>
        </dgm:presLayoutVars>
      </dgm:prSet>
      <dgm:spPr/>
    </dgm:pt>
    <dgm:pt modelId="{9487023D-140F-4A9A-B750-A8D731BF208A}" type="pres">
      <dgm:prSet presAssocID="{08E3D0E7-2F2E-4E6A-B501-2E9602DA681B}" presName="sibTrans" presStyleLbl="bgSibTrans2D1" presStyleIdx="4" presStyleCnt="16" custScaleX="134205"/>
      <dgm:spPr/>
    </dgm:pt>
    <dgm:pt modelId="{524291B3-A67B-4D7E-AA79-B1A33932717D}" type="pres">
      <dgm:prSet presAssocID="{B2321BE8-EBE3-45F0-A3A0-763CF65C820C}" presName="compNode" presStyleCnt="0"/>
      <dgm:spPr/>
    </dgm:pt>
    <dgm:pt modelId="{47240E3A-95A4-4299-9565-1FF74F83B17E}" type="pres">
      <dgm:prSet presAssocID="{B2321BE8-EBE3-45F0-A3A0-763CF65C820C}" presName="dummyConnPt" presStyleCnt="0"/>
      <dgm:spPr/>
    </dgm:pt>
    <dgm:pt modelId="{1FBB8B2D-D0A9-4617-83B7-929B9FC03984}" type="pres">
      <dgm:prSet presAssocID="{B2321BE8-EBE3-45F0-A3A0-763CF65C820C}" presName="node" presStyleLbl="node1" presStyleIdx="5" presStyleCnt="17" custScaleX="134205">
        <dgm:presLayoutVars>
          <dgm:bulletEnabled val="1"/>
        </dgm:presLayoutVars>
      </dgm:prSet>
      <dgm:spPr/>
    </dgm:pt>
    <dgm:pt modelId="{A38F1DA6-6D01-45F1-A221-F93664F628AA}" type="pres">
      <dgm:prSet presAssocID="{C11BC5D9-6708-4F05-82D2-DB36F3CCDA50}" presName="sibTrans" presStyleLbl="bgSibTrans2D1" presStyleIdx="5" presStyleCnt="16" custScaleX="134205"/>
      <dgm:spPr/>
    </dgm:pt>
    <dgm:pt modelId="{09F7AF3B-EE09-4B2D-8BED-DC74A9C71F7D}" type="pres">
      <dgm:prSet presAssocID="{A48E2B7F-64CC-42C1-B1AB-A70EFF574A6C}" presName="compNode" presStyleCnt="0"/>
      <dgm:spPr/>
    </dgm:pt>
    <dgm:pt modelId="{888AF0C6-424B-419B-8268-11E10C017033}" type="pres">
      <dgm:prSet presAssocID="{A48E2B7F-64CC-42C1-B1AB-A70EFF574A6C}" presName="dummyConnPt" presStyleCnt="0"/>
      <dgm:spPr/>
    </dgm:pt>
    <dgm:pt modelId="{F825DC0C-F36A-49D4-B337-C694E8709F03}" type="pres">
      <dgm:prSet presAssocID="{A48E2B7F-64CC-42C1-B1AB-A70EFF574A6C}" presName="node" presStyleLbl="node1" presStyleIdx="6" presStyleCnt="17" custScaleX="134205">
        <dgm:presLayoutVars>
          <dgm:bulletEnabled val="1"/>
        </dgm:presLayoutVars>
      </dgm:prSet>
      <dgm:spPr/>
    </dgm:pt>
    <dgm:pt modelId="{01BB47C8-36C6-4F1A-81C5-5AEA9D3BD667}" type="pres">
      <dgm:prSet presAssocID="{AA32CA5E-713D-402F-87EB-DAAE05D44683}" presName="sibTrans" presStyleLbl="bgSibTrans2D1" presStyleIdx="6" presStyleCnt="16" custScaleX="134205"/>
      <dgm:spPr/>
    </dgm:pt>
    <dgm:pt modelId="{A5420A84-C6AA-4C42-91CA-5720EAF83A67}" type="pres">
      <dgm:prSet presAssocID="{B319975B-1708-4F9C-91E5-70D7BD0A5E1D}" presName="compNode" presStyleCnt="0"/>
      <dgm:spPr/>
    </dgm:pt>
    <dgm:pt modelId="{95960200-3CDF-4794-8374-E0FE2024A8DA}" type="pres">
      <dgm:prSet presAssocID="{B319975B-1708-4F9C-91E5-70D7BD0A5E1D}" presName="dummyConnPt" presStyleCnt="0"/>
      <dgm:spPr/>
    </dgm:pt>
    <dgm:pt modelId="{43227A07-A447-4530-9B20-953EAA16C469}" type="pres">
      <dgm:prSet presAssocID="{B319975B-1708-4F9C-91E5-70D7BD0A5E1D}" presName="node" presStyleLbl="node1" presStyleIdx="7" presStyleCnt="17" custScaleX="134205">
        <dgm:presLayoutVars>
          <dgm:bulletEnabled val="1"/>
        </dgm:presLayoutVars>
      </dgm:prSet>
      <dgm:spPr/>
    </dgm:pt>
    <dgm:pt modelId="{05E6ADF9-D023-45DD-8167-B4268023B9B3}" type="pres">
      <dgm:prSet presAssocID="{9C4A0440-4AAF-44E8-86FF-4E061E9101E1}" presName="sibTrans" presStyleLbl="bgSibTrans2D1" presStyleIdx="7" presStyleCnt="16" custScaleX="134205"/>
      <dgm:spPr/>
    </dgm:pt>
    <dgm:pt modelId="{3C255D2A-A3E3-43B2-BC09-3EB0B858DE76}" type="pres">
      <dgm:prSet presAssocID="{F514DB73-EBB7-459B-A1FC-0AF58D9A37DF}" presName="compNode" presStyleCnt="0"/>
      <dgm:spPr/>
    </dgm:pt>
    <dgm:pt modelId="{CB32DF2B-4903-4B46-B344-7BE4E7157F83}" type="pres">
      <dgm:prSet presAssocID="{F514DB73-EBB7-459B-A1FC-0AF58D9A37DF}" presName="dummyConnPt" presStyleCnt="0"/>
      <dgm:spPr/>
    </dgm:pt>
    <dgm:pt modelId="{EA814FB8-2F3F-4683-B6E2-652D0E47A1CE}" type="pres">
      <dgm:prSet presAssocID="{F514DB73-EBB7-459B-A1FC-0AF58D9A37DF}" presName="node" presStyleLbl="node1" presStyleIdx="8" presStyleCnt="17" custScaleX="134205">
        <dgm:presLayoutVars>
          <dgm:bulletEnabled val="1"/>
        </dgm:presLayoutVars>
      </dgm:prSet>
      <dgm:spPr/>
    </dgm:pt>
    <dgm:pt modelId="{3FBC7F4D-F1F7-4B5D-8F90-2B6D2A7F3FDB}" type="pres">
      <dgm:prSet presAssocID="{A07901D6-4882-4D3E-84FB-D0017E55CE87}" presName="sibTrans" presStyleLbl="bgSibTrans2D1" presStyleIdx="8" presStyleCnt="16" custScaleX="134205"/>
      <dgm:spPr/>
    </dgm:pt>
    <dgm:pt modelId="{12DBDBED-807B-4A3C-A97F-116E49358872}" type="pres">
      <dgm:prSet presAssocID="{C7EF2FF2-F488-437D-89B3-1A5DB1D515E8}" presName="compNode" presStyleCnt="0"/>
      <dgm:spPr/>
    </dgm:pt>
    <dgm:pt modelId="{A902049D-A887-4020-81E0-9FBEB9257B7D}" type="pres">
      <dgm:prSet presAssocID="{C7EF2FF2-F488-437D-89B3-1A5DB1D515E8}" presName="dummyConnPt" presStyleCnt="0"/>
      <dgm:spPr/>
    </dgm:pt>
    <dgm:pt modelId="{4A6B601F-69FF-4210-97DF-55A112D22B08}" type="pres">
      <dgm:prSet presAssocID="{C7EF2FF2-F488-437D-89B3-1A5DB1D515E8}" presName="node" presStyleLbl="node1" presStyleIdx="9" presStyleCnt="17" custScaleX="134205">
        <dgm:presLayoutVars>
          <dgm:bulletEnabled val="1"/>
        </dgm:presLayoutVars>
      </dgm:prSet>
      <dgm:spPr/>
    </dgm:pt>
    <dgm:pt modelId="{E0BEA175-83EB-44A6-8F23-93E98A02A822}" type="pres">
      <dgm:prSet presAssocID="{36063B28-0C8E-4797-814B-B6BE81C65C9E}" presName="sibTrans" presStyleLbl="bgSibTrans2D1" presStyleIdx="9" presStyleCnt="16" custScaleX="134205"/>
      <dgm:spPr/>
    </dgm:pt>
    <dgm:pt modelId="{A2247ACD-BA91-4515-88C8-6764B8B82B36}" type="pres">
      <dgm:prSet presAssocID="{62749DDD-026C-488F-8C58-21A66F4FD049}" presName="compNode" presStyleCnt="0"/>
      <dgm:spPr/>
    </dgm:pt>
    <dgm:pt modelId="{4D9296D5-3D28-4A76-A7A6-D453055A4C23}" type="pres">
      <dgm:prSet presAssocID="{62749DDD-026C-488F-8C58-21A66F4FD049}" presName="dummyConnPt" presStyleCnt="0"/>
      <dgm:spPr/>
    </dgm:pt>
    <dgm:pt modelId="{DC7ECF48-F765-4E86-A0F4-820861AD1A3A}" type="pres">
      <dgm:prSet presAssocID="{62749DDD-026C-488F-8C58-21A66F4FD049}" presName="node" presStyleLbl="node1" presStyleIdx="10" presStyleCnt="17" custScaleX="134205">
        <dgm:presLayoutVars>
          <dgm:bulletEnabled val="1"/>
        </dgm:presLayoutVars>
      </dgm:prSet>
      <dgm:spPr/>
    </dgm:pt>
    <dgm:pt modelId="{F475C83D-7002-4B87-83E4-A748E199E3EF}" type="pres">
      <dgm:prSet presAssocID="{2EC3DBA4-E533-4567-9B7F-BA7DE95F5213}" presName="sibTrans" presStyleLbl="bgSibTrans2D1" presStyleIdx="10" presStyleCnt="16" custScaleX="134205"/>
      <dgm:spPr/>
    </dgm:pt>
    <dgm:pt modelId="{E978A436-CAD2-4E9D-8317-4515C0239E35}" type="pres">
      <dgm:prSet presAssocID="{E0811A2A-9485-44AB-A2BF-AFC6C35DB6A3}" presName="compNode" presStyleCnt="0"/>
      <dgm:spPr/>
    </dgm:pt>
    <dgm:pt modelId="{0243C203-19B0-4799-9EE1-DDC0A7A0621E}" type="pres">
      <dgm:prSet presAssocID="{E0811A2A-9485-44AB-A2BF-AFC6C35DB6A3}" presName="dummyConnPt" presStyleCnt="0"/>
      <dgm:spPr/>
    </dgm:pt>
    <dgm:pt modelId="{0E751884-5191-4120-8E4E-5D31C2F5E740}" type="pres">
      <dgm:prSet presAssocID="{E0811A2A-9485-44AB-A2BF-AFC6C35DB6A3}" presName="node" presStyleLbl="node1" presStyleIdx="11" presStyleCnt="17" custScaleX="134205">
        <dgm:presLayoutVars>
          <dgm:bulletEnabled val="1"/>
        </dgm:presLayoutVars>
      </dgm:prSet>
      <dgm:spPr/>
    </dgm:pt>
    <dgm:pt modelId="{EB9310E4-C70E-44F5-985E-C8A2B3820925}" type="pres">
      <dgm:prSet presAssocID="{9A75F8C9-5EAA-404D-BA81-F55CED96C1FB}" presName="sibTrans" presStyleLbl="bgSibTrans2D1" presStyleIdx="11" presStyleCnt="16" custScaleX="134205"/>
      <dgm:spPr/>
    </dgm:pt>
    <dgm:pt modelId="{AB227112-0BF5-4584-93F8-A1258551A145}" type="pres">
      <dgm:prSet presAssocID="{B93A590E-4671-4C1C-B79B-9399E2E5DE36}" presName="compNode" presStyleCnt="0"/>
      <dgm:spPr/>
    </dgm:pt>
    <dgm:pt modelId="{956EC1F7-D868-4DFF-8934-C56FB2188FDF}" type="pres">
      <dgm:prSet presAssocID="{B93A590E-4671-4C1C-B79B-9399E2E5DE36}" presName="dummyConnPt" presStyleCnt="0"/>
      <dgm:spPr/>
    </dgm:pt>
    <dgm:pt modelId="{E47D75E2-C817-471F-8295-4F741288A75B}" type="pres">
      <dgm:prSet presAssocID="{B93A590E-4671-4C1C-B79B-9399E2E5DE36}" presName="node" presStyleLbl="node1" presStyleIdx="12" presStyleCnt="17" custScaleX="134205">
        <dgm:presLayoutVars>
          <dgm:bulletEnabled val="1"/>
        </dgm:presLayoutVars>
      </dgm:prSet>
      <dgm:spPr/>
    </dgm:pt>
    <dgm:pt modelId="{AFD96BA5-4BEA-479A-9EF9-F00355FC211F}" type="pres">
      <dgm:prSet presAssocID="{619B1DCA-2A80-4A73-9C46-D502CAB6CD9D}" presName="sibTrans" presStyleLbl="bgSibTrans2D1" presStyleIdx="12" presStyleCnt="16" custScaleX="134205"/>
      <dgm:spPr/>
    </dgm:pt>
    <dgm:pt modelId="{116DEFDE-10ED-4C9C-9904-610D7A000576}" type="pres">
      <dgm:prSet presAssocID="{AB0A9F21-13B9-435A-B119-2DE102F1BD7D}" presName="compNode" presStyleCnt="0"/>
      <dgm:spPr/>
    </dgm:pt>
    <dgm:pt modelId="{EBE661BD-FD92-4F5F-A8EE-ABB90864584B}" type="pres">
      <dgm:prSet presAssocID="{AB0A9F21-13B9-435A-B119-2DE102F1BD7D}" presName="dummyConnPt" presStyleCnt="0"/>
      <dgm:spPr/>
    </dgm:pt>
    <dgm:pt modelId="{01F19F22-17FB-436A-891C-4C838269B94A}" type="pres">
      <dgm:prSet presAssocID="{AB0A9F21-13B9-435A-B119-2DE102F1BD7D}" presName="node" presStyleLbl="node1" presStyleIdx="13" presStyleCnt="17" custScaleX="134205">
        <dgm:presLayoutVars>
          <dgm:bulletEnabled val="1"/>
        </dgm:presLayoutVars>
      </dgm:prSet>
      <dgm:spPr/>
    </dgm:pt>
    <dgm:pt modelId="{4D4BF971-87EE-41B4-AC34-341756F19853}" type="pres">
      <dgm:prSet presAssocID="{688F3D39-A085-49A1-8A1F-6307B8F0F68B}" presName="sibTrans" presStyleLbl="bgSibTrans2D1" presStyleIdx="13" presStyleCnt="16" custScaleX="134205"/>
      <dgm:spPr/>
    </dgm:pt>
    <dgm:pt modelId="{8EFFB58A-C163-4DF3-A365-DE658F3ECAC7}" type="pres">
      <dgm:prSet presAssocID="{7C928151-1616-4900-AC35-9CAF609B5C77}" presName="compNode" presStyleCnt="0"/>
      <dgm:spPr/>
    </dgm:pt>
    <dgm:pt modelId="{55E9DDA1-AE4F-4BD3-9BBB-9AB890097198}" type="pres">
      <dgm:prSet presAssocID="{7C928151-1616-4900-AC35-9CAF609B5C77}" presName="dummyConnPt" presStyleCnt="0"/>
      <dgm:spPr/>
    </dgm:pt>
    <dgm:pt modelId="{70090EC4-4A57-4424-9B11-D5C8AF127AB0}" type="pres">
      <dgm:prSet presAssocID="{7C928151-1616-4900-AC35-9CAF609B5C77}" presName="node" presStyleLbl="node1" presStyleIdx="14" presStyleCnt="17" custScaleX="134205">
        <dgm:presLayoutVars>
          <dgm:bulletEnabled val="1"/>
        </dgm:presLayoutVars>
      </dgm:prSet>
      <dgm:spPr/>
    </dgm:pt>
    <dgm:pt modelId="{C21B898D-FF5F-43F1-9B99-000C61975A4A}" type="pres">
      <dgm:prSet presAssocID="{7AA100B6-860D-4FDB-A3DF-7745BC353143}" presName="sibTrans" presStyleLbl="bgSibTrans2D1" presStyleIdx="14" presStyleCnt="16" custScaleX="134205"/>
      <dgm:spPr/>
    </dgm:pt>
    <dgm:pt modelId="{AC653A51-46B6-442D-8F39-03D1B89C1933}" type="pres">
      <dgm:prSet presAssocID="{2DE03C26-EB92-4F41-AE40-41201DC423C0}" presName="compNode" presStyleCnt="0"/>
      <dgm:spPr/>
    </dgm:pt>
    <dgm:pt modelId="{3168E807-591C-456C-8D9B-1B7D16E92AB6}" type="pres">
      <dgm:prSet presAssocID="{2DE03C26-EB92-4F41-AE40-41201DC423C0}" presName="dummyConnPt" presStyleCnt="0"/>
      <dgm:spPr/>
    </dgm:pt>
    <dgm:pt modelId="{DA2055A2-0F65-483E-B2F6-EE302DC619BA}" type="pres">
      <dgm:prSet presAssocID="{2DE03C26-EB92-4F41-AE40-41201DC423C0}" presName="node" presStyleLbl="node1" presStyleIdx="15" presStyleCnt="17" custScaleX="134205">
        <dgm:presLayoutVars>
          <dgm:bulletEnabled val="1"/>
        </dgm:presLayoutVars>
      </dgm:prSet>
      <dgm:spPr/>
    </dgm:pt>
    <dgm:pt modelId="{AE599008-FC47-4332-B69F-B63F6F05EAE5}" type="pres">
      <dgm:prSet presAssocID="{4A62E827-A788-4FC2-94A4-079BF8B65611}" presName="sibTrans" presStyleLbl="bgSibTrans2D1" presStyleIdx="15" presStyleCnt="16" custScaleX="134205"/>
      <dgm:spPr/>
    </dgm:pt>
    <dgm:pt modelId="{C8B5EC57-D6C9-48CE-B0EC-DFC0CD9E341E}" type="pres">
      <dgm:prSet presAssocID="{BA920D8C-8C74-4EDD-BC4B-E7B19FA6333A}" presName="compNode" presStyleCnt="0"/>
      <dgm:spPr/>
    </dgm:pt>
    <dgm:pt modelId="{08CD11C7-31F4-4CE4-8B09-2241F6AED59F}" type="pres">
      <dgm:prSet presAssocID="{BA920D8C-8C74-4EDD-BC4B-E7B19FA6333A}" presName="dummyConnPt" presStyleCnt="0"/>
      <dgm:spPr/>
    </dgm:pt>
    <dgm:pt modelId="{359DC623-3694-4646-86CE-E72538B59333}" type="pres">
      <dgm:prSet presAssocID="{BA920D8C-8C74-4EDD-BC4B-E7B19FA6333A}" presName="node" presStyleLbl="node1" presStyleIdx="16" presStyleCnt="17" custScaleX="134205">
        <dgm:presLayoutVars>
          <dgm:bulletEnabled val="1"/>
        </dgm:presLayoutVars>
      </dgm:prSet>
      <dgm:spPr/>
    </dgm:pt>
  </dgm:ptLst>
  <dgm:cxnLst>
    <dgm:cxn modelId="{9BE98907-C0F3-4115-BFA4-57F42DF99F89}" type="presOf" srcId="{0EFED3A0-B751-4602-AE1B-1F2E3F05F9D4}" destId="{E9EF1E41-1CF1-41D4-85FA-F34B08C53F51}" srcOrd="0" destOrd="0" presId="urn:microsoft.com/office/officeart/2005/8/layout/bProcess4"/>
    <dgm:cxn modelId="{BB4C930A-359F-4810-807B-D583CD73D9BC}" type="presOf" srcId="{A07901D6-4882-4D3E-84FB-D0017E55CE87}" destId="{3FBC7F4D-F1F7-4B5D-8F90-2B6D2A7F3FDB}" srcOrd="0" destOrd="0" presId="urn:microsoft.com/office/officeart/2005/8/layout/bProcess4"/>
    <dgm:cxn modelId="{40B22E0D-67D8-4309-BBF5-3D786D53EF81}" type="presOf" srcId="{2EC3DBA4-E533-4567-9B7F-BA7DE95F5213}" destId="{F475C83D-7002-4B87-83E4-A748E199E3EF}" srcOrd="0" destOrd="0" presId="urn:microsoft.com/office/officeart/2005/8/layout/bProcess4"/>
    <dgm:cxn modelId="{721B340D-0920-4B6B-AE06-4528AD5B8983}" srcId="{6735F9A6-15CD-4AA8-910B-053C7963F7D7}" destId="{AB0A9F21-13B9-435A-B119-2DE102F1BD7D}" srcOrd="13" destOrd="0" parTransId="{590A0078-1664-45B5-AEDF-C003AEC10925}" sibTransId="{688F3D39-A085-49A1-8A1F-6307B8F0F68B}"/>
    <dgm:cxn modelId="{A2D2F315-8AD1-4E13-B361-6EA15684056E}" type="presOf" srcId="{5C3915CB-E0FA-41F3-A7F4-F181DAC24173}" destId="{BCE23845-9E62-4913-A624-2F61C3F5A697}" srcOrd="0" destOrd="0" presId="urn:microsoft.com/office/officeart/2005/8/layout/bProcess4"/>
    <dgm:cxn modelId="{2FAA1E17-CE33-439B-970C-9BCFCA906EC3}" type="presOf" srcId="{4A62E827-A788-4FC2-94A4-079BF8B65611}" destId="{AE599008-FC47-4332-B69F-B63F6F05EAE5}" srcOrd="0" destOrd="0" presId="urn:microsoft.com/office/officeart/2005/8/layout/bProcess4"/>
    <dgm:cxn modelId="{C4AB2F19-6B65-4EF7-BCBE-F11DAA6C5E3D}" srcId="{6735F9A6-15CD-4AA8-910B-053C7963F7D7}" destId="{C7EF2FF2-F488-437D-89B3-1A5DB1D515E8}" srcOrd="9" destOrd="0" parTransId="{D6137788-6145-4B92-8107-175896463480}" sibTransId="{36063B28-0C8E-4797-814B-B6BE81C65C9E}"/>
    <dgm:cxn modelId="{51A34B19-47FC-4235-855B-820DF52592F2}" type="presOf" srcId="{C11BC5D9-6708-4F05-82D2-DB36F3CCDA50}" destId="{A38F1DA6-6D01-45F1-A221-F93664F628AA}" srcOrd="0" destOrd="0" presId="urn:microsoft.com/office/officeart/2005/8/layout/bProcess4"/>
    <dgm:cxn modelId="{F242DE1A-FF0B-4A34-AA3F-5EEFB41BF66C}" type="presOf" srcId="{36063B28-0C8E-4797-814B-B6BE81C65C9E}" destId="{E0BEA175-83EB-44A6-8F23-93E98A02A822}" srcOrd="0" destOrd="0" presId="urn:microsoft.com/office/officeart/2005/8/layout/bProcess4"/>
    <dgm:cxn modelId="{B3EEE222-C5F3-474B-BC66-425402290C2A}" srcId="{6735F9A6-15CD-4AA8-910B-053C7963F7D7}" destId="{7C928151-1616-4900-AC35-9CAF609B5C77}" srcOrd="14" destOrd="0" parTransId="{6B7B459F-DD9F-49C3-9DF3-77EAF5B9CD20}" sibTransId="{7AA100B6-860D-4FDB-A3DF-7745BC353143}"/>
    <dgm:cxn modelId="{6D3E3C23-086B-4960-930C-D42EEAB5D889}" srcId="{6735F9A6-15CD-4AA8-910B-053C7963F7D7}" destId="{E01F248A-818D-4BDD-B6A4-5B731FCBD8C8}" srcOrd="3" destOrd="0" parTransId="{78EBB7D8-FFD5-4EE7-8BAB-281AAECC5165}" sibTransId="{0EFED3A0-B751-4602-AE1B-1F2E3F05F9D4}"/>
    <dgm:cxn modelId="{8BC42524-E239-47C7-8A50-A62D0BD36089}" type="presOf" srcId="{7C928151-1616-4900-AC35-9CAF609B5C77}" destId="{70090EC4-4A57-4424-9B11-D5C8AF127AB0}" srcOrd="0" destOrd="0" presId="urn:microsoft.com/office/officeart/2005/8/layout/bProcess4"/>
    <dgm:cxn modelId="{636E1A2E-DA3A-4A53-987E-2FDA679B7D14}" srcId="{6735F9A6-15CD-4AA8-910B-053C7963F7D7}" destId="{FB27419E-D80B-47DF-903D-99B7FDA1DF68}" srcOrd="1" destOrd="0" parTransId="{707160D7-864B-4A52-BE78-4B332181F622}" sibTransId="{47ABAB77-2189-4B7B-81FD-C745ACC52F9C}"/>
    <dgm:cxn modelId="{1869672F-4C2D-4B48-AF4C-D3A377A7F0D6}" type="presOf" srcId="{A48E2B7F-64CC-42C1-B1AB-A70EFF574A6C}" destId="{F825DC0C-F36A-49D4-B337-C694E8709F03}" srcOrd="0" destOrd="0" presId="urn:microsoft.com/office/officeart/2005/8/layout/bProcess4"/>
    <dgm:cxn modelId="{1FDA266C-54AA-404F-862F-AE6A5889D58A}" type="presOf" srcId="{AA32CA5E-713D-402F-87EB-DAAE05D44683}" destId="{01BB47C8-36C6-4F1A-81C5-5AEA9D3BD667}" srcOrd="0" destOrd="0" presId="urn:microsoft.com/office/officeart/2005/8/layout/bProcess4"/>
    <dgm:cxn modelId="{EBD58F6D-05FE-4678-9108-F21783653E5F}" srcId="{6735F9A6-15CD-4AA8-910B-053C7963F7D7}" destId="{B319975B-1708-4F9C-91E5-70D7BD0A5E1D}" srcOrd="7" destOrd="0" parTransId="{CC287F74-2F4F-4B14-9821-C49FD7C7414A}" sibTransId="{9C4A0440-4AAF-44E8-86FF-4E061E9101E1}"/>
    <dgm:cxn modelId="{17BC5152-BDC2-40A7-82EE-BF98071B5D6B}" srcId="{6735F9A6-15CD-4AA8-910B-053C7963F7D7}" destId="{F514DB73-EBB7-459B-A1FC-0AF58D9A37DF}" srcOrd="8" destOrd="0" parTransId="{29A30917-BC72-44A3-B632-A5176D9A4108}" sibTransId="{A07901D6-4882-4D3E-84FB-D0017E55CE87}"/>
    <dgm:cxn modelId="{71CABB52-8502-440E-B343-EB6814E8A7F3}" type="presOf" srcId="{B93A590E-4671-4C1C-B79B-9399E2E5DE36}" destId="{E47D75E2-C817-471F-8295-4F741288A75B}" srcOrd="0" destOrd="0" presId="urn:microsoft.com/office/officeart/2005/8/layout/bProcess4"/>
    <dgm:cxn modelId="{758F0273-440F-4F08-BDD4-2D8F47509549}" type="presOf" srcId="{2DE03C26-EB92-4F41-AE40-41201DC423C0}" destId="{DA2055A2-0F65-483E-B2F6-EE302DC619BA}" srcOrd="0" destOrd="0" presId="urn:microsoft.com/office/officeart/2005/8/layout/bProcess4"/>
    <dgm:cxn modelId="{C9354374-7781-47B5-AD71-7B0CEF2DF23F}" type="presOf" srcId="{79DF9D2E-87BD-41BC-B5DB-C054C199707F}" destId="{845CD9F6-58E8-4900-915C-E9897E4D7018}" srcOrd="0" destOrd="0" presId="urn:microsoft.com/office/officeart/2005/8/layout/bProcess4"/>
    <dgm:cxn modelId="{08A56F75-14C3-437B-8E28-3398CA759DD7}" srcId="{6735F9A6-15CD-4AA8-910B-053C7963F7D7}" destId="{C24D41C3-D7D5-42EB-AA51-D1F748EA38D7}" srcOrd="2" destOrd="0" parTransId="{2824A9CB-F2EF-4294-8900-E574A3ACBE74}" sibTransId="{B2136191-5423-48A8-887A-20A9B8C0FF06}"/>
    <dgm:cxn modelId="{5F1DF076-FD9C-44DD-B63A-DEBEA7E6617D}" type="presOf" srcId="{B319975B-1708-4F9C-91E5-70D7BD0A5E1D}" destId="{43227A07-A447-4530-9B20-953EAA16C469}" srcOrd="0" destOrd="0" presId="urn:microsoft.com/office/officeart/2005/8/layout/bProcess4"/>
    <dgm:cxn modelId="{59A2C97B-D486-4647-A00A-0CFA931F3134}" type="presOf" srcId="{F514DB73-EBB7-459B-A1FC-0AF58D9A37DF}" destId="{EA814FB8-2F3F-4683-B6E2-652D0E47A1CE}" srcOrd="0" destOrd="0" presId="urn:microsoft.com/office/officeart/2005/8/layout/bProcess4"/>
    <dgm:cxn modelId="{ABE9BE7F-5DC1-47D1-849A-ADDAA6FEDE85}" srcId="{6735F9A6-15CD-4AA8-910B-053C7963F7D7}" destId="{62749DDD-026C-488F-8C58-21A66F4FD049}" srcOrd="10" destOrd="0" parTransId="{1F8469D9-2FAF-4E5C-892F-FA0724F180F2}" sibTransId="{2EC3DBA4-E533-4567-9B7F-BA7DE95F5213}"/>
    <dgm:cxn modelId="{353F2A84-E3CB-41A3-9295-703BDA950AC4}" type="presOf" srcId="{62749DDD-026C-488F-8C58-21A66F4FD049}" destId="{DC7ECF48-F765-4E86-A0F4-820861AD1A3A}" srcOrd="0" destOrd="0" presId="urn:microsoft.com/office/officeart/2005/8/layout/bProcess4"/>
    <dgm:cxn modelId="{8EA7BA8C-FB68-4813-9ED7-6D1F12EEB766}" type="presOf" srcId="{AB0A9F21-13B9-435A-B119-2DE102F1BD7D}" destId="{01F19F22-17FB-436A-891C-4C838269B94A}" srcOrd="0" destOrd="0" presId="urn:microsoft.com/office/officeart/2005/8/layout/bProcess4"/>
    <dgm:cxn modelId="{6E8AF095-B75E-48AA-82C8-0F3FD69A6F65}" srcId="{6735F9A6-15CD-4AA8-910B-053C7963F7D7}" destId="{2DE03C26-EB92-4F41-AE40-41201DC423C0}" srcOrd="15" destOrd="0" parTransId="{0D284A6E-055A-48B1-8514-C26E58D53BAE}" sibTransId="{4A62E827-A788-4FC2-94A4-079BF8B65611}"/>
    <dgm:cxn modelId="{9773079B-5A2E-4DC7-8255-B8CF30B35D3E}" type="presOf" srcId="{E0811A2A-9485-44AB-A2BF-AFC6C35DB6A3}" destId="{0E751884-5191-4120-8E4E-5D31C2F5E740}" srcOrd="0" destOrd="0" presId="urn:microsoft.com/office/officeart/2005/8/layout/bProcess4"/>
    <dgm:cxn modelId="{2942B19E-AD37-4B74-8AB1-B1628145D1C8}" type="presOf" srcId="{C7EF2FF2-F488-437D-89B3-1A5DB1D515E8}" destId="{4A6B601F-69FF-4210-97DF-55A112D22B08}" srcOrd="0" destOrd="0" presId="urn:microsoft.com/office/officeart/2005/8/layout/bProcess4"/>
    <dgm:cxn modelId="{8DD89EA1-5121-42C2-9590-B8DF84F04F6E}" type="presOf" srcId="{B2321BE8-EBE3-45F0-A3A0-763CF65C820C}" destId="{1FBB8B2D-D0A9-4617-83B7-929B9FC03984}" srcOrd="0" destOrd="0" presId="urn:microsoft.com/office/officeart/2005/8/layout/bProcess4"/>
    <dgm:cxn modelId="{BF6475A2-A142-4AA4-B1AC-88377EC84BBD}" type="presOf" srcId="{FB27419E-D80B-47DF-903D-99B7FDA1DF68}" destId="{7F28CE12-FDDD-45AB-8EC2-7178AE95E712}" srcOrd="0" destOrd="0" presId="urn:microsoft.com/office/officeart/2005/8/layout/bProcess4"/>
    <dgm:cxn modelId="{C541ACA3-B7BE-4D6B-900B-07F1E27B3800}" srcId="{6735F9A6-15CD-4AA8-910B-053C7963F7D7}" destId="{A48E2B7F-64CC-42C1-B1AB-A70EFF574A6C}" srcOrd="6" destOrd="0" parTransId="{66D0516B-CEAB-46F5-A4FB-8B21159292BA}" sibTransId="{AA32CA5E-713D-402F-87EB-DAAE05D44683}"/>
    <dgm:cxn modelId="{5B0DFBA6-01CE-4986-B51D-3E7D6B9474E3}" type="presOf" srcId="{B2136191-5423-48A8-887A-20A9B8C0FF06}" destId="{5479BD62-E1EC-4B55-B769-B806F7AC745E}" srcOrd="0" destOrd="0" presId="urn:microsoft.com/office/officeart/2005/8/layout/bProcess4"/>
    <dgm:cxn modelId="{27D964AC-4FAD-4048-A6CD-F9575EEC0E70}" srcId="{6735F9A6-15CD-4AA8-910B-053C7963F7D7}" destId="{5C3915CB-E0FA-41F3-A7F4-F181DAC24173}" srcOrd="0" destOrd="0" parTransId="{87D63C0E-B912-4F48-A5E6-F70C1E97A172}" sibTransId="{79DF9D2E-87BD-41BC-B5DB-C054C199707F}"/>
    <dgm:cxn modelId="{426347B1-E7AA-4789-B774-EBE38E2DD929}" type="presOf" srcId="{9A75F8C9-5EAA-404D-BA81-F55CED96C1FB}" destId="{EB9310E4-C70E-44F5-985E-C8A2B3820925}" srcOrd="0" destOrd="0" presId="urn:microsoft.com/office/officeart/2005/8/layout/bProcess4"/>
    <dgm:cxn modelId="{8F6AEDB6-C8F5-4C91-B479-9F4F9FDF3233}" srcId="{6735F9A6-15CD-4AA8-910B-053C7963F7D7}" destId="{B93A590E-4671-4C1C-B79B-9399E2E5DE36}" srcOrd="12" destOrd="0" parTransId="{ABF01F5F-8D8F-4402-A90C-961EB2274951}" sibTransId="{619B1DCA-2A80-4A73-9C46-D502CAB6CD9D}"/>
    <dgm:cxn modelId="{FA8264BF-E5E5-4686-9C7B-E4A2D7822747}" type="presOf" srcId="{47ABAB77-2189-4B7B-81FD-C745ACC52F9C}" destId="{EF747599-F937-4DD0-B9FE-7F11F9F7739B}" srcOrd="0" destOrd="0" presId="urn:microsoft.com/office/officeart/2005/8/layout/bProcess4"/>
    <dgm:cxn modelId="{60638BC0-34E5-4E3A-886E-5D73E3AA5F8F}" type="presOf" srcId="{7AA100B6-860D-4FDB-A3DF-7745BC353143}" destId="{C21B898D-FF5F-43F1-9B99-000C61975A4A}" srcOrd="0" destOrd="0" presId="urn:microsoft.com/office/officeart/2005/8/layout/bProcess4"/>
    <dgm:cxn modelId="{A6C470C1-98E6-4A8E-B286-426B362743A0}" type="presOf" srcId="{9C4A0440-4AAF-44E8-86FF-4E061E9101E1}" destId="{05E6ADF9-D023-45DD-8167-B4268023B9B3}" srcOrd="0" destOrd="0" presId="urn:microsoft.com/office/officeart/2005/8/layout/bProcess4"/>
    <dgm:cxn modelId="{F3536DCB-BC7E-4210-A3EB-81ABA13B1C14}" srcId="{6735F9A6-15CD-4AA8-910B-053C7963F7D7}" destId="{B2321BE8-EBE3-45F0-A3A0-763CF65C820C}" srcOrd="5" destOrd="0" parTransId="{D6968B86-5D59-4FE3-AD9F-114333399416}" sibTransId="{C11BC5D9-6708-4F05-82D2-DB36F3CCDA50}"/>
    <dgm:cxn modelId="{74E50CD7-51C5-4AAF-925E-A6DF0A4413D6}" type="presOf" srcId="{BA920D8C-8C74-4EDD-BC4B-E7B19FA6333A}" destId="{359DC623-3694-4646-86CE-E72538B59333}" srcOrd="0" destOrd="0" presId="urn:microsoft.com/office/officeart/2005/8/layout/bProcess4"/>
    <dgm:cxn modelId="{A212EBDE-276F-48D7-ADCF-66D5AC5530EA}" type="presOf" srcId="{08E3D0E7-2F2E-4E6A-B501-2E9602DA681B}" destId="{9487023D-140F-4A9A-B750-A8D731BF208A}" srcOrd="0" destOrd="0" presId="urn:microsoft.com/office/officeart/2005/8/layout/bProcess4"/>
    <dgm:cxn modelId="{DAB313DF-A523-4289-AFAA-B87A41C80D90}" type="presOf" srcId="{E01F248A-818D-4BDD-B6A4-5B731FCBD8C8}" destId="{196D558D-06EC-4D59-8A13-2F80DBFE5F7F}" srcOrd="0" destOrd="0" presId="urn:microsoft.com/office/officeart/2005/8/layout/bProcess4"/>
    <dgm:cxn modelId="{B92E23E1-7106-4DD0-B1C0-A459F1EDCDE4}" type="presOf" srcId="{688F3D39-A085-49A1-8A1F-6307B8F0F68B}" destId="{4D4BF971-87EE-41B4-AC34-341756F19853}" srcOrd="0" destOrd="0" presId="urn:microsoft.com/office/officeart/2005/8/layout/bProcess4"/>
    <dgm:cxn modelId="{04136EE1-62FB-46A4-B8EB-59CD0297790D}" type="presOf" srcId="{6735F9A6-15CD-4AA8-910B-053C7963F7D7}" destId="{E4E61949-12AF-46AA-9695-B5FBD7D0BD43}" srcOrd="0" destOrd="0" presId="urn:microsoft.com/office/officeart/2005/8/layout/bProcess4"/>
    <dgm:cxn modelId="{D209EEE2-AEB3-4D7A-B9AC-337E791FB959}" srcId="{6735F9A6-15CD-4AA8-910B-053C7963F7D7}" destId="{E0811A2A-9485-44AB-A2BF-AFC6C35DB6A3}" srcOrd="11" destOrd="0" parTransId="{A726C2EC-0807-45D3-8ED3-A672BF6A5A1A}" sibTransId="{9A75F8C9-5EAA-404D-BA81-F55CED96C1FB}"/>
    <dgm:cxn modelId="{33C17BEE-4F0D-4DBE-9243-4B6540AFC484}" type="presOf" srcId="{C24D41C3-D7D5-42EB-AA51-D1F748EA38D7}" destId="{DF14371A-8002-4EE4-B6B0-0F787912590C}" srcOrd="0" destOrd="0" presId="urn:microsoft.com/office/officeart/2005/8/layout/bProcess4"/>
    <dgm:cxn modelId="{63D5D2EE-7E26-421A-BDA4-E6299C0FD30C}" type="presOf" srcId="{8AB10C0F-0971-438E-9488-725A7C495DA5}" destId="{42442A4F-9FAC-4D71-B091-365FC7628A01}" srcOrd="0" destOrd="0" presId="urn:microsoft.com/office/officeart/2005/8/layout/bProcess4"/>
    <dgm:cxn modelId="{DD4BD5EE-12E4-4E2A-8C9D-C38BA9C49D78}" srcId="{6735F9A6-15CD-4AA8-910B-053C7963F7D7}" destId="{BA920D8C-8C74-4EDD-BC4B-E7B19FA6333A}" srcOrd="16" destOrd="0" parTransId="{B335E178-2B65-4E6D-A972-9C83CE399B18}" sibTransId="{BEF67F0C-5E41-4C39-92A3-72B64131FAD2}"/>
    <dgm:cxn modelId="{8877F7F4-5B2E-43CC-B53F-78199AA7BA88}" type="presOf" srcId="{619B1DCA-2A80-4A73-9C46-D502CAB6CD9D}" destId="{AFD96BA5-4BEA-479A-9EF9-F00355FC211F}" srcOrd="0" destOrd="0" presId="urn:microsoft.com/office/officeart/2005/8/layout/bProcess4"/>
    <dgm:cxn modelId="{51A946F5-2E67-4E5B-B45B-32BAC9E4A819}" srcId="{6735F9A6-15CD-4AA8-910B-053C7963F7D7}" destId="{8AB10C0F-0971-438E-9488-725A7C495DA5}" srcOrd="4" destOrd="0" parTransId="{8C1D6D7F-5992-4742-98DC-D83B829BCD0E}" sibTransId="{08E3D0E7-2F2E-4E6A-B501-2E9602DA681B}"/>
    <dgm:cxn modelId="{8EAADECA-040C-4E54-974D-88F44ABBE037}" type="presParOf" srcId="{E4E61949-12AF-46AA-9695-B5FBD7D0BD43}" destId="{8348FCAE-08D6-44B0-ABBE-2BEBDDB00B48}" srcOrd="0" destOrd="0" presId="urn:microsoft.com/office/officeart/2005/8/layout/bProcess4"/>
    <dgm:cxn modelId="{EA09CA8A-9A63-4042-AC10-A13123926EAF}" type="presParOf" srcId="{8348FCAE-08D6-44B0-ABBE-2BEBDDB00B48}" destId="{6CC0ECE6-251A-4A42-82AB-EB79F66D510C}" srcOrd="0" destOrd="0" presId="urn:microsoft.com/office/officeart/2005/8/layout/bProcess4"/>
    <dgm:cxn modelId="{840386CD-ABB0-45C2-8EBB-4839ADC3E7F4}" type="presParOf" srcId="{8348FCAE-08D6-44B0-ABBE-2BEBDDB00B48}" destId="{BCE23845-9E62-4913-A624-2F61C3F5A697}" srcOrd="1" destOrd="0" presId="urn:microsoft.com/office/officeart/2005/8/layout/bProcess4"/>
    <dgm:cxn modelId="{9017A262-4262-4AB4-85F2-B466CFC308FE}" type="presParOf" srcId="{E4E61949-12AF-46AA-9695-B5FBD7D0BD43}" destId="{845CD9F6-58E8-4900-915C-E9897E4D7018}" srcOrd="1" destOrd="0" presId="urn:microsoft.com/office/officeart/2005/8/layout/bProcess4"/>
    <dgm:cxn modelId="{4D3A82B9-7F56-4B05-BB94-45F265DB03BA}" type="presParOf" srcId="{E4E61949-12AF-46AA-9695-B5FBD7D0BD43}" destId="{96F9540A-CA40-41A8-A58A-9CA42F892A56}" srcOrd="2" destOrd="0" presId="urn:microsoft.com/office/officeart/2005/8/layout/bProcess4"/>
    <dgm:cxn modelId="{3D49CE25-56B2-43F5-8E70-7E27F69DF103}" type="presParOf" srcId="{96F9540A-CA40-41A8-A58A-9CA42F892A56}" destId="{C9EA0187-638D-4F9B-A064-1953B43C209B}" srcOrd="0" destOrd="0" presId="urn:microsoft.com/office/officeart/2005/8/layout/bProcess4"/>
    <dgm:cxn modelId="{D5E74D11-1DDC-47A3-B96B-BB6CDF9D5A5F}" type="presParOf" srcId="{96F9540A-CA40-41A8-A58A-9CA42F892A56}" destId="{7F28CE12-FDDD-45AB-8EC2-7178AE95E712}" srcOrd="1" destOrd="0" presId="urn:microsoft.com/office/officeart/2005/8/layout/bProcess4"/>
    <dgm:cxn modelId="{45332B25-33EF-473E-A14F-ACB3058D85AE}" type="presParOf" srcId="{E4E61949-12AF-46AA-9695-B5FBD7D0BD43}" destId="{EF747599-F937-4DD0-B9FE-7F11F9F7739B}" srcOrd="3" destOrd="0" presId="urn:microsoft.com/office/officeart/2005/8/layout/bProcess4"/>
    <dgm:cxn modelId="{CDEA868F-925B-48DA-8F35-875B9C1AB836}" type="presParOf" srcId="{E4E61949-12AF-46AA-9695-B5FBD7D0BD43}" destId="{C51F1AAA-3AD1-41E0-A573-1CF44D4947A7}" srcOrd="4" destOrd="0" presId="urn:microsoft.com/office/officeart/2005/8/layout/bProcess4"/>
    <dgm:cxn modelId="{7DB67DD4-6117-4EE8-86F4-343E594E1A9E}" type="presParOf" srcId="{C51F1AAA-3AD1-41E0-A573-1CF44D4947A7}" destId="{6FFEC9AD-0D22-4F21-B522-7C502CF913E8}" srcOrd="0" destOrd="0" presId="urn:microsoft.com/office/officeart/2005/8/layout/bProcess4"/>
    <dgm:cxn modelId="{AB778D28-4A16-4601-9400-741A3227585A}" type="presParOf" srcId="{C51F1AAA-3AD1-41E0-A573-1CF44D4947A7}" destId="{DF14371A-8002-4EE4-B6B0-0F787912590C}" srcOrd="1" destOrd="0" presId="urn:microsoft.com/office/officeart/2005/8/layout/bProcess4"/>
    <dgm:cxn modelId="{C6BFF750-C921-4EDE-A4B9-7FE9CED4A146}" type="presParOf" srcId="{E4E61949-12AF-46AA-9695-B5FBD7D0BD43}" destId="{5479BD62-E1EC-4B55-B769-B806F7AC745E}" srcOrd="5" destOrd="0" presId="urn:microsoft.com/office/officeart/2005/8/layout/bProcess4"/>
    <dgm:cxn modelId="{D9FB97CC-6DD5-4A75-98D6-CDA4E6E0DF1B}" type="presParOf" srcId="{E4E61949-12AF-46AA-9695-B5FBD7D0BD43}" destId="{98BFF2F2-59F8-41AE-812C-F14C349EC0E3}" srcOrd="6" destOrd="0" presId="urn:microsoft.com/office/officeart/2005/8/layout/bProcess4"/>
    <dgm:cxn modelId="{4E254850-F412-46AB-AEF4-37786440621F}" type="presParOf" srcId="{98BFF2F2-59F8-41AE-812C-F14C349EC0E3}" destId="{874B73EC-F73F-45DC-87C8-1F0ACADCAE4E}" srcOrd="0" destOrd="0" presId="urn:microsoft.com/office/officeart/2005/8/layout/bProcess4"/>
    <dgm:cxn modelId="{A913CAAF-6CC9-4211-8D3C-1DAD312CFE98}" type="presParOf" srcId="{98BFF2F2-59F8-41AE-812C-F14C349EC0E3}" destId="{196D558D-06EC-4D59-8A13-2F80DBFE5F7F}" srcOrd="1" destOrd="0" presId="urn:microsoft.com/office/officeart/2005/8/layout/bProcess4"/>
    <dgm:cxn modelId="{49035AB7-9494-41D2-B16E-E8E981A1E8D1}" type="presParOf" srcId="{E4E61949-12AF-46AA-9695-B5FBD7D0BD43}" destId="{E9EF1E41-1CF1-41D4-85FA-F34B08C53F51}" srcOrd="7" destOrd="0" presId="urn:microsoft.com/office/officeart/2005/8/layout/bProcess4"/>
    <dgm:cxn modelId="{FC598667-8FD4-48C9-AD27-7456A3A232E7}" type="presParOf" srcId="{E4E61949-12AF-46AA-9695-B5FBD7D0BD43}" destId="{0580CE80-E265-4E44-94AB-622072F81ADD}" srcOrd="8" destOrd="0" presId="urn:microsoft.com/office/officeart/2005/8/layout/bProcess4"/>
    <dgm:cxn modelId="{579837FC-A094-428F-AB66-2199B21933A9}" type="presParOf" srcId="{0580CE80-E265-4E44-94AB-622072F81ADD}" destId="{E1405040-E1C3-4C3C-8A7E-068451C1573A}" srcOrd="0" destOrd="0" presId="urn:microsoft.com/office/officeart/2005/8/layout/bProcess4"/>
    <dgm:cxn modelId="{76C0E0D6-0F73-4E32-B863-A12C9A76657C}" type="presParOf" srcId="{0580CE80-E265-4E44-94AB-622072F81ADD}" destId="{42442A4F-9FAC-4D71-B091-365FC7628A01}" srcOrd="1" destOrd="0" presId="urn:microsoft.com/office/officeart/2005/8/layout/bProcess4"/>
    <dgm:cxn modelId="{6B3E93B4-25A7-402A-A3F4-C4B594AA472D}" type="presParOf" srcId="{E4E61949-12AF-46AA-9695-B5FBD7D0BD43}" destId="{9487023D-140F-4A9A-B750-A8D731BF208A}" srcOrd="9" destOrd="0" presId="urn:microsoft.com/office/officeart/2005/8/layout/bProcess4"/>
    <dgm:cxn modelId="{75271128-6AAE-4FE3-993C-52AC1838D02A}" type="presParOf" srcId="{E4E61949-12AF-46AA-9695-B5FBD7D0BD43}" destId="{524291B3-A67B-4D7E-AA79-B1A33932717D}" srcOrd="10" destOrd="0" presId="urn:microsoft.com/office/officeart/2005/8/layout/bProcess4"/>
    <dgm:cxn modelId="{E475BA98-822C-4B17-925A-1FD231A0383C}" type="presParOf" srcId="{524291B3-A67B-4D7E-AA79-B1A33932717D}" destId="{47240E3A-95A4-4299-9565-1FF74F83B17E}" srcOrd="0" destOrd="0" presId="urn:microsoft.com/office/officeart/2005/8/layout/bProcess4"/>
    <dgm:cxn modelId="{50B17797-BB2E-4E2A-A2DE-9F7FE2921405}" type="presParOf" srcId="{524291B3-A67B-4D7E-AA79-B1A33932717D}" destId="{1FBB8B2D-D0A9-4617-83B7-929B9FC03984}" srcOrd="1" destOrd="0" presId="urn:microsoft.com/office/officeart/2005/8/layout/bProcess4"/>
    <dgm:cxn modelId="{6DE858AA-B68A-4EA5-8B11-8CAFFBA94DB6}" type="presParOf" srcId="{E4E61949-12AF-46AA-9695-B5FBD7D0BD43}" destId="{A38F1DA6-6D01-45F1-A221-F93664F628AA}" srcOrd="11" destOrd="0" presId="urn:microsoft.com/office/officeart/2005/8/layout/bProcess4"/>
    <dgm:cxn modelId="{B0349115-6B91-4A44-9B9E-B995553590C4}" type="presParOf" srcId="{E4E61949-12AF-46AA-9695-B5FBD7D0BD43}" destId="{09F7AF3B-EE09-4B2D-8BED-DC74A9C71F7D}" srcOrd="12" destOrd="0" presId="urn:microsoft.com/office/officeart/2005/8/layout/bProcess4"/>
    <dgm:cxn modelId="{3ACBE9B0-4374-4017-8B96-176CBBAD8B6C}" type="presParOf" srcId="{09F7AF3B-EE09-4B2D-8BED-DC74A9C71F7D}" destId="{888AF0C6-424B-419B-8268-11E10C017033}" srcOrd="0" destOrd="0" presId="urn:microsoft.com/office/officeart/2005/8/layout/bProcess4"/>
    <dgm:cxn modelId="{96C9605C-BAEA-4BBA-B128-21A635974D54}" type="presParOf" srcId="{09F7AF3B-EE09-4B2D-8BED-DC74A9C71F7D}" destId="{F825DC0C-F36A-49D4-B337-C694E8709F03}" srcOrd="1" destOrd="0" presId="urn:microsoft.com/office/officeart/2005/8/layout/bProcess4"/>
    <dgm:cxn modelId="{38D8B46B-F514-4114-A616-689A5052131F}" type="presParOf" srcId="{E4E61949-12AF-46AA-9695-B5FBD7D0BD43}" destId="{01BB47C8-36C6-4F1A-81C5-5AEA9D3BD667}" srcOrd="13" destOrd="0" presId="urn:microsoft.com/office/officeart/2005/8/layout/bProcess4"/>
    <dgm:cxn modelId="{D989C9BA-0F30-463E-ABFF-291D89A45085}" type="presParOf" srcId="{E4E61949-12AF-46AA-9695-B5FBD7D0BD43}" destId="{A5420A84-C6AA-4C42-91CA-5720EAF83A67}" srcOrd="14" destOrd="0" presId="urn:microsoft.com/office/officeart/2005/8/layout/bProcess4"/>
    <dgm:cxn modelId="{5AFACA9B-97E6-4CB5-AECD-DAEA51AF6610}" type="presParOf" srcId="{A5420A84-C6AA-4C42-91CA-5720EAF83A67}" destId="{95960200-3CDF-4794-8374-E0FE2024A8DA}" srcOrd="0" destOrd="0" presId="urn:microsoft.com/office/officeart/2005/8/layout/bProcess4"/>
    <dgm:cxn modelId="{5450215B-15D6-45AE-A7C7-02FA0C9CE85D}" type="presParOf" srcId="{A5420A84-C6AA-4C42-91CA-5720EAF83A67}" destId="{43227A07-A447-4530-9B20-953EAA16C469}" srcOrd="1" destOrd="0" presId="urn:microsoft.com/office/officeart/2005/8/layout/bProcess4"/>
    <dgm:cxn modelId="{DBD8FF24-767A-45D5-8C7A-713A2553A368}" type="presParOf" srcId="{E4E61949-12AF-46AA-9695-B5FBD7D0BD43}" destId="{05E6ADF9-D023-45DD-8167-B4268023B9B3}" srcOrd="15" destOrd="0" presId="urn:microsoft.com/office/officeart/2005/8/layout/bProcess4"/>
    <dgm:cxn modelId="{09BC2E4E-E24C-4C6F-A39F-9F6B1EDC966F}" type="presParOf" srcId="{E4E61949-12AF-46AA-9695-B5FBD7D0BD43}" destId="{3C255D2A-A3E3-43B2-BC09-3EB0B858DE76}" srcOrd="16" destOrd="0" presId="urn:microsoft.com/office/officeart/2005/8/layout/bProcess4"/>
    <dgm:cxn modelId="{97AFC976-5EE2-4927-A4FE-0DFE55FFE2C3}" type="presParOf" srcId="{3C255D2A-A3E3-43B2-BC09-3EB0B858DE76}" destId="{CB32DF2B-4903-4B46-B344-7BE4E7157F83}" srcOrd="0" destOrd="0" presId="urn:microsoft.com/office/officeart/2005/8/layout/bProcess4"/>
    <dgm:cxn modelId="{B800BE60-670E-4569-B6A1-D7CEDDCB3E73}" type="presParOf" srcId="{3C255D2A-A3E3-43B2-BC09-3EB0B858DE76}" destId="{EA814FB8-2F3F-4683-B6E2-652D0E47A1CE}" srcOrd="1" destOrd="0" presId="urn:microsoft.com/office/officeart/2005/8/layout/bProcess4"/>
    <dgm:cxn modelId="{D59FE2F1-F0A0-498A-BC04-66701CD83745}" type="presParOf" srcId="{E4E61949-12AF-46AA-9695-B5FBD7D0BD43}" destId="{3FBC7F4D-F1F7-4B5D-8F90-2B6D2A7F3FDB}" srcOrd="17" destOrd="0" presId="urn:microsoft.com/office/officeart/2005/8/layout/bProcess4"/>
    <dgm:cxn modelId="{4C597B87-6754-46E4-81E5-4C287333DA3E}" type="presParOf" srcId="{E4E61949-12AF-46AA-9695-B5FBD7D0BD43}" destId="{12DBDBED-807B-4A3C-A97F-116E49358872}" srcOrd="18" destOrd="0" presId="urn:microsoft.com/office/officeart/2005/8/layout/bProcess4"/>
    <dgm:cxn modelId="{D7BD080C-375C-42C3-8CB5-A4E681D0B1CC}" type="presParOf" srcId="{12DBDBED-807B-4A3C-A97F-116E49358872}" destId="{A902049D-A887-4020-81E0-9FBEB9257B7D}" srcOrd="0" destOrd="0" presId="urn:microsoft.com/office/officeart/2005/8/layout/bProcess4"/>
    <dgm:cxn modelId="{0D9A993A-97CA-4D63-AA27-705C28C5CC2C}" type="presParOf" srcId="{12DBDBED-807B-4A3C-A97F-116E49358872}" destId="{4A6B601F-69FF-4210-97DF-55A112D22B08}" srcOrd="1" destOrd="0" presId="urn:microsoft.com/office/officeart/2005/8/layout/bProcess4"/>
    <dgm:cxn modelId="{9C29CA5E-6A38-474E-9DEA-190D4C7555FA}" type="presParOf" srcId="{E4E61949-12AF-46AA-9695-B5FBD7D0BD43}" destId="{E0BEA175-83EB-44A6-8F23-93E98A02A822}" srcOrd="19" destOrd="0" presId="urn:microsoft.com/office/officeart/2005/8/layout/bProcess4"/>
    <dgm:cxn modelId="{C6FBDC31-11BE-48FC-AAEC-C2FD3CAC1D7C}" type="presParOf" srcId="{E4E61949-12AF-46AA-9695-B5FBD7D0BD43}" destId="{A2247ACD-BA91-4515-88C8-6764B8B82B36}" srcOrd="20" destOrd="0" presId="urn:microsoft.com/office/officeart/2005/8/layout/bProcess4"/>
    <dgm:cxn modelId="{B22EFCCD-07B4-4DC3-950F-45DF0FD49DD0}" type="presParOf" srcId="{A2247ACD-BA91-4515-88C8-6764B8B82B36}" destId="{4D9296D5-3D28-4A76-A7A6-D453055A4C23}" srcOrd="0" destOrd="0" presId="urn:microsoft.com/office/officeart/2005/8/layout/bProcess4"/>
    <dgm:cxn modelId="{4C6EFF6C-FE2A-407E-B785-00314E3B9BD5}" type="presParOf" srcId="{A2247ACD-BA91-4515-88C8-6764B8B82B36}" destId="{DC7ECF48-F765-4E86-A0F4-820861AD1A3A}" srcOrd="1" destOrd="0" presId="urn:microsoft.com/office/officeart/2005/8/layout/bProcess4"/>
    <dgm:cxn modelId="{4C72634C-DF82-400F-B59D-B7F1F89A655D}" type="presParOf" srcId="{E4E61949-12AF-46AA-9695-B5FBD7D0BD43}" destId="{F475C83D-7002-4B87-83E4-A748E199E3EF}" srcOrd="21" destOrd="0" presId="urn:microsoft.com/office/officeart/2005/8/layout/bProcess4"/>
    <dgm:cxn modelId="{32B501F5-0CD4-463F-B3BA-0DB2BFBBEDC9}" type="presParOf" srcId="{E4E61949-12AF-46AA-9695-B5FBD7D0BD43}" destId="{E978A436-CAD2-4E9D-8317-4515C0239E35}" srcOrd="22" destOrd="0" presId="urn:microsoft.com/office/officeart/2005/8/layout/bProcess4"/>
    <dgm:cxn modelId="{4F4201DD-917F-4B0B-87A5-44E87EE0A169}" type="presParOf" srcId="{E978A436-CAD2-4E9D-8317-4515C0239E35}" destId="{0243C203-19B0-4799-9EE1-DDC0A7A0621E}" srcOrd="0" destOrd="0" presId="urn:microsoft.com/office/officeart/2005/8/layout/bProcess4"/>
    <dgm:cxn modelId="{585BDA5C-52DB-45B7-A833-25EB6C92C6EB}" type="presParOf" srcId="{E978A436-CAD2-4E9D-8317-4515C0239E35}" destId="{0E751884-5191-4120-8E4E-5D31C2F5E740}" srcOrd="1" destOrd="0" presId="urn:microsoft.com/office/officeart/2005/8/layout/bProcess4"/>
    <dgm:cxn modelId="{72A01925-86BF-4F92-8570-D7BC6FAC2D90}" type="presParOf" srcId="{E4E61949-12AF-46AA-9695-B5FBD7D0BD43}" destId="{EB9310E4-C70E-44F5-985E-C8A2B3820925}" srcOrd="23" destOrd="0" presId="urn:microsoft.com/office/officeart/2005/8/layout/bProcess4"/>
    <dgm:cxn modelId="{675CD834-B4EB-434F-AC54-41FCB9DA2196}" type="presParOf" srcId="{E4E61949-12AF-46AA-9695-B5FBD7D0BD43}" destId="{AB227112-0BF5-4584-93F8-A1258551A145}" srcOrd="24" destOrd="0" presId="urn:microsoft.com/office/officeart/2005/8/layout/bProcess4"/>
    <dgm:cxn modelId="{6907BAB0-5A53-4C0E-BC46-8A027F9948DB}" type="presParOf" srcId="{AB227112-0BF5-4584-93F8-A1258551A145}" destId="{956EC1F7-D868-4DFF-8934-C56FB2188FDF}" srcOrd="0" destOrd="0" presId="urn:microsoft.com/office/officeart/2005/8/layout/bProcess4"/>
    <dgm:cxn modelId="{F1CA108A-5063-4DAD-9FC9-806D2C3472F6}" type="presParOf" srcId="{AB227112-0BF5-4584-93F8-A1258551A145}" destId="{E47D75E2-C817-471F-8295-4F741288A75B}" srcOrd="1" destOrd="0" presId="urn:microsoft.com/office/officeart/2005/8/layout/bProcess4"/>
    <dgm:cxn modelId="{B1C602D0-C909-4086-A70A-D9904E634E93}" type="presParOf" srcId="{E4E61949-12AF-46AA-9695-B5FBD7D0BD43}" destId="{AFD96BA5-4BEA-479A-9EF9-F00355FC211F}" srcOrd="25" destOrd="0" presId="urn:microsoft.com/office/officeart/2005/8/layout/bProcess4"/>
    <dgm:cxn modelId="{9956BA62-180A-402C-8165-10C889FC60E2}" type="presParOf" srcId="{E4E61949-12AF-46AA-9695-B5FBD7D0BD43}" destId="{116DEFDE-10ED-4C9C-9904-610D7A000576}" srcOrd="26" destOrd="0" presId="urn:microsoft.com/office/officeart/2005/8/layout/bProcess4"/>
    <dgm:cxn modelId="{A456ECC9-A5B0-4365-A3C9-91AC7E7625D9}" type="presParOf" srcId="{116DEFDE-10ED-4C9C-9904-610D7A000576}" destId="{EBE661BD-FD92-4F5F-A8EE-ABB90864584B}" srcOrd="0" destOrd="0" presId="urn:microsoft.com/office/officeart/2005/8/layout/bProcess4"/>
    <dgm:cxn modelId="{36018AC9-401F-4729-A534-9C6ECBE59280}" type="presParOf" srcId="{116DEFDE-10ED-4C9C-9904-610D7A000576}" destId="{01F19F22-17FB-436A-891C-4C838269B94A}" srcOrd="1" destOrd="0" presId="urn:microsoft.com/office/officeart/2005/8/layout/bProcess4"/>
    <dgm:cxn modelId="{A9A72D8D-E3BB-404A-9622-EEDA1A6CAC62}" type="presParOf" srcId="{E4E61949-12AF-46AA-9695-B5FBD7D0BD43}" destId="{4D4BF971-87EE-41B4-AC34-341756F19853}" srcOrd="27" destOrd="0" presId="urn:microsoft.com/office/officeart/2005/8/layout/bProcess4"/>
    <dgm:cxn modelId="{26AB6537-8EB9-40BB-8F40-95160B0ED72A}" type="presParOf" srcId="{E4E61949-12AF-46AA-9695-B5FBD7D0BD43}" destId="{8EFFB58A-C163-4DF3-A365-DE658F3ECAC7}" srcOrd="28" destOrd="0" presId="urn:microsoft.com/office/officeart/2005/8/layout/bProcess4"/>
    <dgm:cxn modelId="{A25312FD-CFF5-4708-8F77-5A0CF2032E4C}" type="presParOf" srcId="{8EFFB58A-C163-4DF3-A365-DE658F3ECAC7}" destId="{55E9DDA1-AE4F-4BD3-9BBB-9AB890097198}" srcOrd="0" destOrd="0" presId="urn:microsoft.com/office/officeart/2005/8/layout/bProcess4"/>
    <dgm:cxn modelId="{5AB5AB3C-32A2-4E63-A109-494BE90ADDA0}" type="presParOf" srcId="{8EFFB58A-C163-4DF3-A365-DE658F3ECAC7}" destId="{70090EC4-4A57-4424-9B11-D5C8AF127AB0}" srcOrd="1" destOrd="0" presId="urn:microsoft.com/office/officeart/2005/8/layout/bProcess4"/>
    <dgm:cxn modelId="{CE7839A2-755F-442A-95A5-6DFB51DF3343}" type="presParOf" srcId="{E4E61949-12AF-46AA-9695-B5FBD7D0BD43}" destId="{C21B898D-FF5F-43F1-9B99-000C61975A4A}" srcOrd="29" destOrd="0" presId="urn:microsoft.com/office/officeart/2005/8/layout/bProcess4"/>
    <dgm:cxn modelId="{850C7990-5940-434D-A51F-ADA308C13714}" type="presParOf" srcId="{E4E61949-12AF-46AA-9695-B5FBD7D0BD43}" destId="{AC653A51-46B6-442D-8F39-03D1B89C1933}" srcOrd="30" destOrd="0" presId="urn:microsoft.com/office/officeart/2005/8/layout/bProcess4"/>
    <dgm:cxn modelId="{E5DE4FDC-1A7C-4993-8418-6FE490F7F8E4}" type="presParOf" srcId="{AC653A51-46B6-442D-8F39-03D1B89C1933}" destId="{3168E807-591C-456C-8D9B-1B7D16E92AB6}" srcOrd="0" destOrd="0" presId="urn:microsoft.com/office/officeart/2005/8/layout/bProcess4"/>
    <dgm:cxn modelId="{A53BB746-5952-4B20-8EEE-F9E733999B76}" type="presParOf" srcId="{AC653A51-46B6-442D-8F39-03D1B89C1933}" destId="{DA2055A2-0F65-483E-B2F6-EE302DC619BA}" srcOrd="1" destOrd="0" presId="urn:microsoft.com/office/officeart/2005/8/layout/bProcess4"/>
    <dgm:cxn modelId="{FA84A4F1-DD9E-46F2-B1C0-3742C827E0EF}" type="presParOf" srcId="{E4E61949-12AF-46AA-9695-B5FBD7D0BD43}" destId="{AE599008-FC47-4332-B69F-B63F6F05EAE5}" srcOrd="31" destOrd="0" presId="urn:microsoft.com/office/officeart/2005/8/layout/bProcess4"/>
    <dgm:cxn modelId="{9C6C3F2B-C1F1-4208-BDA9-BD54F384DDAC}" type="presParOf" srcId="{E4E61949-12AF-46AA-9695-B5FBD7D0BD43}" destId="{C8B5EC57-D6C9-48CE-B0EC-DFC0CD9E341E}" srcOrd="32" destOrd="0" presId="urn:microsoft.com/office/officeart/2005/8/layout/bProcess4"/>
    <dgm:cxn modelId="{455B2634-1E3A-4751-9D52-009948D4186B}" type="presParOf" srcId="{C8B5EC57-D6C9-48CE-B0EC-DFC0CD9E341E}" destId="{08CD11C7-31F4-4CE4-8B09-2241F6AED59F}" srcOrd="0" destOrd="0" presId="urn:microsoft.com/office/officeart/2005/8/layout/bProcess4"/>
    <dgm:cxn modelId="{9237D2B5-020B-420F-A273-55871C49AE5F}" type="presParOf" srcId="{C8B5EC57-D6C9-48CE-B0EC-DFC0CD9E341E}" destId="{359DC623-3694-4646-86CE-E72538B59333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7469B85-3224-4596-A3CE-04DFCF8D4AD0}" type="doc">
      <dgm:prSet loTypeId="urn:microsoft.com/office/officeart/2005/8/layout/radial3" loCatId="relationship" qsTypeId="urn:microsoft.com/office/officeart/2005/8/quickstyle/simple1" qsCatId="simple" csTypeId="urn:microsoft.com/office/officeart/2005/8/colors/colorful1#5" csCatId="colorful" phldr="1"/>
      <dgm:spPr/>
      <dgm:t>
        <a:bodyPr/>
        <a:lstStyle/>
        <a:p>
          <a:endParaRPr lang="fr-CA"/>
        </a:p>
      </dgm:t>
    </dgm:pt>
    <dgm:pt modelId="{1483F37D-6494-4B6A-A6FD-2409547E7188}">
      <dgm:prSet phldrT="[Texte]" custT="1"/>
      <dgm:spPr/>
      <dgm:t>
        <a:bodyPr/>
        <a:lstStyle/>
        <a:p>
          <a:r>
            <a:rPr lang="fr-CA" sz="1800" b="1" dirty="0"/>
            <a:t>Intégré (13)</a:t>
          </a:r>
        </a:p>
      </dgm:t>
    </dgm:pt>
    <dgm:pt modelId="{A4DCFA46-D011-4FBA-B469-90FB1FAA352B}" type="parTrans" cxnId="{A6A8C81C-1D47-43CE-85CC-D8C4DCCA733E}">
      <dgm:prSet/>
      <dgm:spPr/>
      <dgm:t>
        <a:bodyPr/>
        <a:lstStyle/>
        <a:p>
          <a:endParaRPr lang="fr-CA" sz="1800" b="1"/>
        </a:p>
      </dgm:t>
    </dgm:pt>
    <dgm:pt modelId="{798C9BA4-7662-4686-B47D-32ED625CAA34}" type="sibTrans" cxnId="{A6A8C81C-1D47-43CE-85CC-D8C4DCCA733E}">
      <dgm:prSet/>
      <dgm:spPr/>
      <dgm:t>
        <a:bodyPr/>
        <a:lstStyle/>
        <a:p>
          <a:endParaRPr lang="fr-CA" sz="1800" b="1"/>
        </a:p>
      </dgm:t>
    </dgm:pt>
    <dgm:pt modelId="{6CDA92E3-2D34-49B9-832E-228F43ACE65D}">
      <dgm:prSet phldrT="[Texte]" custT="1"/>
      <dgm:spPr/>
      <dgm:t>
        <a:bodyPr/>
        <a:lstStyle/>
        <a:p>
          <a:r>
            <a:rPr lang="fr-CA" sz="1800" b="1" dirty="0"/>
            <a:t>Social (14)</a:t>
          </a:r>
        </a:p>
      </dgm:t>
    </dgm:pt>
    <dgm:pt modelId="{D3C2F24F-6D48-4BD2-9E73-3F1046A64A46}" type="parTrans" cxnId="{3AC043CF-E8A3-4BAA-8CEE-F72FB2506366}">
      <dgm:prSet/>
      <dgm:spPr/>
      <dgm:t>
        <a:bodyPr/>
        <a:lstStyle/>
        <a:p>
          <a:endParaRPr lang="fr-CA" sz="1800" b="1"/>
        </a:p>
      </dgm:t>
    </dgm:pt>
    <dgm:pt modelId="{9CA864A7-FFC7-45F5-8AD5-B97420F6F177}" type="sibTrans" cxnId="{3AC043CF-E8A3-4BAA-8CEE-F72FB2506366}">
      <dgm:prSet/>
      <dgm:spPr/>
      <dgm:t>
        <a:bodyPr/>
        <a:lstStyle/>
        <a:p>
          <a:endParaRPr lang="fr-CA" sz="1800" b="1"/>
        </a:p>
      </dgm:t>
    </dgm:pt>
    <dgm:pt modelId="{57E7AB9E-BA9C-42D7-89B0-91EB7E1D4C3E}">
      <dgm:prSet phldrT="[Texte]" custT="1"/>
      <dgm:spPr/>
      <dgm:t>
        <a:bodyPr/>
        <a:lstStyle/>
        <a:p>
          <a:r>
            <a:rPr lang="fr-CA" sz="1800" b="1" dirty="0"/>
            <a:t>Socio-économique (8)</a:t>
          </a:r>
        </a:p>
      </dgm:t>
    </dgm:pt>
    <dgm:pt modelId="{FF07DE04-AA6E-4E5A-AA7A-B1DD0DED8CC2}" type="parTrans" cxnId="{2E8E46DF-002C-4806-9DC8-0992CE6FEA1B}">
      <dgm:prSet/>
      <dgm:spPr/>
      <dgm:t>
        <a:bodyPr/>
        <a:lstStyle/>
        <a:p>
          <a:endParaRPr lang="fr-CA" sz="1800" b="1"/>
        </a:p>
      </dgm:t>
    </dgm:pt>
    <dgm:pt modelId="{FE54A307-6CDC-4E46-99CB-D609E1083909}" type="sibTrans" cxnId="{2E8E46DF-002C-4806-9DC8-0992CE6FEA1B}">
      <dgm:prSet/>
      <dgm:spPr/>
      <dgm:t>
        <a:bodyPr/>
        <a:lstStyle/>
        <a:p>
          <a:endParaRPr lang="fr-CA" sz="1800" b="1"/>
        </a:p>
      </dgm:t>
    </dgm:pt>
    <dgm:pt modelId="{A224152E-F90A-40A7-B443-16B94406AF55}">
      <dgm:prSet phldrT="[Texte]" custT="1"/>
      <dgm:spPr/>
      <dgm:t>
        <a:bodyPr/>
        <a:lstStyle/>
        <a:p>
          <a:r>
            <a:rPr lang="fr-CA" sz="1800" b="1" dirty="0"/>
            <a:t>Éducation (4)</a:t>
          </a:r>
        </a:p>
      </dgm:t>
    </dgm:pt>
    <dgm:pt modelId="{39033745-07D9-4857-A119-B937AC2A57F8}" type="parTrans" cxnId="{31D410A2-6855-46A9-805E-7E2E9A8FBFC7}">
      <dgm:prSet/>
      <dgm:spPr/>
      <dgm:t>
        <a:bodyPr/>
        <a:lstStyle/>
        <a:p>
          <a:endParaRPr lang="fr-CA" sz="1800" b="1"/>
        </a:p>
      </dgm:t>
    </dgm:pt>
    <dgm:pt modelId="{07D47479-152F-4566-8937-B8580221E5BF}" type="sibTrans" cxnId="{31D410A2-6855-46A9-805E-7E2E9A8FBFC7}">
      <dgm:prSet/>
      <dgm:spPr/>
      <dgm:t>
        <a:bodyPr/>
        <a:lstStyle/>
        <a:p>
          <a:endParaRPr lang="fr-CA" sz="1800" b="1"/>
        </a:p>
      </dgm:t>
    </dgm:pt>
    <dgm:pt modelId="{DA2152B2-E0B0-4131-9951-6E98B40EB707}">
      <dgm:prSet phldrT="[Texte]" custT="1"/>
      <dgm:spPr/>
      <dgm:t>
        <a:bodyPr/>
        <a:lstStyle/>
        <a:p>
          <a:r>
            <a:rPr lang="fr-CA" sz="1800" b="1" dirty="0"/>
            <a:t>Emploi (3)</a:t>
          </a:r>
        </a:p>
      </dgm:t>
    </dgm:pt>
    <dgm:pt modelId="{5314E000-BE90-494B-A46F-6D60AFAF3DD9}" type="parTrans" cxnId="{B8EB7000-1FA8-4D74-9000-CB75FB0C0955}">
      <dgm:prSet/>
      <dgm:spPr/>
      <dgm:t>
        <a:bodyPr/>
        <a:lstStyle/>
        <a:p>
          <a:endParaRPr lang="fr-CA" sz="1800" b="1"/>
        </a:p>
      </dgm:t>
    </dgm:pt>
    <dgm:pt modelId="{88E48879-7135-4F5D-B41F-DA9F5D978CA8}" type="sibTrans" cxnId="{B8EB7000-1FA8-4D74-9000-CB75FB0C0955}">
      <dgm:prSet/>
      <dgm:spPr/>
      <dgm:t>
        <a:bodyPr/>
        <a:lstStyle/>
        <a:p>
          <a:endParaRPr lang="fr-CA" sz="1800" b="1"/>
        </a:p>
      </dgm:t>
    </dgm:pt>
    <dgm:pt modelId="{7D9C7E79-78F7-4458-939E-A7D6FF8D831C}">
      <dgm:prSet phldrT="[Texte]" custT="1"/>
      <dgm:spPr/>
      <dgm:t>
        <a:bodyPr/>
        <a:lstStyle/>
        <a:p>
          <a:r>
            <a:rPr lang="fr-CA" sz="1800" b="1" dirty="0"/>
            <a:t>Santé (3)</a:t>
          </a:r>
        </a:p>
      </dgm:t>
    </dgm:pt>
    <dgm:pt modelId="{A48754FE-32DD-4464-8DF7-C2B75BF14A4C}" type="parTrans" cxnId="{B70B0413-BEF0-4638-A14F-80293B45E124}">
      <dgm:prSet/>
      <dgm:spPr/>
      <dgm:t>
        <a:bodyPr/>
        <a:lstStyle/>
        <a:p>
          <a:endParaRPr lang="fr-CA" sz="1800" b="1"/>
        </a:p>
      </dgm:t>
    </dgm:pt>
    <dgm:pt modelId="{91D7A408-48BE-45C0-A50F-D824F5DECFFD}" type="sibTrans" cxnId="{B70B0413-BEF0-4638-A14F-80293B45E124}">
      <dgm:prSet/>
      <dgm:spPr/>
      <dgm:t>
        <a:bodyPr/>
        <a:lstStyle/>
        <a:p>
          <a:endParaRPr lang="fr-CA" sz="1800" b="1"/>
        </a:p>
      </dgm:t>
    </dgm:pt>
    <dgm:pt modelId="{B2FE2137-FBC6-4D76-81F0-5DDF8067A371}">
      <dgm:prSet phldrT="[Texte]" custT="1"/>
      <dgm:spPr/>
      <dgm:t>
        <a:bodyPr/>
        <a:lstStyle/>
        <a:p>
          <a:r>
            <a:rPr lang="fr-CA" sz="1800" b="1" dirty="0"/>
            <a:t>Socio-sanitaire (6)</a:t>
          </a:r>
        </a:p>
      </dgm:t>
    </dgm:pt>
    <dgm:pt modelId="{23AD9ED7-F6C7-4D09-95EC-E7AD9DCDCF58}" type="parTrans" cxnId="{D7051514-00F2-4826-A9EB-CF88C7C94BB5}">
      <dgm:prSet/>
      <dgm:spPr/>
      <dgm:t>
        <a:bodyPr/>
        <a:lstStyle/>
        <a:p>
          <a:endParaRPr lang="fr-CA" sz="1800" b="1"/>
        </a:p>
      </dgm:t>
    </dgm:pt>
    <dgm:pt modelId="{904D9CBA-8931-4FB7-A35C-C3447BF21F2D}" type="sibTrans" cxnId="{D7051514-00F2-4826-A9EB-CF88C7C94BB5}">
      <dgm:prSet/>
      <dgm:spPr/>
      <dgm:t>
        <a:bodyPr/>
        <a:lstStyle/>
        <a:p>
          <a:endParaRPr lang="fr-CA" sz="1800" b="1"/>
        </a:p>
      </dgm:t>
    </dgm:pt>
    <dgm:pt modelId="{CC278DE4-A4E6-490A-B948-D97F27925B50}">
      <dgm:prSet phldrT="[Texte]" custT="1"/>
      <dgm:spPr/>
      <dgm:t>
        <a:bodyPr/>
        <a:lstStyle/>
        <a:p>
          <a:r>
            <a:rPr lang="fr-CA" sz="1800" b="1" dirty="0"/>
            <a:t>Environnement (2)</a:t>
          </a:r>
        </a:p>
      </dgm:t>
    </dgm:pt>
    <dgm:pt modelId="{389BC641-150E-44A3-900C-50672680E70B}" type="parTrans" cxnId="{BCA86BA9-03BF-40BF-83E1-16302E21B5F6}">
      <dgm:prSet/>
      <dgm:spPr/>
      <dgm:t>
        <a:bodyPr/>
        <a:lstStyle/>
        <a:p>
          <a:endParaRPr lang="fr-CA" sz="1800" b="1"/>
        </a:p>
      </dgm:t>
    </dgm:pt>
    <dgm:pt modelId="{06C9B3A6-D1F9-4A80-90F9-F6CC98A91310}" type="sibTrans" cxnId="{BCA86BA9-03BF-40BF-83E1-16302E21B5F6}">
      <dgm:prSet/>
      <dgm:spPr/>
      <dgm:t>
        <a:bodyPr/>
        <a:lstStyle/>
        <a:p>
          <a:endParaRPr lang="fr-CA" sz="1800" b="1"/>
        </a:p>
      </dgm:t>
    </dgm:pt>
    <dgm:pt modelId="{2BA7A391-7EDB-4610-8EA9-9C394AEF7D80}">
      <dgm:prSet custT="1"/>
      <dgm:spPr/>
      <dgm:t>
        <a:bodyPr/>
        <a:lstStyle/>
        <a:p>
          <a:r>
            <a:rPr lang="fr-CA" sz="1800" b="1" dirty="0"/>
            <a:t>Économique (3)</a:t>
          </a:r>
        </a:p>
      </dgm:t>
    </dgm:pt>
    <dgm:pt modelId="{C8EBCB39-F0D7-4F42-8218-B5D0A10ADA6B}" type="parTrans" cxnId="{3E300712-12D9-46C4-9447-B2A6A1904423}">
      <dgm:prSet/>
      <dgm:spPr/>
      <dgm:t>
        <a:bodyPr/>
        <a:lstStyle/>
        <a:p>
          <a:endParaRPr lang="fr-CA"/>
        </a:p>
      </dgm:t>
    </dgm:pt>
    <dgm:pt modelId="{DD306316-E382-4468-9AAD-D741142E308A}" type="sibTrans" cxnId="{3E300712-12D9-46C4-9447-B2A6A1904423}">
      <dgm:prSet/>
      <dgm:spPr/>
      <dgm:t>
        <a:bodyPr/>
        <a:lstStyle/>
        <a:p>
          <a:endParaRPr lang="fr-CA"/>
        </a:p>
      </dgm:t>
    </dgm:pt>
    <dgm:pt modelId="{B41659DB-E052-4FCB-855D-567CDDC30303}" type="pres">
      <dgm:prSet presAssocID="{17469B85-3224-4596-A3CE-04DFCF8D4AD0}" presName="composite" presStyleCnt="0">
        <dgm:presLayoutVars>
          <dgm:chMax val="1"/>
          <dgm:dir/>
          <dgm:resizeHandles val="exact"/>
        </dgm:presLayoutVars>
      </dgm:prSet>
      <dgm:spPr/>
    </dgm:pt>
    <dgm:pt modelId="{5A3BA018-602D-491A-A3CE-F06C1B4CF55C}" type="pres">
      <dgm:prSet presAssocID="{17469B85-3224-4596-A3CE-04DFCF8D4AD0}" presName="radial" presStyleCnt="0">
        <dgm:presLayoutVars>
          <dgm:animLvl val="ctr"/>
        </dgm:presLayoutVars>
      </dgm:prSet>
      <dgm:spPr/>
    </dgm:pt>
    <dgm:pt modelId="{D7E17B77-328C-4B2B-B857-AD425D4F5367}" type="pres">
      <dgm:prSet presAssocID="{1483F37D-6494-4B6A-A6FD-2409547E7188}" presName="centerShape" presStyleLbl="vennNode1" presStyleIdx="0" presStyleCnt="9" custScaleX="135527" custScaleY="95291" custLinFactNeighborX="7254" custLinFactNeighborY="7051"/>
      <dgm:spPr/>
    </dgm:pt>
    <dgm:pt modelId="{901152AE-4733-4826-973E-6499B7004F2C}" type="pres">
      <dgm:prSet presAssocID="{6CDA92E3-2D34-49B9-832E-228F43ACE65D}" presName="node" presStyleLbl="vennNode1" presStyleIdx="1" presStyleCnt="9" custScaleX="254878" custScaleY="249374" custRadScaleRad="152611" custRadScaleInc="-142635">
        <dgm:presLayoutVars>
          <dgm:bulletEnabled val="1"/>
        </dgm:presLayoutVars>
      </dgm:prSet>
      <dgm:spPr/>
    </dgm:pt>
    <dgm:pt modelId="{91A9B10A-A75F-49BB-BB9A-B3179C53941B}" type="pres">
      <dgm:prSet presAssocID="{57E7AB9E-BA9C-42D7-89B0-91EB7E1D4C3E}" presName="node" presStyleLbl="vennNode1" presStyleIdx="2" presStyleCnt="9" custScaleX="222351" custScaleY="179478" custRadScaleRad="91574" custRadScaleInc="-76762">
        <dgm:presLayoutVars>
          <dgm:bulletEnabled val="1"/>
        </dgm:presLayoutVars>
      </dgm:prSet>
      <dgm:spPr/>
    </dgm:pt>
    <dgm:pt modelId="{EDA9F304-3BB4-43DF-A3E0-F9580BE7D1C1}" type="pres">
      <dgm:prSet presAssocID="{A224152E-F90A-40A7-B443-16B94406AF55}" presName="node" presStyleLbl="vennNode1" presStyleIdx="3" presStyleCnt="9" custScaleX="140991" custScaleY="77087" custRadScaleRad="150096" custRadScaleInc="71726">
        <dgm:presLayoutVars>
          <dgm:bulletEnabled val="1"/>
        </dgm:presLayoutVars>
      </dgm:prSet>
      <dgm:spPr/>
    </dgm:pt>
    <dgm:pt modelId="{3A2C9642-DDB5-4B3B-8DE3-ACF3250B47B6}" type="pres">
      <dgm:prSet presAssocID="{DA2152B2-E0B0-4131-9951-6E98B40EB707}" presName="node" presStyleLbl="vennNode1" presStyleIdx="4" presStyleCnt="9" custScaleX="130180" custScaleY="78317" custRadScaleRad="190439" custRadScaleInc="-148368">
        <dgm:presLayoutVars>
          <dgm:bulletEnabled val="1"/>
        </dgm:presLayoutVars>
      </dgm:prSet>
      <dgm:spPr/>
    </dgm:pt>
    <dgm:pt modelId="{4807E009-1FC1-4B16-9227-64EFCACA38A7}" type="pres">
      <dgm:prSet presAssocID="{7D9C7E79-78F7-4458-939E-A7D6FF8D831C}" presName="node" presStyleLbl="vennNode1" presStyleIdx="5" presStyleCnt="9" custScaleX="124771" custScaleY="73476" custRadScaleRad="122378" custRadScaleInc="148422">
        <dgm:presLayoutVars>
          <dgm:bulletEnabled val="1"/>
        </dgm:presLayoutVars>
      </dgm:prSet>
      <dgm:spPr/>
    </dgm:pt>
    <dgm:pt modelId="{AE120A56-7FE0-4AAD-AFC0-976E8D8A96A7}" type="pres">
      <dgm:prSet presAssocID="{B2FE2137-FBC6-4D76-81F0-5DDF8067A371}" presName="node" presStyleLbl="vennNode1" presStyleIdx="6" presStyleCnt="9" custScaleX="168140" custRadScaleRad="201503" custRadScaleInc="83498">
        <dgm:presLayoutVars>
          <dgm:bulletEnabled val="1"/>
        </dgm:presLayoutVars>
      </dgm:prSet>
      <dgm:spPr/>
    </dgm:pt>
    <dgm:pt modelId="{B3660ABC-B63A-4090-9C6F-EF29609A5506}" type="pres">
      <dgm:prSet presAssocID="{CC278DE4-A4E6-490A-B948-D97F27925B50}" presName="node" presStyleLbl="vennNode1" presStyleIdx="7" presStyleCnt="9" custScaleX="195157" custScaleY="55402" custRadScaleRad="178956" custRadScaleInc="-397274">
        <dgm:presLayoutVars>
          <dgm:bulletEnabled val="1"/>
        </dgm:presLayoutVars>
      </dgm:prSet>
      <dgm:spPr/>
    </dgm:pt>
    <dgm:pt modelId="{FDFA4ADB-9C0B-49C9-97CB-02D846DC3EE0}" type="pres">
      <dgm:prSet presAssocID="{2BA7A391-7EDB-4610-8EA9-9C394AEF7D80}" presName="node" presStyleLbl="vennNode1" presStyleIdx="8" presStyleCnt="9" custScaleX="185518" custScaleY="45788" custRadScaleRad="173210" custRadScaleInc="193148">
        <dgm:presLayoutVars>
          <dgm:bulletEnabled val="1"/>
        </dgm:presLayoutVars>
      </dgm:prSet>
      <dgm:spPr/>
    </dgm:pt>
  </dgm:ptLst>
  <dgm:cxnLst>
    <dgm:cxn modelId="{B8EB7000-1FA8-4D74-9000-CB75FB0C0955}" srcId="{1483F37D-6494-4B6A-A6FD-2409547E7188}" destId="{DA2152B2-E0B0-4131-9951-6E98B40EB707}" srcOrd="3" destOrd="0" parTransId="{5314E000-BE90-494B-A46F-6D60AFAF3DD9}" sibTransId="{88E48879-7135-4F5D-B41F-DA9F5D978CA8}"/>
    <dgm:cxn modelId="{3E300712-12D9-46C4-9447-B2A6A1904423}" srcId="{1483F37D-6494-4B6A-A6FD-2409547E7188}" destId="{2BA7A391-7EDB-4610-8EA9-9C394AEF7D80}" srcOrd="7" destOrd="0" parTransId="{C8EBCB39-F0D7-4F42-8218-B5D0A10ADA6B}" sibTransId="{DD306316-E382-4468-9AAD-D741142E308A}"/>
    <dgm:cxn modelId="{B70B0413-BEF0-4638-A14F-80293B45E124}" srcId="{1483F37D-6494-4B6A-A6FD-2409547E7188}" destId="{7D9C7E79-78F7-4458-939E-A7D6FF8D831C}" srcOrd="4" destOrd="0" parTransId="{A48754FE-32DD-4464-8DF7-C2B75BF14A4C}" sibTransId="{91D7A408-48BE-45C0-A50F-D824F5DECFFD}"/>
    <dgm:cxn modelId="{D7051514-00F2-4826-A9EB-CF88C7C94BB5}" srcId="{1483F37D-6494-4B6A-A6FD-2409547E7188}" destId="{B2FE2137-FBC6-4D76-81F0-5DDF8067A371}" srcOrd="5" destOrd="0" parTransId="{23AD9ED7-F6C7-4D09-95EC-E7AD9DCDCF58}" sibTransId="{904D9CBA-8931-4FB7-A35C-C3447BF21F2D}"/>
    <dgm:cxn modelId="{A6A8C81C-1D47-43CE-85CC-D8C4DCCA733E}" srcId="{17469B85-3224-4596-A3CE-04DFCF8D4AD0}" destId="{1483F37D-6494-4B6A-A6FD-2409547E7188}" srcOrd="0" destOrd="0" parTransId="{A4DCFA46-D011-4FBA-B469-90FB1FAA352B}" sibTransId="{798C9BA4-7662-4686-B47D-32ED625CAA34}"/>
    <dgm:cxn modelId="{034C922B-62A1-43A5-81F7-51910C4CB65A}" type="presOf" srcId="{1483F37D-6494-4B6A-A6FD-2409547E7188}" destId="{D7E17B77-328C-4B2B-B857-AD425D4F5367}" srcOrd="0" destOrd="0" presId="urn:microsoft.com/office/officeart/2005/8/layout/radial3"/>
    <dgm:cxn modelId="{91E2DC5D-9143-4ADA-9DB6-A319D98625D4}" type="presOf" srcId="{7D9C7E79-78F7-4458-939E-A7D6FF8D831C}" destId="{4807E009-1FC1-4B16-9227-64EFCACA38A7}" srcOrd="0" destOrd="0" presId="urn:microsoft.com/office/officeart/2005/8/layout/radial3"/>
    <dgm:cxn modelId="{7026FE42-35CD-4223-A1D8-6F91334DE43C}" type="presOf" srcId="{17469B85-3224-4596-A3CE-04DFCF8D4AD0}" destId="{B41659DB-E052-4FCB-855D-567CDDC30303}" srcOrd="0" destOrd="0" presId="urn:microsoft.com/office/officeart/2005/8/layout/radial3"/>
    <dgm:cxn modelId="{0813E567-65FA-4AF9-9786-7359C2029633}" type="presOf" srcId="{57E7AB9E-BA9C-42D7-89B0-91EB7E1D4C3E}" destId="{91A9B10A-A75F-49BB-BB9A-B3179C53941B}" srcOrd="0" destOrd="0" presId="urn:microsoft.com/office/officeart/2005/8/layout/radial3"/>
    <dgm:cxn modelId="{216BAE68-4D22-4676-816E-C2A0CC049C07}" type="presOf" srcId="{6CDA92E3-2D34-49B9-832E-228F43ACE65D}" destId="{901152AE-4733-4826-973E-6499B7004F2C}" srcOrd="0" destOrd="0" presId="urn:microsoft.com/office/officeart/2005/8/layout/radial3"/>
    <dgm:cxn modelId="{A1AF016B-E2F3-4425-9A7E-597C3DE47E07}" type="presOf" srcId="{B2FE2137-FBC6-4D76-81F0-5DDF8067A371}" destId="{AE120A56-7FE0-4AAD-AFC0-976E8D8A96A7}" srcOrd="0" destOrd="0" presId="urn:microsoft.com/office/officeart/2005/8/layout/radial3"/>
    <dgm:cxn modelId="{37411251-FCE3-482C-BA40-B34FD8195241}" type="presOf" srcId="{A224152E-F90A-40A7-B443-16B94406AF55}" destId="{EDA9F304-3BB4-43DF-A3E0-F9580BE7D1C1}" srcOrd="0" destOrd="0" presId="urn:microsoft.com/office/officeart/2005/8/layout/radial3"/>
    <dgm:cxn modelId="{B7026690-E569-4902-A372-7526D3618E67}" type="presOf" srcId="{DA2152B2-E0B0-4131-9951-6E98B40EB707}" destId="{3A2C9642-DDB5-4B3B-8DE3-ACF3250B47B6}" srcOrd="0" destOrd="0" presId="urn:microsoft.com/office/officeart/2005/8/layout/radial3"/>
    <dgm:cxn modelId="{9EBEDA95-7EA7-4E5F-938A-21DCD5F6BEC3}" type="presOf" srcId="{2BA7A391-7EDB-4610-8EA9-9C394AEF7D80}" destId="{FDFA4ADB-9C0B-49C9-97CB-02D846DC3EE0}" srcOrd="0" destOrd="0" presId="urn:microsoft.com/office/officeart/2005/8/layout/radial3"/>
    <dgm:cxn modelId="{31D410A2-6855-46A9-805E-7E2E9A8FBFC7}" srcId="{1483F37D-6494-4B6A-A6FD-2409547E7188}" destId="{A224152E-F90A-40A7-B443-16B94406AF55}" srcOrd="2" destOrd="0" parTransId="{39033745-07D9-4857-A119-B937AC2A57F8}" sibTransId="{07D47479-152F-4566-8937-B8580221E5BF}"/>
    <dgm:cxn modelId="{BCA86BA9-03BF-40BF-83E1-16302E21B5F6}" srcId="{1483F37D-6494-4B6A-A6FD-2409547E7188}" destId="{CC278DE4-A4E6-490A-B948-D97F27925B50}" srcOrd="6" destOrd="0" parTransId="{389BC641-150E-44A3-900C-50672680E70B}" sibTransId="{06C9B3A6-D1F9-4A80-90F9-F6CC98A91310}"/>
    <dgm:cxn modelId="{3AC043CF-E8A3-4BAA-8CEE-F72FB2506366}" srcId="{1483F37D-6494-4B6A-A6FD-2409547E7188}" destId="{6CDA92E3-2D34-49B9-832E-228F43ACE65D}" srcOrd="0" destOrd="0" parTransId="{D3C2F24F-6D48-4BD2-9E73-3F1046A64A46}" sibTransId="{9CA864A7-FFC7-45F5-8AD5-B97420F6F177}"/>
    <dgm:cxn modelId="{3E4DCFD2-8500-44EC-BBBF-2F5ED541F5C1}" type="presOf" srcId="{CC278DE4-A4E6-490A-B948-D97F27925B50}" destId="{B3660ABC-B63A-4090-9C6F-EF29609A5506}" srcOrd="0" destOrd="0" presId="urn:microsoft.com/office/officeart/2005/8/layout/radial3"/>
    <dgm:cxn modelId="{2E8E46DF-002C-4806-9DC8-0992CE6FEA1B}" srcId="{1483F37D-6494-4B6A-A6FD-2409547E7188}" destId="{57E7AB9E-BA9C-42D7-89B0-91EB7E1D4C3E}" srcOrd="1" destOrd="0" parTransId="{FF07DE04-AA6E-4E5A-AA7A-B1DD0DED8CC2}" sibTransId="{FE54A307-6CDC-4E46-99CB-D609E1083909}"/>
    <dgm:cxn modelId="{8CF5ABF4-F931-48AF-8CAB-AA30B7079263}" type="presParOf" srcId="{B41659DB-E052-4FCB-855D-567CDDC30303}" destId="{5A3BA018-602D-491A-A3CE-F06C1B4CF55C}" srcOrd="0" destOrd="0" presId="urn:microsoft.com/office/officeart/2005/8/layout/radial3"/>
    <dgm:cxn modelId="{2317D679-35BA-4028-AFF6-B0B765DD03E6}" type="presParOf" srcId="{5A3BA018-602D-491A-A3CE-F06C1B4CF55C}" destId="{D7E17B77-328C-4B2B-B857-AD425D4F5367}" srcOrd="0" destOrd="0" presId="urn:microsoft.com/office/officeart/2005/8/layout/radial3"/>
    <dgm:cxn modelId="{B4CEBFB9-5E35-420A-8E99-2FB6D76D97ED}" type="presParOf" srcId="{5A3BA018-602D-491A-A3CE-F06C1B4CF55C}" destId="{901152AE-4733-4826-973E-6499B7004F2C}" srcOrd="1" destOrd="0" presId="urn:microsoft.com/office/officeart/2005/8/layout/radial3"/>
    <dgm:cxn modelId="{5FDC991B-9400-458D-AA99-52C68F26AD14}" type="presParOf" srcId="{5A3BA018-602D-491A-A3CE-F06C1B4CF55C}" destId="{91A9B10A-A75F-49BB-BB9A-B3179C53941B}" srcOrd="2" destOrd="0" presId="urn:microsoft.com/office/officeart/2005/8/layout/radial3"/>
    <dgm:cxn modelId="{780FFE01-14F5-4145-B8FA-935416CAE52C}" type="presParOf" srcId="{5A3BA018-602D-491A-A3CE-F06C1B4CF55C}" destId="{EDA9F304-3BB4-43DF-A3E0-F9580BE7D1C1}" srcOrd="3" destOrd="0" presId="urn:microsoft.com/office/officeart/2005/8/layout/radial3"/>
    <dgm:cxn modelId="{412FC348-06B1-4950-B775-87FC72D4A50F}" type="presParOf" srcId="{5A3BA018-602D-491A-A3CE-F06C1B4CF55C}" destId="{3A2C9642-DDB5-4B3B-8DE3-ACF3250B47B6}" srcOrd="4" destOrd="0" presId="urn:microsoft.com/office/officeart/2005/8/layout/radial3"/>
    <dgm:cxn modelId="{801FE7B9-187D-42F7-AA3F-3677B0D40AF7}" type="presParOf" srcId="{5A3BA018-602D-491A-A3CE-F06C1B4CF55C}" destId="{4807E009-1FC1-4B16-9227-64EFCACA38A7}" srcOrd="5" destOrd="0" presId="urn:microsoft.com/office/officeart/2005/8/layout/radial3"/>
    <dgm:cxn modelId="{CC2A231D-F7C5-4B04-9B21-D1861B100717}" type="presParOf" srcId="{5A3BA018-602D-491A-A3CE-F06C1B4CF55C}" destId="{AE120A56-7FE0-4AAD-AFC0-976E8D8A96A7}" srcOrd="6" destOrd="0" presId="urn:microsoft.com/office/officeart/2005/8/layout/radial3"/>
    <dgm:cxn modelId="{92F54556-F35B-4BC6-B13F-87B301038CA9}" type="presParOf" srcId="{5A3BA018-602D-491A-A3CE-F06C1B4CF55C}" destId="{B3660ABC-B63A-4090-9C6F-EF29609A5506}" srcOrd="7" destOrd="0" presId="urn:microsoft.com/office/officeart/2005/8/layout/radial3"/>
    <dgm:cxn modelId="{4520EEE7-E6AE-41EA-99A2-46169EE14356}" type="presParOf" srcId="{5A3BA018-602D-491A-A3CE-F06C1B4CF55C}" destId="{FDFA4ADB-9C0B-49C9-97CB-02D846DC3EE0}" srcOrd="8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FB329F-D244-45FB-B276-301B56081A59}">
      <dsp:nvSpPr>
        <dsp:cNvPr id="0" name=""/>
        <dsp:cNvSpPr/>
      </dsp:nvSpPr>
      <dsp:spPr>
        <a:xfrm>
          <a:off x="0" y="280190"/>
          <a:ext cx="8153400" cy="3052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2794" tIns="354076" rIns="632794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fr-CA" sz="1600" kern="1200" dirty="0">
              <a:solidFill>
                <a:schemeClr val="bg1"/>
              </a:solidFill>
            </a:rPr>
            <a:t>Développement local de type communautaire</a:t>
          </a:r>
          <a:endParaRPr lang="fr-CA" sz="1600" kern="1200" dirty="0">
            <a:solidFill>
              <a:schemeClr val="bg1"/>
            </a:solidFill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fr-CA" sz="1600" kern="1200" dirty="0">
              <a:solidFill>
                <a:schemeClr val="bg1"/>
              </a:solidFill>
            </a:rPr>
            <a:t>Développement des communautés</a:t>
          </a:r>
          <a:endParaRPr lang="fr-CA" sz="1600" kern="1200" dirty="0">
            <a:solidFill>
              <a:schemeClr val="bg1"/>
            </a:solidFill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600" kern="1200" dirty="0">
              <a:solidFill>
                <a:schemeClr val="bg1"/>
              </a:solidFill>
            </a:rPr>
            <a:t>Développement communautaire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600" kern="1200" dirty="0">
              <a:solidFill>
                <a:schemeClr val="bg1"/>
              </a:solidFill>
            </a:rPr>
            <a:t>Développement social local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fr-CA" sz="1600" kern="1200" dirty="0">
              <a:solidFill>
                <a:schemeClr val="bg1"/>
              </a:solidFill>
            </a:rPr>
            <a:t>Approche territoriale intégrée</a:t>
          </a:r>
          <a:endParaRPr lang="fr-CA" sz="1600" kern="1200" dirty="0">
            <a:solidFill>
              <a:schemeClr val="bg1"/>
            </a:solidFill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600" kern="1200" dirty="0">
              <a:solidFill>
                <a:schemeClr val="bg1"/>
              </a:solidFill>
            </a:rPr>
            <a:t>Action intersectorielle concertée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600" kern="1200" dirty="0">
              <a:solidFill>
                <a:schemeClr val="bg1"/>
              </a:solidFill>
            </a:rPr>
            <a:t>Revitalisation urbaine intégrée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600" kern="1200" dirty="0">
              <a:solidFill>
                <a:schemeClr val="bg1"/>
              </a:solidFill>
            </a:rPr>
            <a:t>Mobilisation concertée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600" kern="1200" dirty="0">
              <a:solidFill>
                <a:schemeClr val="bg1"/>
              </a:solidFill>
            </a:rPr>
            <a:t>Partenariat multisectoriel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600" kern="1200" dirty="0">
              <a:solidFill>
                <a:schemeClr val="bg1"/>
              </a:solidFill>
            </a:rPr>
            <a:t>Etc.</a:t>
          </a:r>
        </a:p>
      </dsp:txBody>
      <dsp:txXfrm>
        <a:off x="0" y="280190"/>
        <a:ext cx="8153400" cy="3052350"/>
      </dsp:txXfrm>
    </dsp:sp>
    <dsp:sp modelId="{958F971C-9761-48F8-ADBE-8ABEDB5D262E}">
      <dsp:nvSpPr>
        <dsp:cNvPr id="0" name=""/>
        <dsp:cNvSpPr/>
      </dsp:nvSpPr>
      <dsp:spPr>
        <a:xfrm>
          <a:off x="407670" y="29270"/>
          <a:ext cx="6421772" cy="501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725" tIns="0" rIns="215725" bIns="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fr-CA" sz="1600" b="1" kern="1200" dirty="0">
              <a:solidFill>
                <a:schemeClr val="bg1"/>
              </a:solidFill>
            </a:rPr>
            <a:t>Différentes terminologies pour nommer sa stratégie de changement…</a:t>
          </a:r>
        </a:p>
      </dsp:txBody>
      <dsp:txXfrm>
        <a:off x="432168" y="53768"/>
        <a:ext cx="6372776" cy="452844"/>
      </dsp:txXfrm>
    </dsp:sp>
    <dsp:sp modelId="{E8846B0C-B0E8-416A-BF3B-17025060C602}">
      <dsp:nvSpPr>
        <dsp:cNvPr id="0" name=""/>
        <dsp:cNvSpPr/>
      </dsp:nvSpPr>
      <dsp:spPr>
        <a:xfrm>
          <a:off x="0" y="3675261"/>
          <a:ext cx="8153400" cy="910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2794" tIns="354076" rIns="632794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fr-CA" sz="1600" b="0" kern="1200" dirty="0">
              <a:solidFill>
                <a:schemeClr val="bg1"/>
              </a:solidFill>
            </a:rPr>
            <a:t>Elle nous permet de mettre sous le même parapluie un ensemble d’acteurs et de pratiques qui ont un bon nombre de caractéristiques en commun</a:t>
          </a:r>
          <a:endParaRPr lang="fr-CA" sz="1600" b="0" kern="1200" dirty="0">
            <a:solidFill>
              <a:schemeClr val="bg1"/>
            </a:solidFill>
          </a:endParaRPr>
        </a:p>
      </dsp:txBody>
      <dsp:txXfrm>
        <a:off x="0" y="3675261"/>
        <a:ext cx="8153400" cy="910350"/>
      </dsp:txXfrm>
    </dsp:sp>
    <dsp:sp modelId="{35496D46-E15D-4267-95F3-A3B9A4917C62}">
      <dsp:nvSpPr>
        <dsp:cNvPr id="0" name=""/>
        <dsp:cNvSpPr/>
      </dsp:nvSpPr>
      <dsp:spPr>
        <a:xfrm>
          <a:off x="407670" y="3424341"/>
          <a:ext cx="6421772" cy="5018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725" tIns="0" rIns="215725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fr-CA" sz="1400" b="1" kern="1200" dirty="0">
              <a:solidFill>
                <a:schemeClr val="bg1"/>
              </a:solidFill>
            </a:rPr>
            <a:t>La nomination que nous avons choisie pour regrouper cet univers est la </a:t>
          </a:r>
          <a:r>
            <a:rPr kumimoji="1" lang="fr-CA" sz="1800" b="1" kern="1200" dirty="0">
              <a:solidFill>
                <a:schemeClr val="bg1"/>
              </a:solidFill>
            </a:rPr>
            <a:t>MOBILISATION DES COMMUNAUTÉS LOCALES</a:t>
          </a:r>
          <a:endParaRPr lang="fr-CA" sz="1400" b="1" kern="1200" dirty="0">
            <a:solidFill>
              <a:schemeClr val="bg1"/>
            </a:solidFill>
          </a:endParaRPr>
        </a:p>
      </dsp:txBody>
      <dsp:txXfrm>
        <a:off x="432168" y="3448839"/>
        <a:ext cx="6372776" cy="4528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2818A7-41F7-4801-96DF-1CFF2F238146}">
      <dsp:nvSpPr>
        <dsp:cNvPr id="0" name=""/>
        <dsp:cNvSpPr/>
      </dsp:nvSpPr>
      <dsp:spPr>
        <a:xfrm>
          <a:off x="4489146" y="34984"/>
          <a:ext cx="1430951" cy="11833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1800" b="1" i="0" u="none" strike="noStrike" kern="1200" cap="all" spc="0" normalizeH="0" baseline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</a:rPr>
            <a:t>Étape 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1800" b="1" i="0" u="none" strike="noStrike" kern="1200" cap="none" normalizeH="0" baseline="0" dirty="0">
              <a:ln/>
              <a:solidFill>
                <a:schemeClr val="bg1"/>
              </a:solidFill>
              <a:effectLst/>
              <a:latin typeface="Arial" charset="0"/>
            </a:rPr>
            <a:t>Diagnostic et vision commune</a:t>
          </a:r>
        </a:p>
      </dsp:txBody>
      <dsp:txXfrm>
        <a:off x="4489146" y="34984"/>
        <a:ext cx="1430951" cy="1183357"/>
      </dsp:txXfrm>
    </dsp:sp>
    <dsp:sp modelId="{83D7BDEE-04A6-4B5F-9423-02ED746D7D3F}">
      <dsp:nvSpPr>
        <dsp:cNvPr id="0" name=""/>
        <dsp:cNvSpPr/>
      </dsp:nvSpPr>
      <dsp:spPr>
        <a:xfrm>
          <a:off x="1850829" y="43500"/>
          <a:ext cx="4442792" cy="4442792"/>
        </a:xfrm>
        <a:prstGeom prst="circularArrow">
          <a:avLst>
            <a:gd name="adj1" fmla="val 5194"/>
            <a:gd name="adj2" fmla="val 335458"/>
            <a:gd name="adj3" fmla="val 21219535"/>
            <a:gd name="adj4" fmla="val 19676164"/>
            <a:gd name="adj5" fmla="val 606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CA0CBF-EB5C-4D9E-89D8-42F0A3B99A19}">
      <dsp:nvSpPr>
        <dsp:cNvPr id="0" name=""/>
        <dsp:cNvSpPr/>
      </dsp:nvSpPr>
      <dsp:spPr>
        <a:xfrm>
          <a:off x="5109314" y="2239087"/>
          <a:ext cx="1678155" cy="11833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1800" b="1" i="0" u="none" strike="noStrike" kern="1200" cap="all" spc="0" normalizeH="0" baseline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</a:rPr>
            <a:t>Étape 3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1800" b="1" i="0" u="none" strike="noStrike" kern="1200" cap="none" normalizeH="0" baseline="0" dirty="0">
              <a:ln/>
              <a:solidFill>
                <a:schemeClr val="bg1"/>
              </a:solidFill>
              <a:effectLst/>
              <a:latin typeface="Arial" charset="0"/>
            </a:rPr>
            <a:t>Planification stratégique et opérationnelle</a:t>
          </a:r>
        </a:p>
      </dsp:txBody>
      <dsp:txXfrm>
        <a:off x="5109314" y="2239087"/>
        <a:ext cx="1678155" cy="1183357"/>
      </dsp:txXfrm>
    </dsp:sp>
    <dsp:sp modelId="{DFBA8207-AFB5-4A5F-981B-9C5497077768}">
      <dsp:nvSpPr>
        <dsp:cNvPr id="0" name=""/>
        <dsp:cNvSpPr/>
      </dsp:nvSpPr>
      <dsp:spPr>
        <a:xfrm>
          <a:off x="1871042" y="-17296"/>
          <a:ext cx="4442792" cy="4442792"/>
        </a:xfrm>
        <a:prstGeom prst="circularArrow">
          <a:avLst>
            <a:gd name="adj1" fmla="val 5194"/>
            <a:gd name="adj2" fmla="val 335458"/>
            <a:gd name="adj3" fmla="val 3874502"/>
            <a:gd name="adj4" fmla="val 2290243"/>
            <a:gd name="adj5" fmla="val 606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2CB728-31B8-488F-A566-88E248C5A865}">
      <dsp:nvSpPr>
        <dsp:cNvPr id="0" name=""/>
        <dsp:cNvSpPr/>
      </dsp:nvSpPr>
      <dsp:spPr>
        <a:xfrm>
          <a:off x="3330379" y="3601302"/>
          <a:ext cx="1430951" cy="11833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1800" b="1" i="0" u="none" strike="noStrike" kern="1200" cap="all" spc="0" normalizeH="0" baseline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</a:rPr>
            <a:t>Étape 4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sz="1800" b="1" i="0" u="none" strike="noStrike" kern="1200" cap="none" normalizeH="0" baseline="0" dirty="0">
              <a:ln/>
              <a:solidFill>
                <a:schemeClr val="bg1"/>
              </a:solidFill>
              <a:effectLst/>
              <a:latin typeface="Arial" charset="0"/>
            </a:rPr>
            <a:t>Réalisation actions</a:t>
          </a:r>
          <a:endParaRPr kumimoji="0" lang="fr-CA" sz="1800" b="0" i="0" u="none" strike="noStrike" kern="1200" cap="none" normalizeH="0" baseline="0" dirty="0">
            <a:ln/>
            <a:solidFill>
              <a:schemeClr val="bg1"/>
            </a:solidFill>
            <a:effectLst/>
            <a:latin typeface="Arial" charset="0"/>
          </a:endParaRPr>
        </a:p>
      </dsp:txBody>
      <dsp:txXfrm>
        <a:off x="3330379" y="3601302"/>
        <a:ext cx="1430951" cy="1183357"/>
      </dsp:txXfrm>
    </dsp:sp>
    <dsp:sp modelId="{86BF3FE5-781D-4162-9F40-CD90DD57A8FE}">
      <dsp:nvSpPr>
        <dsp:cNvPr id="0" name=""/>
        <dsp:cNvSpPr/>
      </dsp:nvSpPr>
      <dsp:spPr>
        <a:xfrm>
          <a:off x="1824458" y="173"/>
          <a:ext cx="4442792" cy="4442792"/>
        </a:xfrm>
        <a:prstGeom prst="circularArrow">
          <a:avLst>
            <a:gd name="adj1" fmla="val 5194"/>
            <a:gd name="adj2" fmla="val 335458"/>
            <a:gd name="adj3" fmla="val 8212873"/>
            <a:gd name="adj4" fmla="val 6676799"/>
            <a:gd name="adj5" fmla="val 606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BA1E60-9E23-4E3C-9FFB-475F68D0C42E}">
      <dsp:nvSpPr>
        <dsp:cNvPr id="0" name=""/>
        <dsp:cNvSpPr/>
      </dsp:nvSpPr>
      <dsp:spPr>
        <a:xfrm>
          <a:off x="1455454" y="2239090"/>
          <a:ext cx="1430951" cy="11833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sz="1800" b="1" i="0" u="none" strike="noStrike" kern="1200" cap="all" spc="0" normalizeH="0" baseline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</a:rPr>
            <a:t>Étape 5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sz="1800" b="1" i="0" u="none" strike="noStrike" kern="1200" cap="none" normalizeH="0" baseline="0" dirty="0">
              <a:ln/>
              <a:solidFill>
                <a:schemeClr val="bg1"/>
              </a:solidFill>
              <a:effectLst/>
              <a:latin typeface="Arial" charset="0"/>
            </a:rPr>
            <a:t>Évaluation actions et mobilisation</a:t>
          </a:r>
          <a:endParaRPr kumimoji="0" lang="fr-FR" sz="1800" b="1" i="0" u="none" strike="noStrike" kern="1200" cap="none" normalizeH="0" baseline="0" dirty="0">
            <a:ln/>
            <a:solidFill>
              <a:schemeClr val="bg1"/>
            </a:solidFill>
            <a:effectLst/>
            <a:latin typeface="Arial" charset="0"/>
          </a:endParaRPr>
        </a:p>
      </dsp:txBody>
      <dsp:txXfrm>
        <a:off x="1455454" y="2239090"/>
        <a:ext cx="1430951" cy="1183357"/>
      </dsp:txXfrm>
    </dsp:sp>
    <dsp:sp modelId="{44DCC488-385E-4A23-8A9D-CBAB37A85DBF}">
      <dsp:nvSpPr>
        <dsp:cNvPr id="0" name=""/>
        <dsp:cNvSpPr/>
      </dsp:nvSpPr>
      <dsp:spPr>
        <a:xfrm>
          <a:off x="1824458" y="173"/>
          <a:ext cx="4442792" cy="4442792"/>
        </a:xfrm>
        <a:prstGeom prst="circularArrow">
          <a:avLst>
            <a:gd name="adj1" fmla="val 5194"/>
            <a:gd name="adj2" fmla="val 335458"/>
            <a:gd name="adj3" fmla="val 12299927"/>
            <a:gd name="adj4" fmla="val 10769447"/>
            <a:gd name="adj5" fmla="val 606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FBD4DC-B072-4670-8D80-6AD3854E44D7}">
      <dsp:nvSpPr>
        <dsp:cNvPr id="0" name=""/>
        <dsp:cNvSpPr/>
      </dsp:nvSpPr>
      <dsp:spPr>
        <a:xfrm>
          <a:off x="2171612" y="34984"/>
          <a:ext cx="1430951" cy="11833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1800" b="1" i="0" u="none" strike="noStrike" kern="1200" cap="all" spc="0" normalizeH="0" baseline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</a:rPr>
            <a:t>Étape 1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1800" b="1" i="0" u="none" strike="noStrike" kern="1200" cap="none" normalizeH="0" baseline="0" dirty="0">
              <a:ln/>
              <a:solidFill>
                <a:schemeClr val="bg1"/>
              </a:solidFill>
              <a:effectLst/>
              <a:latin typeface="Arial" charset="0"/>
            </a:rPr>
            <a:t>Portrait / Profil</a:t>
          </a:r>
        </a:p>
      </dsp:txBody>
      <dsp:txXfrm>
        <a:off x="2171612" y="34984"/>
        <a:ext cx="1430951" cy="1183357"/>
      </dsp:txXfrm>
    </dsp:sp>
    <dsp:sp modelId="{6FA0C782-E328-410F-8C94-B6329B0F6CE0}">
      <dsp:nvSpPr>
        <dsp:cNvPr id="0" name=""/>
        <dsp:cNvSpPr/>
      </dsp:nvSpPr>
      <dsp:spPr>
        <a:xfrm>
          <a:off x="1824458" y="173"/>
          <a:ext cx="4442792" cy="4442792"/>
        </a:xfrm>
        <a:prstGeom prst="circularArrow">
          <a:avLst>
            <a:gd name="adj1" fmla="val 5194"/>
            <a:gd name="adj2" fmla="val 335458"/>
            <a:gd name="adj3" fmla="val 16644219"/>
            <a:gd name="adj4" fmla="val 15420323"/>
            <a:gd name="adj5" fmla="val 606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9113CC-337C-409D-9127-ECB38E9141E5}">
      <dsp:nvSpPr>
        <dsp:cNvPr id="0" name=""/>
        <dsp:cNvSpPr/>
      </dsp:nvSpPr>
      <dsp:spPr>
        <a:xfrm>
          <a:off x="0" y="2812337"/>
          <a:ext cx="8429684" cy="184382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fr-FR" sz="2100" kern="1200" dirty="0">
              <a:solidFill>
                <a:schemeClr val="bg1"/>
              </a:solidFill>
            </a:rPr>
            <a:t>C’est le développement d’une telle « grande » compétence en tout ou en partie que doivent viser les programmes de formation et de perfectionnement de développement des compétences</a:t>
          </a:r>
          <a:r>
            <a:rPr kumimoji="1" lang="fr-CA" sz="2100" kern="1200" dirty="0">
              <a:solidFill>
                <a:schemeClr val="bg1"/>
              </a:solidFill>
            </a:rPr>
            <a:t>.</a:t>
          </a:r>
        </a:p>
      </dsp:txBody>
      <dsp:txXfrm>
        <a:off x="0" y="2812337"/>
        <a:ext cx="8429684" cy="1843820"/>
      </dsp:txXfrm>
    </dsp:sp>
    <dsp:sp modelId="{73579C90-712C-4682-A639-1D55A0C8A443}">
      <dsp:nvSpPr>
        <dsp:cNvPr id="0" name=""/>
        <dsp:cNvSpPr/>
      </dsp:nvSpPr>
      <dsp:spPr>
        <a:xfrm rot="10800000">
          <a:off x="0" y="2099"/>
          <a:ext cx="8429684" cy="2835795"/>
        </a:xfrm>
        <a:prstGeom prst="upArrowCallout">
          <a:avLst/>
        </a:prstGeom>
        <a:gradFill rotWithShape="0">
          <a:gsLst>
            <a:gs pos="0">
              <a:schemeClr val="accent2">
                <a:hueOff val="-4036344"/>
                <a:satOff val="-45205"/>
                <a:lumOff val="-4705"/>
                <a:alphaOff val="0"/>
                <a:shade val="51000"/>
                <a:satMod val="130000"/>
              </a:schemeClr>
            </a:gs>
            <a:gs pos="80000">
              <a:schemeClr val="accent2">
                <a:hueOff val="-4036344"/>
                <a:satOff val="-45205"/>
                <a:lumOff val="-4705"/>
                <a:alphaOff val="0"/>
                <a:shade val="93000"/>
                <a:satMod val="130000"/>
              </a:schemeClr>
            </a:gs>
            <a:gs pos="100000">
              <a:schemeClr val="accent2">
                <a:hueOff val="-4036344"/>
                <a:satOff val="-45205"/>
                <a:lumOff val="-470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fr-CA" sz="2100" kern="1200" dirty="0">
              <a:solidFill>
                <a:schemeClr val="bg1"/>
              </a:solidFill>
            </a:rPr>
            <a:t>Pouvoir utiliser les connaissances et les concepts [</a:t>
          </a:r>
          <a:r>
            <a:rPr kumimoji="1" lang="fr-CA" sz="2100" i="1" kern="1200" dirty="0">
              <a:solidFill>
                <a:schemeClr val="bg1"/>
              </a:solidFill>
            </a:rPr>
            <a:t>savoirs</a:t>
          </a:r>
          <a:r>
            <a:rPr kumimoji="1" lang="fr-CA" sz="2100" kern="1200" dirty="0">
              <a:solidFill>
                <a:schemeClr val="bg1"/>
              </a:solidFill>
            </a:rPr>
            <a:t>] ainsi que les techniques et les outils [</a:t>
          </a:r>
          <a:r>
            <a:rPr kumimoji="1" lang="fr-CA" sz="2100" i="1" kern="1200" dirty="0">
              <a:solidFill>
                <a:schemeClr val="bg1"/>
              </a:solidFill>
            </a:rPr>
            <a:t>savoir-faire</a:t>
          </a:r>
          <a:r>
            <a:rPr kumimoji="1" lang="fr-CA" sz="2100" kern="1200" dirty="0">
              <a:solidFill>
                <a:schemeClr val="bg1"/>
              </a:solidFill>
            </a:rPr>
            <a:t>] associés à la mobilisation des communautés locales en fonction, d’une part, du rôle qui incombe à l’individu et, d’autre part, des objectifs, des valeurs et de la culture de l’organisme auquel l’individu est rattaché [</a:t>
          </a:r>
          <a:r>
            <a:rPr kumimoji="1" lang="fr-CA" sz="2100" i="1" kern="1200" dirty="0">
              <a:solidFill>
                <a:schemeClr val="bg1"/>
              </a:solidFill>
            </a:rPr>
            <a:t>savoir être</a:t>
          </a:r>
          <a:r>
            <a:rPr kumimoji="1" lang="fr-CA" sz="2100" kern="1200" dirty="0">
              <a:solidFill>
                <a:schemeClr val="bg1"/>
              </a:solidFill>
            </a:rPr>
            <a:t>].</a:t>
          </a:r>
          <a:endParaRPr lang="fr-CA" sz="2100" kern="1200" dirty="0">
            <a:solidFill>
              <a:schemeClr val="bg1"/>
            </a:solidFill>
          </a:endParaRPr>
        </a:p>
      </dsp:txBody>
      <dsp:txXfrm rot="10800000">
        <a:off x="0" y="2099"/>
        <a:ext cx="8429684" cy="18426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2818A7-41F7-4801-96DF-1CFF2F238146}">
      <dsp:nvSpPr>
        <dsp:cNvPr id="0" name=""/>
        <dsp:cNvSpPr/>
      </dsp:nvSpPr>
      <dsp:spPr>
        <a:xfrm>
          <a:off x="4489177" y="34984"/>
          <a:ext cx="1430962" cy="1183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1800" b="1" i="0" u="none" strike="noStrike" kern="1200" cap="all" spc="0" normalizeH="0" baseline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</a:rPr>
            <a:t>Étape 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1800" b="1" i="0" u="none" strike="noStrike" kern="1200" cap="none" normalizeH="0" baseline="0" dirty="0">
              <a:ln/>
              <a:solidFill>
                <a:schemeClr val="bg1"/>
              </a:solidFill>
              <a:effectLst/>
              <a:latin typeface="Arial" charset="0"/>
            </a:rPr>
            <a:t>Diagnostic et vision commune</a:t>
          </a:r>
        </a:p>
      </dsp:txBody>
      <dsp:txXfrm>
        <a:off x="4489177" y="34984"/>
        <a:ext cx="1430962" cy="1183366"/>
      </dsp:txXfrm>
    </dsp:sp>
    <dsp:sp modelId="{83D7BDEE-04A6-4B5F-9423-02ED746D7D3F}">
      <dsp:nvSpPr>
        <dsp:cNvPr id="0" name=""/>
        <dsp:cNvSpPr/>
      </dsp:nvSpPr>
      <dsp:spPr>
        <a:xfrm>
          <a:off x="1824471" y="173"/>
          <a:ext cx="4442823" cy="4442823"/>
        </a:xfrm>
        <a:prstGeom prst="circularArrow">
          <a:avLst>
            <a:gd name="adj1" fmla="val 5194"/>
            <a:gd name="adj2" fmla="val 335458"/>
            <a:gd name="adj3" fmla="val 21295095"/>
            <a:gd name="adj4" fmla="val 19764615"/>
            <a:gd name="adj5" fmla="val 606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CA0CBF-EB5C-4D9E-89D8-42F0A3B99A19}">
      <dsp:nvSpPr>
        <dsp:cNvPr id="0" name=""/>
        <dsp:cNvSpPr/>
      </dsp:nvSpPr>
      <dsp:spPr>
        <a:xfrm>
          <a:off x="5081737" y="2239105"/>
          <a:ext cx="1678167" cy="1183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1800" b="1" i="0" u="none" strike="noStrike" kern="1200" cap="all" spc="0" normalizeH="0" baseline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</a:rPr>
            <a:t>Étape 3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1800" b="1" i="0" u="none" strike="noStrike" kern="1200" cap="none" normalizeH="0" baseline="0" dirty="0">
              <a:ln/>
              <a:solidFill>
                <a:schemeClr val="bg1"/>
              </a:solidFill>
              <a:effectLst/>
              <a:latin typeface="Arial" charset="0"/>
            </a:rPr>
            <a:t>Planification stratégique et opérationnelle</a:t>
          </a:r>
        </a:p>
      </dsp:txBody>
      <dsp:txXfrm>
        <a:off x="5081737" y="2239105"/>
        <a:ext cx="1678167" cy="1183366"/>
      </dsp:txXfrm>
    </dsp:sp>
    <dsp:sp modelId="{DFBA8207-AFB5-4A5F-981B-9C5497077768}">
      <dsp:nvSpPr>
        <dsp:cNvPr id="0" name=""/>
        <dsp:cNvSpPr/>
      </dsp:nvSpPr>
      <dsp:spPr>
        <a:xfrm>
          <a:off x="1824471" y="173"/>
          <a:ext cx="4442823" cy="4442823"/>
        </a:xfrm>
        <a:prstGeom prst="circularArrow">
          <a:avLst>
            <a:gd name="adj1" fmla="val 5194"/>
            <a:gd name="adj2" fmla="val 335458"/>
            <a:gd name="adj3" fmla="val 3787743"/>
            <a:gd name="adj4" fmla="val 2251669"/>
            <a:gd name="adj5" fmla="val 606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2CB728-31B8-488F-A566-88E248C5A865}">
      <dsp:nvSpPr>
        <dsp:cNvPr id="0" name=""/>
        <dsp:cNvSpPr/>
      </dsp:nvSpPr>
      <dsp:spPr>
        <a:xfrm>
          <a:off x="3330402" y="3601327"/>
          <a:ext cx="1430962" cy="1183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1800" b="1" i="0" u="none" strike="noStrike" kern="1200" cap="all" spc="0" normalizeH="0" baseline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</a:rPr>
            <a:t>Étape 4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sz="1800" b="1" i="0" u="none" strike="noStrike" kern="1200" cap="none" normalizeH="0" baseline="0" dirty="0">
              <a:ln/>
              <a:solidFill>
                <a:schemeClr val="bg1"/>
              </a:solidFill>
              <a:effectLst/>
              <a:latin typeface="Arial" charset="0"/>
            </a:rPr>
            <a:t>Réalisation actions</a:t>
          </a:r>
          <a:endParaRPr kumimoji="0" lang="fr-CA" sz="1800" b="0" i="0" u="none" strike="noStrike" kern="1200" cap="none" normalizeH="0" baseline="0" dirty="0">
            <a:ln/>
            <a:solidFill>
              <a:schemeClr val="bg1"/>
            </a:solidFill>
            <a:effectLst/>
            <a:latin typeface="Arial" charset="0"/>
          </a:endParaRPr>
        </a:p>
      </dsp:txBody>
      <dsp:txXfrm>
        <a:off x="3330402" y="3601327"/>
        <a:ext cx="1430962" cy="1183366"/>
      </dsp:txXfrm>
    </dsp:sp>
    <dsp:sp modelId="{86BF3FE5-781D-4162-9F40-CD90DD57A8FE}">
      <dsp:nvSpPr>
        <dsp:cNvPr id="0" name=""/>
        <dsp:cNvSpPr/>
      </dsp:nvSpPr>
      <dsp:spPr>
        <a:xfrm>
          <a:off x="1824471" y="173"/>
          <a:ext cx="4442823" cy="4442823"/>
        </a:xfrm>
        <a:prstGeom prst="circularArrow">
          <a:avLst>
            <a:gd name="adj1" fmla="val 5194"/>
            <a:gd name="adj2" fmla="val 335458"/>
            <a:gd name="adj3" fmla="val 8212873"/>
            <a:gd name="adj4" fmla="val 6676799"/>
            <a:gd name="adj5" fmla="val 606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BA1E60-9E23-4E3C-9FFB-475F68D0C42E}">
      <dsp:nvSpPr>
        <dsp:cNvPr id="0" name=""/>
        <dsp:cNvSpPr/>
      </dsp:nvSpPr>
      <dsp:spPr>
        <a:xfrm>
          <a:off x="1455465" y="2239105"/>
          <a:ext cx="1430962" cy="1183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sz="1800" b="1" i="0" u="none" strike="noStrike" kern="1200" cap="all" spc="0" normalizeH="0" baseline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</a:rPr>
            <a:t>Étape 5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sz="1800" b="1" i="0" u="none" strike="noStrike" kern="1200" cap="none" normalizeH="0" baseline="0" dirty="0">
              <a:ln/>
              <a:solidFill>
                <a:schemeClr val="bg1"/>
              </a:solidFill>
              <a:effectLst/>
              <a:latin typeface="Arial" charset="0"/>
            </a:rPr>
            <a:t>Évaluation actions et mobilisation</a:t>
          </a:r>
          <a:endParaRPr kumimoji="0" lang="fr-FR" sz="1800" b="1" i="0" u="none" strike="noStrike" kern="1200" cap="none" normalizeH="0" baseline="0" dirty="0">
            <a:ln/>
            <a:solidFill>
              <a:schemeClr val="bg1"/>
            </a:solidFill>
            <a:effectLst/>
            <a:latin typeface="Arial" charset="0"/>
          </a:endParaRPr>
        </a:p>
      </dsp:txBody>
      <dsp:txXfrm>
        <a:off x="1455465" y="2239105"/>
        <a:ext cx="1430962" cy="1183366"/>
      </dsp:txXfrm>
    </dsp:sp>
    <dsp:sp modelId="{44DCC488-385E-4A23-8A9D-CBAB37A85DBF}">
      <dsp:nvSpPr>
        <dsp:cNvPr id="0" name=""/>
        <dsp:cNvSpPr/>
      </dsp:nvSpPr>
      <dsp:spPr>
        <a:xfrm>
          <a:off x="1824471" y="173"/>
          <a:ext cx="4442823" cy="4442823"/>
        </a:xfrm>
        <a:prstGeom prst="circularArrow">
          <a:avLst>
            <a:gd name="adj1" fmla="val 5194"/>
            <a:gd name="adj2" fmla="val 335458"/>
            <a:gd name="adj3" fmla="val 12299927"/>
            <a:gd name="adj4" fmla="val 10769447"/>
            <a:gd name="adj5" fmla="val 606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FBD4DC-B072-4670-8D80-6AD3854E44D7}">
      <dsp:nvSpPr>
        <dsp:cNvPr id="0" name=""/>
        <dsp:cNvSpPr/>
      </dsp:nvSpPr>
      <dsp:spPr>
        <a:xfrm>
          <a:off x="2171627" y="34984"/>
          <a:ext cx="1430962" cy="1183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1800" b="1" i="0" u="none" strike="noStrike" kern="1200" cap="all" spc="0" normalizeH="0" baseline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</a:rPr>
            <a:t>Étape 1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1800" b="1" i="0" u="none" strike="noStrike" kern="1200" cap="none" normalizeH="0" baseline="0" dirty="0">
              <a:ln/>
              <a:solidFill>
                <a:schemeClr val="bg1"/>
              </a:solidFill>
              <a:effectLst/>
              <a:latin typeface="Arial" charset="0"/>
            </a:rPr>
            <a:t>Portrait / Profil</a:t>
          </a:r>
        </a:p>
      </dsp:txBody>
      <dsp:txXfrm>
        <a:off x="2171627" y="34984"/>
        <a:ext cx="1430962" cy="1183366"/>
      </dsp:txXfrm>
    </dsp:sp>
    <dsp:sp modelId="{6FA0C782-E328-410F-8C94-B6329B0F6CE0}">
      <dsp:nvSpPr>
        <dsp:cNvPr id="0" name=""/>
        <dsp:cNvSpPr/>
      </dsp:nvSpPr>
      <dsp:spPr>
        <a:xfrm>
          <a:off x="1824471" y="173"/>
          <a:ext cx="4442823" cy="4442823"/>
        </a:xfrm>
        <a:prstGeom prst="circularArrow">
          <a:avLst>
            <a:gd name="adj1" fmla="val 5194"/>
            <a:gd name="adj2" fmla="val 335458"/>
            <a:gd name="adj3" fmla="val 16644219"/>
            <a:gd name="adj4" fmla="val 15420323"/>
            <a:gd name="adj5" fmla="val 606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7BC192-A15F-4421-9219-16D4A531E72C}">
      <dsp:nvSpPr>
        <dsp:cNvPr id="0" name=""/>
        <dsp:cNvSpPr/>
      </dsp:nvSpPr>
      <dsp:spPr>
        <a:xfrm>
          <a:off x="446550" y="2530"/>
          <a:ext cx="3443035" cy="7484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100" b="1" kern="1200" dirty="0"/>
            <a:t>Acteurs au cœur de la mobilisation</a:t>
          </a:r>
        </a:p>
      </dsp:txBody>
      <dsp:txXfrm>
        <a:off x="468472" y="24452"/>
        <a:ext cx="3399191" cy="704612"/>
      </dsp:txXfrm>
    </dsp:sp>
    <dsp:sp modelId="{2A577C8F-0997-48AD-B9A5-09DD24214340}">
      <dsp:nvSpPr>
        <dsp:cNvPr id="0" name=""/>
        <dsp:cNvSpPr/>
      </dsp:nvSpPr>
      <dsp:spPr>
        <a:xfrm>
          <a:off x="790854" y="750986"/>
          <a:ext cx="344303" cy="5613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1342"/>
              </a:lnTo>
              <a:lnTo>
                <a:pt x="344303" y="56134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E2AD55-267E-4109-ABB3-D71BB847D1D6}">
      <dsp:nvSpPr>
        <dsp:cNvPr id="0" name=""/>
        <dsp:cNvSpPr/>
      </dsp:nvSpPr>
      <dsp:spPr>
        <a:xfrm>
          <a:off x="1135157" y="938100"/>
          <a:ext cx="2754428" cy="7484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700" kern="1200" dirty="0"/>
            <a:t>Initiatives locales issues des communautés</a:t>
          </a:r>
          <a:endParaRPr lang="fr-CA" sz="1700" kern="1200" dirty="0">
            <a:solidFill>
              <a:srgbClr val="FF0000"/>
            </a:solidFill>
          </a:endParaRPr>
        </a:p>
      </dsp:txBody>
      <dsp:txXfrm>
        <a:off x="1157079" y="960022"/>
        <a:ext cx="2710584" cy="704612"/>
      </dsp:txXfrm>
    </dsp:sp>
    <dsp:sp modelId="{57B3D589-4DCD-46C6-BEEE-86034ACCD2D3}">
      <dsp:nvSpPr>
        <dsp:cNvPr id="0" name=""/>
        <dsp:cNvSpPr/>
      </dsp:nvSpPr>
      <dsp:spPr>
        <a:xfrm>
          <a:off x="790854" y="750986"/>
          <a:ext cx="344303" cy="14969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6913"/>
              </a:lnTo>
              <a:lnTo>
                <a:pt x="344303" y="149691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89B23F-0463-43FA-864C-2B2DEA0A6D07}">
      <dsp:nvSpPr>
        <dsp:cNvPr id="0" name=""/>
        <dsp:cNvSpPr/>
      </dsp:nvSpPr>
      <dsp:spPr>
        <a:xfrm>
          <a:off x="1135157" y="1873671"/>
          <a:ext cx="2769169" cy="7484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447302"/>
              <a:satOff val="0"/>
              <a:lumOff val="-480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700" kern="1200" dirty="0">
              <a:solidFill>
                <a:schemeClr val="bg1"/>
              </a:solidFill>
            </a:rPr>
            <a:t>Initiatives locales issues de programmes</a:t>
          </a:r>
        </a:p>
      </dsp:txBody>
      <dsp:txXfrm>
        <a:off x="1157079" y="1895593"/>
        <a:ext cx="2725325" cy="704612"/>
      </dsp:txXfrm>
    </dsp:sp>
    <dsp:sp modelId="{9355DB1E-7EC3-403A-885A-C3230285C880}">
      <dsp:nvSpPr>
        <dsp:cNvPr id="0" name=""/>
        <dsp:cNvSpPr/>
      </dsp:nvSpPr>
      <dsp:spPr>
        <a:xfrm>
          <a:off x="790854" y="750986"/>
          <a:ext cx="344303" cy="24324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2484"/>
              </a:lnTo>
              <a:lnTo>
                <a:pt x="344303" y="243248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C8899D-1622-41F6-96F1-7A9278F4200B}">
      <dsp:nvSpPr>
        <dsp:cNvPr id="0" name=""/>
        <dsp:cNvSpPr/>
      </dsp:nvSpPr>
      <dsp:spPr>
        <a:xfrm>
          <a:off x="1135157" y="2809242"/>
          <a:ext cx="2754428" cy="7484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2894604"/>
              <a:satOff val="0"/>
              <a:lumOff val="-960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700" kern="1200" dirty="0"/>
            <a:t>Organismes de développement</a:t>
          </a:r>
        </a:p>
      </dsp:txBody>
      <dsp:txXfrm>
        <a:off x="1157079" y="2831164"/>
        <a:ext cx="2710584" cy="704612"/>
      </dsp:txXfrm>
    </dsp:sp>
    <dsp:sp modelId="{89385373-320F-44F9-A62A-9F64B8EC2F19}">
      <dsp:nvSpPr>
        <dsp:cNvPr id="0" name=""/>
        <dsp:cNvSpPr/>
      </dsp:nvSpPr>
      <dsp:spPr>
        <a:xfrm>
          <a:off x="4263814" y="2530"/>
          <a:ext cx="3443035" cy="7484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8683811"/>
                <a:satOff val="1"/>
                <a:lumOff val="-28823"/>
                <a:alphaOff val="0"/>
                <a:shade val="51000"/>
                <a:satMod val="130000"/>
              </a:schemeClr>
            </a:gs>
            <a:gs pos="80000">
              <a:schemeClr val="accent5">
                <a:hueOff val="-8683811"/>
                <a:satOff val="1"/>
                <a:lumOff val="-28823"/>
                <a:alphaOff val="0"/>
                <a:shade val="93000"/>
                <a:satMod val="130000"/>
              </a:schemeClr>
            </a:gs>
            <a:gs pos="100000">
              <a:schemeClr val="accent5">
                <a:hueOff val="-8683811"/>
                <a:satOff val="1"/>
                <a:lumOff val="-2882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100" b="1" kern="1200" dirty="0"/>
            <a:t>Acteurs qui soutiennent la mobilisation</a:t>
          </a:r>
        </a:p>
      </dsp:txBody>
      <dsp:txXfrm>
        <a:off x="4285736" y="24452"/>
        <a:ext cx="3399191" cy="704612"/>
      </dsp:txXfrm>
    </dsp:sp>
    <dsp:sp modelId="{69D59275-E79C-440D-ABA1-B5A20C377297}">
      <dsp:nvSpPr>
        <dsp:cNvPr id="0" name=""/>
        <dsp:cNvSpPr/>
      </dsp:nvSpPr>
      <dsp:spPr>
        <a:xfrm>
          <a:off x="4608117" y="750986"/>
          <a:ext cx="344303" cy="5613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1342"/>
              </a:lnTo>
              <a:lnTo>
                <a:pt x="344303" y="56134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5A1B23-A4FD-423B-9667-329223365A81}">
      <dsp:nvSpPr>
        <dsp:cNvPr id="0" name=""/>
        <dsp:cNvSpPr/>
      </dsp:nvSpPr>
      <dsp:spPr>
        <a:xfrm>
          <a:off x="4952421" y="938100"/>
          <a:ext cx="2754428" cy="7484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341905"/>
              <a:satOff val="1"/>
              <a:lumOff val="-1441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700" kern="1200" dirty="0"/>
            <a:t>Regroupements d’initiatives et d’organismes</a:t>
          </a:r>
        </a:p>
      </dsp:txBody>
      <dsp:txXfrm>
        <a:off x="4974343" y="960022"/>
        <a:ext cx="2710584" cy="704612"/>
      </dsp:txXfrm>
    </dsp:sp>
    <dsp:sp modelId="{CDF9A748-E430-4230-AE2E-1970DAC1119D}">
      <dsp:nvSpPr>
        <dsp:cNvPr id="0" name=""/>
        <dsp:cNvSpPr/>
      </dsp:nvSpPr>
      <dsp:spPr>
        <a:xfrm>
          <a:off x="4608117" y="750986"/>
          <a:ext cx="344303" cy="14969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6913"/>
              </a:lnTo>
              <a:lnTo>
                <a:pt x="344303" y="149691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CA2B1B-017F-4E2F-9117-39B84A103EF4}">
      <dsp:nvSpPr>
        <dsp:cNvPr id="0" name=""/>
        <dsp:cNvSpPr/>
      </dsp:nvSpPr>
      <dsp:spPr>
        <a:xfrm>
          <a:off x="4952421" y="1873671"/>
          <a:ext cx="2754428" cy="7484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5789207"/>
              <a:satOff val="1"/>
              <a:lumOff val="-192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700" kern="1200" dirty="0"/>
            <a:t>Ressources de soutien</a:t>
          </a:r>
        </a:p>
      </dsp:txBody>
      <dsp:txXfrm>
        <a:off x="4974343" y="1895593"/>
        <a:ext cx="2710584" cy="704612"/>
      </dsp:txXfrm>
    </dsp:sp>
    <dsp:sp modelId="{2D6A5792-4B4E-42D0-BDC9-060F76EE5A9E}">
      <dsp:nvSpPr>
        <dsp:cNvPr id="0" name=""/>
        <dsp:cNvSpPr/>
      </dsp:nvSpPr>
      <dsp:spPr>
        <a:xfrm>
          <a:off x="4608117" y="750986"/>
          <a:ext cx="344303" cy="24324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2484"/>
              </a:lnTo>
              <a:lnTo>
                <a:pt x="344303" y="243248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055391-8186-4BEA-8CC8-BDFEDF6754B7}">
      <dsp:nvSpPr>
        <dsp:cNvPr id="0" name=""/>
        <dsp:cNvSpPr/>
      </dsp:nvSpPr>
      <dsp:spPr>
        <a:xfrm>
          <a:off x="4952421" y="2809242"/>
          <a:ext cx="2754428" cy="7484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7236509"/>
              <a:satOff val="1"/>
              <a:lumOff val="-2401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700" kern="1200" dirty="0"/>
            <a:t>Bailleurs de fonds</a:t>
          </a:r>
        </a:p>
      </dsp:txBody>
      <dsp:txXfrm>
        <a:off x="4974343" y="2831164"/>
        <a:ext cx="2710584" cy="704612"/>
      </dsp:txXfrm>
    </dsp:sp>
    <dsp:sp modelId="{95364D9A-DF40-40D3-9F6E-B96E120573E1}">
      <dsp:nvSpPr>
        <dsp:cNvPr id="0" name=""/>
        <dsp:cNvSpPr/>
      </dsp:nvSpPr>
      <dsp:spPr>
        <a:xfrm>
          <a:off x="4608117" y="750986"/>
          <a:ext cx="344303" cy="33680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68054"/>
              </a:lnTo>
              <a:lnTo>
                <a:pt x="344303" y="336805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AA45D0-6910-411B-8BB0-C2154373CCA4}">
      <dsp:nvSpPr>
        <dsp:cNvPr id="0" name=""/>
        <dsp:cNvSpPr/>
      </dsp:nvSpPr>
      <dsp:spPr>
        <a:xfrm>
          <a:off x="4952421" y="3744813"/>
          <a:ext cx="2754428" cy="7484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8683811"/>
              <a:satOff val="1"/>
              <a:lumOff val="-2882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700" kern="1200" dirty="0"/>
            <a:t>Centres de recherche</a:t>
          </a:r>
        </a:p>
      </dsp:txBody>
      <dsp:txXfrm>
        <a:off x="4974343" y="3766735"/>
        <a:ext cx="2710584" cy="7046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5CD9F6-58E8-4900-915C-E9897E4D7018}">
      <dsp:nvSpPr>
        <dsp:cNvPr id="0" name=""/>
        <dsp:cNvSpPr/>
      </dsp:nvSpPr>
      <dsp:spPr>
        <a:xfrm rot="5400000">
          <a:off x="209223" y="630136"/>
          <a:ext cx="1321015" cy="11874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E23845-9E62-4913-A624-2F61C3F5A697}">
      <dsp:nvSpPr>
        <dsp:cNvPr id="0" name=""/>
        <dsp:cNvSpPr/>
      </dsp:nvSpPr>
      <dsp:spPr>
        <a:xfrm>
          <a:off x="377618" y="843"/>
          <a:ext cx="1770648" cy="7916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fr-CA" sz="1200" b="1" kern="1200" dirty="0">
              <a:solidFill>
                <a:schemeClr val="bg1"/>
              </a:solidFill>
            </a:rPr>
            <a:t>Mission et objectifs</a:t>
          </a:r>
          <a:endParaRPr lang="fr-CA" sz="1200" b="1" kern="1200" dirty="0">
            <a:solidFill>
              <a:schemeClr val="bg1"/>
            </a:solidFill>
          </a:endParaRPr>
        </a:p>
      </dsp:txBody>
      <dsp:txXfrm>
        <a:off x="400804" y="24029"/>
        <a:ext cx="1724276" cy="745244"/>
      </dsp:txXfrm>
    </dsp:sp>
    <dsp:sp modelId="{EF747599-F937-4DD0-B9FE-7F11F9F7739B}">
      <dsp:nvSpPr>
        <dsp:cNvPr id="0" name=""/>
        <dsp:cNvSpPr/>
      </dsp:nvSpPr>
      <dsp:spPr>
        <a:xfrm rot="5400000">
          <a:off x="209223" y="1619657"/>
          <a:ext cx="1321015" cy="11874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28CE12-FDDD-45AB-8EC2-7178AE95E712}">
      <dsp:nvSpPr>
        <dsp:cNvPr id="0" name=""/>
        <dsp:cNvSpPr/>
      </dsp:nvSpPr>
      <dsp:spPr>
        <a:xfrm>
          <a:off x="377618" y="990364"/>
          <a:ext cx="1770648" cy="79161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fr-CA" sz="1200" b="1" kern="1200" dirty="0">
              <a:solidFill>
                <a:schemeClr val="bg1"/>
              </a:solidFill>
            </a:rPr>
            <a:t>Champ d’activités</a:t>
          </a:r>
          <a:endParaRPr lang="fr-CA" sz="1200" b="1" kern="1200" dirty="0">
            <a:solidFill>
              <a:schemeClr val="bg1"/>
            </a:solidFill>
          </a:endParaRPr>
        </a:p>
      </dsp:txBody>
      <dsp:txXfrm>
        <a:off x="400804" y="1013550"/>
        <a:ext cx="1724276" cy="745244"/>
      </dsp:txXfrm>
    </dsp:sp>
    <dsp:sp modelId="{5479BD62-E1EC-4B55-B769-B806F7AC745E}">
      <dsp:nvSpPr>
        <dsp:cNvPr id="0" name=""/>
        <dsp:cNvSpPr/>
      </dsp:nvSpPr>
      <dsp:spPr>
        <a:xfrm rot="5400000">
          <a:off x="209223" y="2609178"/>
          <a:ext cx="1321015" cy="11874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14371A-8002-4EE4-B6B0-0F787912590C}">
      <dsp:nvSpPr>
        <dsp:cNvPr id="0" name=""/>
        <dsp:cNvSpPr/>
      </dsp:nvSpPr>
      <dsp:spPr>
        <a:xfrm>
          <a:off x="377618" y="1979885"/>
          <a:ext cx="1770648" cy="79161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fr-CA" sz="1200" b="1" kern="1200" dirty="0">
              <a:solidFill>
                <a:schemeClr val="bg1"/>
              </a:solidFill>
            </a:rPr>
            <a:t>Bref historique </a:t>
          </a:r>
          <a:endParaRPr lang="fr-CA" sz="1200" b="1" kern="1200" dirty="0">
            <a:solidFill>
              <a:schemeClr val="bg1"/>
            </a:solidFill>
          </a:endParaRPr>
        </a:p>
      </dsp:txBody>
      <dsp:txXfrm>
        <a:off x="400804" y="2003071"/>
        <a:ext cx="1724276" cy="745244"/>
      </dsp:txXfrm>
    </dsp:sp>
    <dsp:sp modelId="{E9EF1E41-1CF1-41D4-85FA-F34B08C53F51}">
      <dsp:nvSpPr>
        <dsp:cNvPr id="0" name=""/>
        <dsp:cNvSpPr/>
      </dsp:nvSpPr>
      <dsp:spPr>
        <a:xfrm rot="5400000">
          <a:off x="209223" y="3598699"/>
          <a:ext cx="1321015" cy="11874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6D558D-06EC-4D59-8A13-2F80DBFE5F7F}">
      <dsp:nvSpPr>
        <dsp:cNvPr id="0" name=""/>
        <dsp:cNvSpPr/>
      </dsp:nvSpPr>
      <dsp:spPr>
        <a:xfrm>
          <a:off x="377618" y="2969406"/>
          <a:ext cx="1770648" cy="79161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fr-CA" sz="1200" b="1" kern="1200" dirty="0">
              <a:solidFill>
                <a:schemeClr val="bg1"/>
              </a:solidFill>
            </a:rPr>
            <a:t>Balises de financement</a:t>
          </a:r>
          <a:endParaRPr lang="fr-CA" sz="1200" b="1" kern="1200" dirty="0">
            <a:solidFill>
              <a:schemeClr val="bg1"/>
            </a:solidFill>
          </a:endParaRPr>
        </a:p>
      </dsp:txBody>
      <dsp:txXfrm>
        <a:off x="400804" y="2992592"/>
        <a:ext cx="1724276" cy="745244"/>
      </dsp:txXfrm>
    </dsp:sp>
    <dsp:sp modelId="{9487023D-140F-4A9A-B750-A8D731BF208A}">
      <dsp:nvSpPr>
        <dsp:cNvPr id="0" name=""/>
        <dsp:cNvSpPr/>
      </dsp:nvSpPr>
      <dsp:spPr>
        <a:xfrm>
          <a:off x="497121" y="4093460"/>
          <a:ext cx="2951257" cy="11874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442A4F-9FAC-4D71-B091-365FC7628A01}">
      <dsp:nvSpPr>
        <dsp:cNvPr id="0" name=""/>
        <dsp:cNvSpPr/>
      </dsp:nvSpPr>
      <dsp:spPr>
        <a:xfrm>
          <a:off x="377618" y="3958927"/>
          <a:ext cx="1770648" cy="79161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fr-CA" sz="1200" b="1" kern="1200" dirty="0">
              <a:solidFill>
                <a:schemeClr val="bg1"/>
              </a:solidFill>
            </a:rPr>
            <a:t>Nombre de projets ou d’initiatives en découlant</a:t>
          </a:r>
        </a:p>
      </dsp:txBody>
      <dsp:txXfrm>
        <a:off x="400804" y="3982113"/>
        <a:ext cx="1724276" cy="745244"/>
      </dsp:txXfrm>
    </dsp:sp>
    <dsp:sp modelId="{A38F1DA6-6D01-45F1-A221-F93664F628AA}">
      <dsp:nvSpPr>
        <dsp:cNvPr id="0" name=""/>
        <dsp:cNvSpPr/>
      </dsp:nvSpPr>
      <dsp:spPr>
        <a:xfrm rot="16200000">
          <a:off x="2415261" y="3598699"/>
          <a:ext cx="1321015" cy="11874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BB8B2D-D0A9-4617-83B7-929B9FC03984}">
      <dsp:nvSpPr>
        <dsp:cNvPr id="0" name=""/>
        <dsp:cNvSpPr/>
      </dsp:nvSpPr>
      <dsp:spPr>
        <a:xfrm>
          <a:off x="2583656" y="3958927"/>
          <a:ext cx="1770648" cy="7916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fr-CA" sz="1200" b="1" kern="1200" dirty="0">
              <a:solidFill>
                <a:schemeClr val="bg1"/>
              </a:solidFill>
            </a:rPr>
            <a:t>Territoire</a:t>
          </a:r>
          <a:endParaRPr lang="fr-CA" sz="1200" b="1" kern="1200" dirty="0">
            <a:solidFill>
              <a:schemeClr val="bg1"/>
            </a:solidFill>
          </a:endParaRPr>
        </a:p>
      </dsp:txBody>
      <dsp:txXfrm>
        <a:off x="2606842" y="3982113"/>
        <a:ext cx="1724276" cy="745244"/>
      </dsp:txXfrm>
    </dsp:sp>
    <dsp:sp modelId="{01BB47C8-36C6-4F1A-81C5-5AEA9D3BD667}">
      <dsp:nvSpPr>
        <dsp:cNvPr id="0" name=""/>
        <dsp:cNvSpPr/>
      </dsp:nvSpPr>
      <dsp:spPr>
        <a:xfrm rot="16200000">
          <a:off x="2415261" y="2609178"/>
          <a:ext cx="1321015" cy="11874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25DC0C-F36A-49D4-B337-C694E8709F03}">
      <dsp:nvSpPr>
        <dsp:cNvPr id="0" name=""/>
        <dsp:cNvSpPr/>
      </dsp:nvSpPr>
      <dsp:spPr>
        <a:xfrm>
          <a:off x="2583656" y="2969406"/>
          <a:ext cx="1770648" cy="79161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fr-CA" sz="1200" b="1" kern="1200" dirty="0">
              <a:solidFill>
                <a:schemeClr val="bg1"/>
              </a:solidFill>
            </a:rPr>
            <a:t>Bailleur de fonds</a:t>
          </a:r>
          <a:endParaRPr lang="fr-CA" sz="1200" b="1" kern="1200" dirty="0">
            <a:solidFill>
              <a:schemeClr val="bg1"/>
            </a:solidFill>
          </a:endParaRPr>
        </a:p>
      </dsp:txBody>
      <dsp:txXfrm>
        <a:off x="2606842" y="2992592"/>
        <a:ext cx="1724276" cy="745244"/>
      </dsp:txXfrm>
    </dsp:sp>
    <dsp:sp modelId="{05E6ADF9-D023-45DD-8167-B4268023B9B3}">
      <dsp:nvSpPr>
        <dsp:cNvPr id="0" name=""/>
        <dsp:cNvSpPr/>
      </dsp:nvSpPr>
      <dsp:spPr>
        <a:xfrm rot="16200000">
          <a:off x="2415261" y="1619657"/>
          <a:ext cx="1321015" cy="11874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227A07-A447-4530-9B20-953EAA16C469}">
      <dsp:nvSpPr>
        <dsp:cNvPr id="0" name=""/>
        <dsp:cNvSpPr/>
      </dsp:nvSpPr>
      <dsp:spPr>
        <a:xfrm>
          <a:off x="2583656" y="1979885"/>
          <a:ext cx="1770648" cy="79161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fr-CA" sz="1200" b="1" kern="1200" dirty="0">
              <a:solidFill>
                <a:schemeClr val="bg1"/>
              </a:solidFill>
            </a:rPr>
            <a:t>Partenaires</a:t>
          </a:r>
          <a:endParaRPr lang="fr-CA" sz="1200" b="1" kern="1200" dirty="0">
            <a:solidFill>
              <a:schemeClr val="bg1"/>
            </a:solidFill>
          </a:endParaRPr>
        </a:p>
      </dsp:txBody>
      <dsp:txXfrm>
        <a:off x="2606842" y="2003071"/>
        <a:ext cx="1724276" cy="745244"/>
      </dsp:txXfrm>
    </dsp:sp>
    <dsp:sp modelId="{3FBC7F4D-F1F7-4B5D-8F90-2B6D2A7F3FDB}">
      <dsp:nvSpPr>
        <dsp:cNvPr id="0" name=""/>
        <dsp:cNvSpPr/>
      </dsp:nvSpPr>
      <dsp:spPr>
        <a:xfrm rot="16200000">
          <a:off x="2415261" y="630136"/>
          <a:ext cx="1321015" cy="11874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814FB8-2F3F-4683-B6E2-652D0E47A1CE}">
      <dsp:nvSpPr>
        <dsp:cNvPr id="0" name=""/>
        <dsp:cNvSpPr/>
      </dsp:nvSpPr>
      <dsp:spPr>
        <a:xfrm>
          <a:off x="2583656" y="990364"/>
          <a:ext cx="1770648" cy="79161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fr-CA" sz="1200" b="1" kern="1200" dirty="0">
              <a:solidFill>
                <a:schemeClr val="bg1"/>
              </a:solidFill>
            </a:rPr>
            <a:t>Regroupement</a:t>
          </a:r>
        </a:p>
      </dsp:txBody>
      <dsp:txXfrm>
        <a:off x="2606842" y="1013550"/>
        <a:ext cx="1724276" cy="745244"/>
      </dsp:txXfrm>
    </dsp:sp>
    <dsp:sp modelId="{E0BEA175-83EB-44A6-8F23-93E98A02A822}">
      <dsp:nvSpPr>
        <dsp:cNvPr id="0" name=""/>
        <dsp:cNvSpPr/>
      </dsp:nvSpPr>
      <dsp:spPr>
        <a:xfrm>
          <a:off x="2703159" y="135376"/>
          <a:ext cx="2951257" cy="11874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6B601F-69FF-4210-97DF-55A112D22B08}">
      <dsp:nvSpPr>
        <dsp:cNvPr id="0" name=""/>
        <dsp:cNvSpPr/>
      </dsp:nvSpPr>
      <dsp:spPr>
        <a:xfrm>
          <a:off x="2583656" y="843"/>
          <a:ext cx="1770648" cy="79161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fr-CA" sz="1200" b="1" kern="1200" dirty="0">
              <a:solidFill>
                <a:schemeClr val="bg1"/>
              </a:solidFill>
            </a:rPr>
            <a:t>Ressources de soutien</a:t>
          </a:r>
          <a:endParaRPr lang="fr-CA" sz="1200" b="1" kern="1200" dirty="0">
            <a:solidFill>
              <a:schemeClr val="bg1"/>
            </a:solidFill>
          </a:endParaRPr>
        </a:p>
      </dsp:txBody>
      <dsp:txXfrm>
        <a:off x="2606842" y="24029"/>
        <a:ext cx="1724276" cy="745244"/>
      </dsp:txXfrm>
    </dsp:sp>
    <dsp:sp modelId="{F475C83D-7002-4B87-83E4-A748E199E3EF}">
      <dsp:nvSpPr>
        <dsp:cNvPr id="0" name=""/>
        <dsp:cNvSpPr/>
      </dsp:nvSpPr>
      <dsp:spPr>
        <a:xfrm rot="5400000">
          <a:off x="4621300" y="630136"/>
          <a:ext cx="1321015" cy="11874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7ECF48-F765-4E86-A0F4-820861AD1A3A}">
      <dsp:nvSpPr>
        <dsp:cNvPr id="0" name=""/>
        <dsp:cNvSpPr/>
      </dsp:nvSpPr>
      <dsp:spPr>
        <a:xfrm>
          <a:off x="4789694" y="843"/>
          <a:ext cx="1770648" cy="7916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fr-CA" sz="1200" b="1" kern="1200" dirty="0">
              <a:solidFill>
                <a:schemeClr val="bg1"/>
              </a:solidFill>
            </a:rPr>
            <a:t>Liens avec d’autres acteurs de l’univers</a:t>
          </a:r>
          <a:endParaRPr lang="fr-CA" sz="1200" b="1" kern="1200" dirty="0">
            <a:solidFill>
              <a:schemeClr val="bg1"/>
            </a:solidFill>
          </a:endParaRPr>
        </a:p>
      </dsp:txBody>
      <dsp:txXfrm>
        <a:off x="4812880" y="24029"/>
        <a:ext cx="1724276" cy="745244"/>
      </dsp:txXfrm>
    </dsp:sp>
    <dsp:sp modelId="{EB9310E4-C70E-44F5-985E-C8A2B3820925}">
      <dsp:nvSpPr>
        <dsp:cNvPr id="0" name=""/>
        <dsp:cNvSpPr/>
      </dsp:nvSpPr>
      <dsp:spPr>
        <a:xfrm rot="5400000">
          <a:off x="4621300" y="1619657"/>
          <a:ext cx="1321015" cy="11874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751884-5191-4120-8E4E-5D31C2F5E740}">
      <dsp:nvSpPr>
        <dsp:cNvPr id="0" name=""/>
        <dsp:cNvSpPr/>
      </dsp:nvSpPr>
      <dsp:spPr>
        <a:xfrm>
          <a:off x="4789694" y="990364"/>
          <a:ext cx="1770648" cy="79161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fr-CA" sz="1200" b="1" kern="1200" dirty="0">
              <a:solidFill>
                <a:schemeClr val="bg1"/>
              </a:solidFill>
            </a:rPr>
            <a:t>Approche ou stratégie de mise en œuvre</a:t>
          </a:r>
          <a:endParaRPr lang="fr-CA" sz="1200" b="1" kern="1200" dirty="0">
            <a:solidFill>
              <a:schemeClr val="bg1"/>
            </a:solidFill>
          </a:endParaRPr>
        </a:p>
      </dsp:txBody>
      <dsp:txXfrm>
        <a:off x="4812880" y="1013550"/>
        <a:ext cx="1724276" cy="745244"/>
      </dsp:txXfrm>
    </dsp:sp>
    <dsp:sp modelId="{AFD96BA5-4BEA-479A-9EF9-F00355FC211F}">
      <dsp:nvSpPr>
        <dsp:cNvPr id="0" name=""/>
        <dsp:cNvSpPr/>
      </dsp:nvSpPr>
      <dsp:spPr>
        <a:xfrm rot="5400000">
          <a:off x="4621300" y="2609178"/>
          <a:ext cx="1321015" cy="11874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7D75E2-C817-471F-8295-4F741288A75B}">
      <dsp:nvSpPr>
        <dsp:cNvPr id="0" name=""/>
        <dsp:cNvSpPr/>
      </dsp:nvSpPr>
      <dsp:spPr>
        <a:xfrm>
          <a:off x="4789694" y="1979885"/>
          <a:ext cx="1770648" cy="79161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fr-CA" sz="1200" b="1" kern="1200" dirty="0">
              <a:solidFill>
                <a:schemeClr val="bg1"/>
              </a:solidFill>
            </a:rPr>
            <a:t>Type de dispositif et gouvernance</a:t>
          </a:r>
          <a:endParaRPr lang="fr-CA" sz="1200" b="1" kern="1200" dirty="0">
            <a:solidFill>
              <a:schemeClr val="bg1"/>
            </a:solidFill>
          </a:endParaRPr>
        </a:p>
      </dsp:txBody>
      <dsp:txXfrm>
        <a:off x="4812880" y="2003071"/>
        <a:ext cx="1724276" cy="745244"/>
      </dsp:txXfrm>
    </dsp:sp>
    <dsp:sp modelId="{4D4BF971-87EE-41B4-AC34-341756F19853}">
      <dsp:nvSpPr>
        <dsp:cNvPr id="0" name=""/>
        <dsp:cNvSpPr/>
      </dsp:nvSpPr>
      <dsp:spPr>
        <a:xfrm rot="5400000">
          <a:off x="4621300" y="3598699"/>
          <a:ext cx="1321015" cy="11874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F19F22-17FB-436A-891C-4C838269B94A}">
      <dsp:nvSpPr>
        <dsp:cNvPr id="0" name=""/>
        <dsp:cNvSpPr/>
      </dsp:nvSpPr>
      <dsp:spPr>
        <a:xfrm>
          <a:off x="4789694" y="2969406"/>
          <a:ext cx="1770648" cy="79161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fr-CA" sz="1200" b="1" kern="1200" dirty="0">
              <a:solidFill>
                <a:schemeClr val="bg1"/>
              </a:solidFill>
            </a:rPr>
            <a:t>Types de ressources humaines (nombre et fonctions)</a:t>
          </a:r>
          <a:endParaRPr lang="fr-CA" sz="1200" b="1" kern="1200" dirty="0">
            <a:solidFill>
              <a:schemeClr val="bg1"/>
            </a:solidFill>
          </a:endParaRPr>
        </a:p>
      </dsp:txBody>
      <dsp:txXfrm>
        <a:off x="4812880" y="2992592"/>
        <a:ext cx="1724276" cy="745244"/>
      </dsp:txXfrm>
    </dsp:sp>
    <dsp:sp modelId="{C21B898D-FF5F-43F1-9B99-000C61975A4A}">
      <dsp:nvSpPr>
        <dsp:cNvPr id="0" name=""/>
        <dsp:cNvSpPr/>
      </dsp:nvSpPr>
      <dsp:spPr>
        <a:xfrm>
          <a:off x="4909197" y="4093460"/>
          <a:ext cx="2951257" cy="11874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090EC4-4A57-4424-9B11-D5C8AF127AB0}">
      <dsp:nvSpPr>
        <dsp:cNvPr id="0" name=""/>
        <dsp:cNvSpPr/>
      </dsp:nvSpPr>
      <dsp:spPr>
        <a:xfrm>
          <a:off x="4789694" y="3958927"/>
          <a:ext cx="1770648" cy="79161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fr-CA" sz="1200" b="1" kern="1200" dirty="0">
              <a:solidFill>
                <a:schemeClr val="bg1"/>
              </a:solidFill>
            </a:rPr>
            <a:t>Rôles des acteurs</a:t>
          </a:r>
          <a:endParaRPr lang="fr-CA" sz="1200" b="1" kern="1200" dirty="0">
            <a:solidFill>
              <a:schemeClr val="bg1"/>
            </a:solidFill>
          </a:endParaRPr>
        </a:p>
      </dsp:txBody>
      <dsp:txXfrm>
        <a:off x="4812880" y="3982113"/>
        <a:ext cx="1724276" cy="745244"/>
      </dsp:txXfrm>
    </dsp:sp>
    <dsp:sp modelId="{AE599008-FC47-4332-B69F-B63F6F05EAE5}">
      <dsp:nvSpPr>
        <dsp:cNvPr id="0" name=""/>
        <dsp:cNvSpPr/>
      </dsp:nvSpPr>
      <dsp:spPr>
        <a:xfrm rot="16200000">
          <a:off x="6827338" y="3598699"/>
          <a:ext cx="1321015" cy="11874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2055A2-0F65-483E-B2F6-EE302DC619BA}">
      <dsp:nvSpPr>
        <dsp:cNvPr id="0" name=""/>
        <dsp:cNvSpPr/>
      </dsp:nvSpPr>
      <dsp:spPr>
        <a:xfrm>
          <a:off x="6995732" y="3958927"/>
          <a:ext cx="1770648" cy="7916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fr-CA" sz="1200" b="1" kern="1200" dirty="0">
              <a:solidFill>
                <a:schemeClr val="bg1"/>
              </a:solidFill>
            </a:rPr>
            <a:t>Vision de la communauté</a:t>
          </a:r>
          <a:endParaRPr lang="fr-CA" sz="1200" b="1" kern="1200" dirty="0">
            <a:solidFill>
              <a:schemeClr val="bg1"/>
            </a:solidFill>
          </a:endParaRPr>
        </a:p>
      </dsp:txBody>
      <dsp:txXfrm>
        <a:off x="7018918" y="3982113"/>
        <a:ext cx="1724276" cy="745244"/>
      </dsp:txXfrm>
    </dsp:sp>
    <dsp:sp modelId="{359DC623-3694-4646-86CE-E72538B59333}">
      <dsp:nvSpPr>
        <dsp:cNvPr id="0" name=""/>
        <dsp:cNvSpPr/>
      </dsp:nvSpPr>
      <dsp:spPr>
        <a:xfrm>
          <a:off x="6995732" y="2969406"/>
          <a:ext cx="1770648" cy="79161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fr-CA" sz="1200" b="1" kern="1200" dirty="0">
              <a:solidFill>
                <a:schemeClr val="bg1"/>
              </a:solidFill>
            </a:rPr>
            <a:t>Enjeux et défis</a:t>
          </a:r>
        </a:p>
      </dsp:txBody>
      <dsp:txXfrm>
        <a:off x="7018918" y="2992592"/>
        <a:ext cx="1724276" cy="74524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E17B77-328C-4B2B-B857-AD425D4F5367}">
      <dsp:nvSpPr>
        <dsp:cNvPr id="0" name=""/>
        <dsp:cNvSpPr/>
      </dsp:nvSpPr>
      <dsp:spPr>
        <a:xfrm>
          <a:off x="3196839" y="1941499"/>
          <a:ext cx="3571861" cy="251142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b="1" kern="1200" dirty="0"/>
            <a:t>Intégré (13)</a:t>
          </a:r>
        </a:p>
      </dsp:txBody>
      <dsp:txXfrm>
        <a:off x="3719926" y="2309289"/>
        <a:ext cx="2525687" cy="1775847"/>
      </dsp:txXfrm>
    </dsp:sp>
    <dsp:sp modelId="{901152AE-4733-4826-973E-6499B7004F2C}">
      <dsp:nvSpPr>
        <dsp:cNvPr id="0" name=""/>
        <dsp:cNvSpPr/>
      </dsp:nvSpPr>
      <dsp:spPr>
        <a:xfrm>
          <a:off x="696472" y="171493"/>
          <a:ext cx="3358699" cy="3286169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b="1" kern="1200" dirty="0"/>
            <a:t>Social (14)</a:t>
          </a:r>
        </a:p>
      </dsp:txBody>
      <dsp:txXfrm>
        <a:off x="1188342" y="652741"/>
        <a:ext cx="2374959" cy="2323673"/>
      </dsp:txXfrm>
    </dsp:sp>
    <dsp:sp modelId="{91A9B10A-A75F-49BB-BB9A-B3179C53941B}">
      <dsp:nvSpPr>
        <dsp:cNvPr id="0" name=""/>
        <dsp:cNvSpPr/>
      </dsp:nvSpPr>
      <dsp:spPr>
        <a:xfrm>
          <a:off x="3553995" y="227007"/>
          <a:ext cx="2930069" cy="236510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b="1" kern="1200" dirty="0"/>
            <a:t>Socio-économique (8)</a:t>
          </a:r>
        </a:p>
      </dsp:txBody>
      <dsp:txXfrm>
        <a:off x="3983094" y="573368"/>
        <a:ext cx="2071871" cy="1672380"/>
      </dsp:txXfrm>
    </dsp:sp>
    <dsp:sp modelId="{EDA9F304-3BB4-43DF-A3E0-F9580BE7D1C1}">
      <dsp:nvSpPr>
        <dsp:cNvPr id="0" name=""/>
        <dsp:cNvSpPr/>
      </dsp:nvSpPr>
      <dsp:spPr>
        <a:xfrm>
          <a:off x="5982883" y="3735559"/>
          <a:ext cx="1857933" cy="1015827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b="1" kern="1200" dirty="0"/>
            <a:t>Éducation (4)</a:t>
          </a:r>
        </a:p>
      </dsp:txBody>
      <dsp:txXfrm>
        <a:off x="6254971" y="3884323"/>
        <a:ext cx="1313757" cy="718299"/>
      </dsp:txXfrm>
    </dsp:sp>
    <dsp:sp modelId="{3A2C9642-DDB5-4B3B-8DE3-ACF3250B47B6}">
      <dsp:nvSpPr>
        <dsp:cNvPr id="0" name=""/>
        <dsp:cNvSpPr/>
      </dsp:nvSpPr>
      <dsp:spPr>
        <a:xfrm>
          <a:off x="6911586" y="1227134"/>
          <a:ext cx="1715469" cy="1032035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b="1" kern="1200" dirty="0"/>
            <a:t>Emploi (3)</a:t>
          </a:r>
        </a:p>
      </dsp:txBody>
      <dsp:txXfrm>
        <a:off x="7162811" y="1378272"/>
        <a:ext cx="1213019" cy="729759"/>
      </dsp:txXfrm>
    </dsp:sp>
    <dsp:sp modelId="{4807E009-1FC1-4B16-9227-64EFCACA38A7}">
      <dsp:nvSpPr>
        <dsp:cNvPr id="0" name=""/>
        <dsp:cNvSpPr/>
      </dsp:nvSpPr>
      <dsp:spPr>
        <a:xfrm>
          <a:off x="1981241" y="3298838"/>
          <a:ext cx="1644191" cy="96824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b="1" kern="1200" dirty="0"/>
            <a:t>Santé (3)</a:t>
          </a:r>
        </a:p>
      </dsp:txBody>
      <dsp:txXfrm>
        <a:off x="2222027" y="3440634"/>
        <a:ext cx="1162619" cy="684650"/>
      </dsp:txXfrm>
    </dsp:sp>
    <dsp:sp modelId="{AE120A56-7FE0-4AAD-AFC0-976E8D8A96A7}">
      <dsp:nvSpPr>
        <dsp:cNvPr id="0" name=""/>
        <dsp:cNvSpPr/>
      </dsp:nvSpPr>
      <dsp:spPr>
        <a:xfrm>
          <a:off x="196448" y="2743278"/>
          <a:ext cx="2215694" cy="1317767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b="1" kern="1200" dirty="0"/>
            <a:t>Socio-sanitaire (6)</a:t>
          </a:r>
        </a:p>
      </dsp:txBody>
      <dsp:txXfrm>
        <a:off x="520929" y="2936261"/>
        <a:ext cx="1566732" cy="931801"/>
      </dsp:txXfrm>
    </dsp:sp>
    <dsp:sp modelId="{B3660ABC-B63A-4090-9C6F-EF29609A5506}">
      <dsp:nvSpPr>
        <dsp:cNvPr id="0" name=""/>
        <dsp:cNvSpPr/>
      </dsp:nvSpPr>
      <dsp:spPr>
        <a:xfrm>
          <a:off x="6518694" y="2655895"/>
          <a:ext cx="2571715" cy="730069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b="1" kern="1200" dirty="0"/>
            <a:t>Environnement (2)</a:t>
          </a:r>
        </a:p>
      </dsp:txBody>
      <dsp:txXfrm>
        <a:off x="6895313" y="2762811"/>
        <a:ext cx="1818477" cy="516237"/>
      </dsp:txXfrm>
    </dsp:sp>
    <dsp:sp modelId="{FDFA4ADB-9C0B-49C9-97CB-02D846DC3EE0}">
      <dsp:nvSpPr>
        <dsp:cNvPr id="0" name=""/>
        <dsp:cNvSpPr/>
      </dsp:nvSpPr>
      <dsp:spPr>
        <a:xfrm>
          <a:off x="5497436" y="441318"/>
          <a:ext cx="2444695" cy="603379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b="1" kern="1200" dirty="0"/>
            <a:t>Économique (3)</a:t>
          </a:r>
        </a:p>
      </dsp:txBody>
      <dsp:txXfrm>
        <a:off x="5855453" y="529681"/>
        <a:ext cx="1728661" cy="4266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0.76708</cdr:x>
      <cdr:y>0.4641</cdr:y>
    </cdr:from>
    <cdr:to>
      <cdr:x>1</cdr:x>
      <cdr:y>0.80787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7000892" y="1928826"/>
          <a:ext cx="1785950" cy="14287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fr-CA" sz="1100" dirty="0"/>
        </a:p>
      </cdr:txBody>
    </cdr:sp>
  </cdr:relSizeAnchor>
  <cdr:relSizeAnchor xmlns:cdr="http://schemas.openxmlformats.org/drawingml/2006/chartDrawing">
    <cdr:from>
      <cdr:x>0.19565</cdr:x>
      <cdr:y>0.56723</cdr:y>
    </cdr:from>
    <cdr:to>
      <cdr:x>0.28882</cdr:x>
      <cdr:y>0.73912</cdr:y>
    </cdr:to>
    <cdr:sp macro="" textlink="">
      <cdr:nvSpPr>
        <cdr:cNvPr id="4" name="Flèche droite 3"/>
        <cdr:cNvSpPr/>
      </cdr:nvSpPr>
      <cdr:spPr bwMode="auto">
        <a:xfrm xmlns:a="http://schemas.openxmlformats.org/drawingml/2006/main">
          <a:off x="1500198" y="2357454"/>
          <a:ext cx="714380" cy="714380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D8E1EC"/>
        </a:solidFill>
        <a:ln xmlns:a="http://schemas.openxmlformats.org/drawingml/2006/main" w="12700" cap="sq" cmpd="sng" algn="ctr">
          <a:solidFill>
            <a:srgbClr val="FFFFFF"/>
          </a:solidFill>
          <a:prstDash val="solid"/>
          <a:round/>
          <a:headEnd type="none" w="sm" len="sm"/>
          <a:tailEnd type="none" w="sm" len="sm"/>
        </a:ln>
        <a:effectLst xmlns:a="http://schemas.openxmlformats.org/drawingml/2006/main"/>
      </cdr:spPr>
      <cdr:txBody>
        <a:bodyPr xmlns:a="http://schemas.openxmlformats.org/drawingml/2006/main" vert="horz" wrap="square" lIns="91440" tIns="45720" rIns="91440" bIns="45720" numCol="1" rtlCol="0" anchor="t" anchorCtr="0" compatLnSpc="1">
          <a:prstTxWarp prst="textNoShape">
            <a:avLst/>
          </a:prstTxWarp>
        </a:bodyPr>
        <a:lstStyle xmlns:a="http://schemas.openxmlformats.org/drawingml/2006/main">
          <a:defPPr>
            <a:defRPr lang="en-US"/>
          </a:defPPr>
          <a:lvl1pPr algn="ctr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rgbClr val="FFFFFF"/>
              </a:solidFill>
              <a:latin typeface="Times New Roman" pitchFamily="18" charset="0"/>
            </a:defRPr>
          </a:lvl1pPr>
          <a:lvl2pPr marL="457200" algn="ctr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rgbClr val="FFFFFF"/>
              </a:solidFill>
              <a:latin typeface="Times New Roman" pitchFamily="18" charset="0"/>
            </a:defRPr>
          </a:lvl2pPr>
          <a:lvl3pPr marL="914400" algn="ctr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rgbClr val="FFFFFF"/>
              </a:solidFill>
              <a:latin typeface="Times New Roman" pitchFamily="18" charset="0"/>
            </a:defRPr>
          </a:lvl3pPr>
          <a:lvl4pPr marL="1371600" algn="ctr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rgbClr val="FFFFFF"/>
              </a:solidFill>
              <a:latin typeface="Times New Roman" pitchFamily="18" charset="0"/>
            </a:defRPr>
          </a:lvl4pPr>
          <a:lvl5pPr marL="1828800" algn="ctr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rgbClr val="FFFFFF"/>
              </a:solidFill>
              <a:latin typeface="Times New Roman" pitchFamily="18" charset="0"/>
            </a:defRPr>
          </a:lvl5pPr>
          <a:lvl6pPr marL="2286000" algn="l" defTabSz="914400" rtl="0" eaLnBrk="1" latinLnBrk="0" hangingPunct="1">
            <a:defRPr sz="2400" kern="1200">
              <a:solidFill>
                <a:srgbClr val="FFFFFF"/>
              </a:solidFill>
              <a:latin typeface="Times New Roman" pitchFamily="18" charset="0"/>
            </a:defRPr>
          </a:lvl6pPr>
          <a:lvl7pPr marL="2743200" algn="l" defTabSz="914400" rtl="0" eaLnBrk="1" latinLnBrk="0" hangingPunct="1">
            <a:defRPr sz="2400" kern="1200">
              <a:solidFill>
                <a:srgbClr val="FFFFFF"/>
              </a:solidFill>
              <a:latin typeface="Times New Roman" pitchFamily="18" charset="0"/>
            </a:defRPr>
          </a:lvl7pPr>
          <a:lvl8pPr marL="3200400" algn="l" defTabSz="914400" rtl="0" eaLnBrk="1" latinLnBrk="0" hangingPunct="1">
            <a:defRPr sz="2400" kern="1200">
              <a:solidFill>
                <a:srgbClr val="FFFFFF"/>
              </a:solidFill>
              <a:latin typeface="Times New Roman" pitchFamily="18" charset="0"/>
            </a:defRPr>
          </a:lvl8pPr>
          <a:lvl9pPr marL="3657600" algn="l" defTabSz="914400" rtl="0" eaLnBrk="1" latinLnBrk="0" hangingPunct="1">
            <a:defRPr sz="2400" kern="1200">
              <a:solidFill>
                <a:srgbClr val="FFFFFF"/>
              </a:solidFill>
              <a:latin typeface="Times New Roman" pitchFamily="18" charset="0"/>
            </a:defRPr>
          </a:lvl9pPr>
        </a:lstStyle>
        <a:p xmlns:a="http://schemas.openxmlformats.org/drawingml/2006/main">
          <a:pPr marL="0" marR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fr-CA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4999" cy="35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7838" y="0"/>
            <a:ext cx="4434999" cy="35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267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42692"/>
            <a:ext cx="4434999" cy="35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300"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267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7838" y="6742692"/>
            <a:ext cx="4434999" cy="35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/>
            </a:lvl1pPr>
          </a:lstStyle>
          <a:p>
            <a:pPr>
              <a:defRPr/>
            </a:pPr>
            <a:fld id="{6E60519C-60BD-46D8-A937-8F8683759F9A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4999" cy="35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97838" y="0"/>
            <a:ext cx="4434999" cy="35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41688" y="531813"/>
            <a:ext cx="3551237" cy="2662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23462" y="3372168"/>
            <a:ext cx="8187690" cy="3194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noProof="0"/>
              <a:t>Cliquez pour modifier les styles du texte du masque</a:t>
            </a:r>
          </a:p>
          <a:p>
            <a:pPr lvl="1"/>
            <a:r>
              <a:rPr lang="fr-CA" noProof="0"/>
              <a:t>Deuxième niveau</a:t>
            </a:r>
          </a:p>
          <a:p>
            <a:pPr lvl="2"/>
            <a:r>
              <a:rPr lang="fr-CA" noProof="0"/>
              <a:t>Troisième niveau</a:t>
            </a:r>
          </a:p>
          <a:p>
            <a:pPr lvl="3"/>
            <a:r>
              <a:rPr lang="fr-CA" noProof="0"/>
              <a:t>Quatrième niveau</a:t>
            </a:r>
          </a:p>
          <a:p>
            <a:pPr lvl="4"/>
            <a:r>
              <a:rPr lang="fr-CA" noProof="0"/>
              <a:t>Cinquième niveau</a:t>
            </a:r>
          </a:p>
        </p:txBody>
      </p:sp>
      <p:sp>
        <p:nvSpPr>
          <p:cNvPr id="266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2692"/>
            <a:ext cx="4434999" cy="35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300"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266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7838" y="6742692"/>
            <a:ext cx="4434999" cy="35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/>
            </a:lvl1pPr>
          </a:lstStyle>
          <a:p>
            <a:pPr>
              <a:defRPr/>
            </a:pPr>
            <a:fld id="{D0433580-EC04-4F8D-B2C7-ADBCE3A1CD04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Il y a une certaine confusion dans l’utilisation des termes…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433580-EC04-4F8D-B2C7-ADBCE3A1CD04}" type="slidenum">
              <a:rPr lang="fr-CA" smtClean="0"/>
              <a:pPr>
                <a:defRPr/>
              </a:pPr>
              <a:t>9</a:t>
            </a:fld>
            <a:endParaRPr lang="fr-C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Le mot « compétence »</a:t>
            </a:r>
            <a:r>
              <a:rPr lang="fr-CA" i="1" dirty="0"/>
              <a:t> </a:t>
            </a:r>
            <a:r>
              <a:rPr lang="fr-CA" dirty="0"/>
              <a:t>(au singulier) dépasse, certes, la simple addition des compétences (au pluriel) et renvoie plutôt à leur combinaison en fonction des </a:t>
            </a:r>
            <a:r>
              <a:rPr lang="fr-FR" dirty="0"/>
              <a:t>situations et des contextes</a:t>
            </a:r>
            <a:r>
              <a:rPr lang="fr-CA" dirty="0"/>
              <a:t> afin que l’individu puisse gérer les </a:t>
            </a:r>
            <a:r>
              <a:rPr lang="fr-FR" dirty="0"/>
              <a:t>situations complexes et instables, tant prévues que non, en lien avec ses activités et ses responsabilités.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433580-EC04-4F8D-B2C7-ADBCE3A1CD04}" type="slidenum">
              <a:rPr lang="fr-CA" smtClean="0"/>
              <a:pPr>
                <a:defRPr/>
              </a:pPr>
              <a:t>24</a:t>
            </a:fld>
            <a:endParaRPr lang="fr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Sous-texte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433580-EC04-4F8D-B2C7-ADBCE3A1CD04}" type="slidenum">
              <a:rPr lang="fr-CA" smtClean="0"/>
              <a:pPr>
                <a:defRPr/>
              </a:pPr>
              <a:t>43</a:t>
            </a:fld>
            <a:endParaRPr lang="fr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Définir de vive voix.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433580-EC04-4F8D-B2C7-ADBCE3A1CD04}" type="slidenum">
              <a:rPr lang="fr-CA" smtClean="0"/>
              <a:pPr>
                <a:defRPr/>
              </a:pPr>
              <a:t>44</a:t>
            </a:fld>
            <a:endParaRPr lang="fr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Nous avons été plus dans l’inclusion que dans l’exclusion…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433580-EC04-4F8D-B2C7-ADBCE3A1CD04}" type="slidenum">
              <a:rPr lang="fr-CA" smtClean="0"/>
              <a:pPr>
                <a:defRPr/>
              </a:pPr>
              <a:t>45</a:t>
            </a:fld>
            <a:endParaRPr lang="fr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Ce ne sont pas nécessairement tous</a:t>
            </a:r>
            <a:r>
              <a:rPr lang="fr-CA" baseline="0" dirty="0"/>
              <a:t> les projets et acteurs des</a:t>
            </a:r>
            <a:r>
              <a:rPr lang="fr-CA" dirty="0"/>
              <a:t> initiatives mentionnées</a:t>
            </a:r>
            <a:r>
              <a:rPr lang="fr-CA" baseline="0" dirty="0"/>
              <a:t> qui peuvent être perçues comme des mobilisations tel que nous l’entendons.  Un travail plus approfondi s’avère nécessaire.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433580-EC04-4F8D-B2C7-ADBCE3A1CD04}" type="slidenum">
              <a:rPr lang="fr-CA" smtClean="0"/>
              <a:pPr>
                <a:defRPr/>
              </a:pPr>
              <a:t>46</a:t>
            </a:fld>
            <a:endParaRPr lang="fr-C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Programmes libres et imposés: défi</a:t>
            </a:r>
            <a:r>
              <a:rPr lang="fr-CA" baseline="0" dirty="0"/>
              <a:t> pour les communautés… dans la perspective du développement de leur propre pouvoir d’agir.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433580-EC04-4F8D-B2C7-ADBCE3A1CD04}" type="slidenum">
              <a:rPr lang="fr-CA" smtClean="0"/>
              <a:pPr>
                <a:defRPr/>
              </a:pPr>
              <a:t>47</a:t>
            </a:fld>
            <a:endParaRPr lang="fr-C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Sous-texte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433580-EC04-4F8D-B2C7-ADBCE3A1CD04}" type="slidenum">
              <a:rPr lang="fr-CA" smtClean="0"/>
              <a:pPr>
                <a:defRPr/>
              </a:pPr>
              <a:t>50</a:t>
            </a:fld>
            <a:endParaRPr lang="fr-C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433580-EC04-4F8D-B2C7-ADBCE3A1CD04}" type="slidenum">
              <a:rPr lang="fr-CA" smtClean="0"/>
              <a:pPr>
                <a:defRPr/>
              </a:pPr>
              <a:t>56</a:t>
            </a:fld>
            <a:endParaRPr lang="fr-C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En plus</a:t>
            </a:r>
            <a:r>
              <a:rPr lang="fr-CA" baseline="0" dirty="0"/>
              <a:t> des regroupements… des ressources de soutien… des bailleurs de fonds…  des centres de recherche…</a:t>
            </a:r>
          </a:p>
          <a:p>
            <a:r>
              <a:rPr lang="fr-CA" baseline="0" dirty="0"/>
              <a:t>La dimension différente du territoire concerné (d’un quartier [voire une paroisse] à une MRC)… (Rural/Urbain)</a:t>
            </a:r>
          </a:p>
          <a:p>
            <a:r>
              <a:rPr lang="fr-CA" baseline="0" dirty="0"/>
              <a:t>La communauté a plusieurs acteurs avec lesquels composer…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433580-EC04-4F8D-B2C7-ADBCE3A1CD04}" type="slidenum">
              <a:rPr lang="fr-CA" smtClean="0"/>
              <a:pPr>
                <a:defRPr/>
              </a:pPr>
              <a:t>61</a:t>
            </a:fld>
            <a:endParaRPr lang="fr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8710E78-7EC6-4B7C-A83D-1BFD02E8B965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fr-FR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622EC8-49EB-4673-A529-4006B0715C6F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E1BB1F-98BC-4CF2-99B2-BD8F7B1AE163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C65A5E-6B3C-4F66-89C3-25D0FFE1212D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E9B907-CCA4-4B2D-81F6-C2BA56669321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fr-FR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F11836B-2268-46DD-BC5C-80F6300A3E6B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fr-FR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DFEE63A-9395-45B1-B199-A77C6A5DF891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fr-FR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049F23-C08F-4E27-B0ED-7AA8CBD3AA24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fr-FR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5229225"/>
            <a:ext cx="7723188" cy="762000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fr-FR"/>
              <a:t>Cliquer pour modifier le style du titre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6021388"/>
            <a:ext cx="7723188" cy="792162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fr-FR"/>
              <a:t>Cliquer pour modifier le style du sous-titre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algn="ctr">
              <a:defRPr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fr-FR"/>
              <a:t>© Coop La Clé, projet « Vers l'IMPACT » - 2009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400"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88585BA9-A431-4661-86E5-C3CF6AE146D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© Coop La Clé, projet « Vers l'IMPACT » - 2009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40A26-9187-4A8D-827B-2D2CF7A5DF5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34150" y="333375"/>
            <a:ext cx="1924050" cy="6191250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62000" y="333375"/>
            <a:ext cx="5619750" cy="61912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© Coop La Clé, projet « Vers l'IMPACT » - 2009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163AD-41C5-483C-9FE9-13E5A13BC0D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2000" y="333375"/>
            <a:ext cx="7696200" cy="1066800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762000" y="1773238"/>
            <a:ext cx="7696200" cy="4751387"/>
          </a:xfrm>
        </p:spPr>
        <p:txBody>
          <a:bodyPr/>
          <a:lstStyle/>
          <a:p>
            <a:pPr lvl="0"/>
            <a:endParaRPr lang="fr-CA" noProof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© Coop La Clé, projet « Vers l'IMPACT » - 2009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669FF-BD49-44CB-8E87-D41AF1ED6FE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© Coop La Clé, projet « Vers l'IMPACT » - 2009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38308-2AAF-4E8D-9BCD-1675872FFBE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© Coop La Clé, projet « Vers l'IMPACT » - 2009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99764-757A-46E4-9785-62F0C404553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62000" y="1773238"/>
            <a:ext cx="3771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86300" y="1773238"/>
            <a:ext cx="3771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© Coop La Clé, projet « Vers l'IMPACT » - 2009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18BB7-1046-4D57-806D-F966ECB265F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© Coop La Clé, projet « Vers l'IMPACT » - 2009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BF470-DB8F-452C-B386-7FEEFF8567B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© Coop La Clé, projet « Vers l'IMPACT » - 2009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81899-BEB3-4AD0-8971-9A1E038D8DB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© Coop La Clé, projet « Vers l'IMPACT » - 2009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01EEE-8878-46B4-A251-88D7AE7563D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© Coop La Clé, projet « Vers l'IMPACT » - 2009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EBD5C-5E08-4CAE-A865-3D38F80B458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© Coop La Clé, projet « Vers l'IMPACT » - 2009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361E0-9EB2-459E-A5FA-3E07DD850C8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33375"/>
            <a:ext cx="7696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Cliquer pour modifier le style du titre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773238"/>
            <a:ext cx="769620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Cliquer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5908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925" y="6453188"/>
            <a:ext cx="71977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r>
              <a:rPr lang="fr-FR"/>
              <a:t>© Coop La Clé, projet « Vers l'IMPACT » - 2009</a:t>
            </a:r>
          </a:p>
        </p:txBody>
      </p:sp>
      <p:sp>
        <p:nvSpPr>
          <p:cNvPr id="25908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5475" y="6381750"/>
            <a:ext cx="7191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2000" b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84AF15DE-E2F8-4C17-8EC9-00F8F5BCFD1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7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400">
          <a:solidFill>
            <a:schemeClr val="tx1"/>
          </a:solidFill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5pPr>
      <a:lvl6pPr marL="2438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6pPr>
      <a:lvl7pPr marL="2895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7pPr>
      <a:lvl8pPr marL="3352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8pPr>
      <a:lvl9pPr marL="3810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5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Projet « Vers l’IMPACT »</a:t>
            </a:r>
            <a:endParaRPr lang="en-GB"/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fr-CA" dirty="0"/>
              <a:t>Vue d’ensemble au 26 février 2009 </a:t>
            </a:r>
            <a:endParaRPr lang="en-GB" dirty="0"/>
          </a:p>
        </p:txBody>
      </p:sp>
      <p:pic>
        <p:nvPicPr>
          <p:cNvPr id="5124" name="Picture 4" descr="Logo%20La%20Clé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78000"/>
          </a:blip>
          <a:srcRect/>
          <a:stretch>
            <a:fillRect/>
          </a:stretch>
        </p:blipFill>
        <p:spPr bwMode="auto">
          <a:xfrm>
            <a:off x="7308850" y="4653136"/>
            <a:ext cx="18288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 1" descr="Une image contenant dessin&#10;&#10;Description générée automatiquement">
            <a:extLst>
              <a:ext uri="{FF2B5EF4-FFF2-40B4-BE49-F238E27FC236}">
                <a16:creationId xmlns:a16="http://schemas.microsoft.com/office/drawing/2014/main" id="{939F64FC-18B6-4341-BC06-B4DB67796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25" y="6112092"/>
            <a:ext cx="16192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© Coop La Clé, projet « Vers l'IMPACT » - 2009</a:t>
            </a:r>
          </a:p>
        </p:txBody>
      </p:sp>
      <p:sp>
        <p:nvSpPr>
          <p:cNvPr id="13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E0B12DD-1644-498E-A39D-6960F33D3523}" type="slidenum">
              <a:rPr lang="fr-FR"/>
              <a:pPr>
                <a:defRPr/>
              </a:pPr>
              <a:t>10</a:t>
            </a:fld>
            <a:endParaRPr lang="fr-FR"/>
          </a:p>
        </p:txBody>
      </p:sp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A" sz="4000" dirty="0"/>
              <a:t>LA MOBILISATION</a:t>
            </a:r>
            <a:r>
              <a:rPr lang="fr-FR" sz="4000" dirty="0"/>
              <a:t> DANS LE CYCLE DE DÉVELOPPEMENT</a:t>
            </a:r>
            <a:endParaRPr lang="fr-CA" sz="4000" dirty="0"/>
          </a:p>
        </p:txBody>
      </p:sp>
      <p:grpSp>
        <p:nvGrpSpPr>
          <p:cNvPr id="12293" name="Groupe 12"/>
          <p:cNvGrpSpPr>
            <a:grpSpLocks/>
          </p:cNvGrpSpPr>
          <p:nvPr/>
        </p:nvGrpSpPr>
        <p:grpSpPr bwMode="auto">
          <a:xfrm>
            <a:off x="500063" y="1593850"/>
            <a:ext cx="8215312" cy="5143500"/>
            <a:chOff x="500034" y="928670"/>
            <a:chExt cx="8215370" cy="5143536"/>
          </a:xfrm>
        </p:grpSpPr>
        <p:sp>
          <p:nvSpPr>
            <p:cNvPr id="6" name="Ellipse 5"/>
            <p:cNvSpPr/>
            <p:nvPr/>
          </p:nvSpPr>
          <p:spPr>
            <a:xfrm>
              <a:off x="1714480" y="928670"/>
              <a:ext cx="5643603" cy="5072099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fr-CA" sz="1800"/>
            </a:p>
          </p:txBody>
        </p:sp>
        <p:graphicFrame>
          <p:nvGraphicFramePr>
            <p:cNvPr id="9" name="Diagramme 8"/>
            <p:cNvGraphicFramePr/>
            <p:nvPr/>
          </p:nvGraphicFramePr>
          <p:xfrm>
            <a:off x="500034" y="1285860"/>
            <a:ext cx="8215370" cy="478634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0" name="ZoneTexte 9"/>
            <p:cNvSpPr txBox="1"/>
            <p:nvPr/>
          </p:nvSpPr>
          <p:spPr>
            <a:xfrm>
              <a:off x="500034" y="1500174"/>
              <a:ext cx="1785950" cy="338606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fr-CA" sz="1600" b="1" dirty="0">
                  <a:solidFill>
                    <a:schemeClr val="accent2">
                      <a:lumMod val="50000"/>
                    </a:schemeClr>
                  </a:solidFill>
                </a:rPr>
                <a:t>Déclenchement</a:t>
              </a:r>
            </a:p>
          </p:txBody>
        </p:sp>
        <p:sp>
          <p:nvSpPr>
            <p:cNvPr id="11" name="Flèche droite 10"/>
            <p:cNvSpPr/>
            <p:nvPr/>
          </p:nvSpPr>
          <p:spPr>
            <a:xfrm rot="1265900">
              <a:off x="2392933" y="1644611"/>
              <a:ext cx="458220" cy="282629"/>
            </a:xfrm>
            <a:prstGeom prst="rightArrow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fr-CA" sz="1800"/>
            </a:p>
          </p:txBody>
        </p:sp>
        <p:sp>
          <p:nvSpPr>
            <p:cNvPr id="12302" name="ZoneTexte 6"/>
            <p:cNvSpPr txBox="1">
              <a:spLocks noChangeArrowheads="1"/>
            </p:cNvSpPr>
            <p:nvPr/>
          </p:nvSpPr>
          <p:spPr bwMode="auto">
            <a:xfrm>
              <a:off x="2572253" y="2903826"/>
              <a:ext cx="3928818" cy="1077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fr-CA" sz="3200" b="1">
                  <a:solidFill>
                    <a:srgbClr val="002060"/>
                  </a:solidFill>
                  <a:latin typeface="Arial" pitchFamily="34" charset="0"/>
                </a:rPr>
                <a:t>Mobilisation continue</a:t>
              </a:r>
            </a:p>
          </p:txBody>
        </p:sp>
      </p:grpSp>
      <p:pic>
        <p:nvPicPr>
          <p:cNvPr id="14" name="Picture 8" descr="http://www.ac-nice.fr/artsap/fichedocumen/nombredor/spirale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1366329">
            <a:off x="3150036" y="2639852"/>
            <a:ext cx="2814857" cy="2928940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© Coop La Clé, projet « Vers l'IMPACT » - 2009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AA69A0B-A9B7-4C56-B53E-DC4894100716}" type="slidenum">
              <a:rPr lang="fr-FR"/>
              <a:pPr>
                <a:defRPr/>
              </a:pPr>
              <a:t>11</a:t>
            </a:fld>
            <a:endParaRPr lang="fr-FR"/>
          </a:p>
        </p:txBody>
      </p:sp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A" i="1"/>
              <a:t>EMPOWERMENT</a:t>
            </a:r>
            <a:r>
              <a:rPr lang="fr-CA"/>
              <a:t> 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fr-CA" sz="2800"/>
              <a:t>un </a:t>
            </a:r>
            <a:r>
              <a:rPr lang="fr-CA" sz="2800" i="1"/>
              <a:t>processus</a:t>
            </a:r>
            <a:r>
              <a:rPr lang="fr-CA" sz="2800"/>
              <a:t> :</a:t>
            </a:r>
            <a:br>
              <a:rPr lang="fr-CA" sz="2800"/>
            </a:br>
            <a:r>
              <a:rPr lang="fr-CA" sz="2800"/>
              <a:t>individus et collectivités acquièrent la capacité d’exercer un pouvoir</a:t>
            </a:r>
          </a:p>
          <a:p>
            <a:pPr>
              <a:spcBef>
                <a:spcPct val="50000"/>
              </a:spcBef>
              <a:defRPr/>
            </a:pPr>
            <a:r>
              <a:rPr lang="fr-CA" sz="2800"/>
              <a:t>un </a:t>
            </a:r>
            <a:r>
              <a:rPr lang="fr-CA" sz="2800" i="1"/>
              <a:t>état</a:t>
            </a:r>
            <a:r>
              <a:rPr lang="fr-CA" sz="2800"/>
              <a:t> :</a:t>
            </a:r>
            <a:br>
              <a:rPr lang="fr-CA" sz="2800"/>
            </a:br>
            <a:r>
              <a:rPr lang="fr-CA" sz="2800"/>
              <a:t>avoir la capacité d’exercer un pouvoir</a:t>
            </a:r>
          </a:p>
          <a:p>
            <a:pPr>
              <a:spcBef>
                <a:spcPct val="50000"/>
              </a:spcBef>
              <a:defRPr/>
            </a:pPr>
            <a:r>
              <a:rPr lang="fr-CA" sz="2800"/>
              <a:t>une </a:t>
            </a:r>
            <a:r>
              <a:rPr lang="fr-CA" sz="2800" i="1"/>
              <a:t>approche</a:t>
            </a:r>
            <a:r>
              <a:rPr lang="fr-CA" sz="2800"/>
              <a:t> (orientation stratégique) des interventions sociales et communautaires :</a:t>
            </a:r>
            <a:br>
              <a:rPr lang="fr-CA" sz="2800"/>
            </a:br>
            <a:r>
              <a:rPr lang="fr-CA" sz="2800"/>
              <a:t>vise à développer la capacité d’exercer un pouvoir d’un individu d’une ou communauté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© Coop La Clé, projet « Vers l'IMPACT » - 2009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8C7336-CA63-4F44-A649-C161A2AB0382}" type="slidenum">
              <a:rPr lang="fr-FR"/>
              <a:pPr>
                <a:defRPr/>
              </a:pPr>
              <a:t>12</a:t>
            </a:fld>
            <a:endParaRPr lang="fr-FR"/>
          </a:p>
        </p:txBody>
      </p:sp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EXERCER UN POUVOIR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fr-CA" sz="2800" dirty="0">
                <a:latin typeface="Verdana" pitchFamily="34" charset="0"/>
              </a:rPr>
              <a:t>Dans une perspective d’</a:t>
            </a:r>
            <a:r>
              <a:rPr lang="fr-CA" sz="2800" i="1" dirty="0" err="1">
                <a:latin typeface="Verdana" pitchFamily="34" charset="0"/>
              </a:rPr>
              <a:t>empowerment</a:t>
            </a:r>
            <a:r>
              <a:rPr lang="fr-CA" sz="2800" i="1" dirty="0">
                <a:latin typeface="Verdana" pitchFamily="34" charset="0"/>
              </a:rPr>
              <a:t>, </a:t>
            </a:r>
            <a:r>
              <a:rPr lang="fr-CA" sz="2800" dirty="0">
                <a:latin typeface="Verdana" pitchFamily="34" charset="0"/>
              </a:rPr>
              <a:t>c’est posséder la capacité de :</a:t>
            </a:r>
          </a:p>
          <a:p>
            <a:pPr lvl="1">
              <a:spcBef>
                <a:spcPct val="50000"/>
              </a:spcBef>
              <a:spcAft>
                <a:spcPts val="300"/>
              </a:spcAft>
              <a:buClr>
                <a:schemeClr val="tx1"/>
              </a:buClr>
              <a:buFont typeface="Times" charset="0"/>
              <a:buChar char="•"/>
              <a:defRPr/>
            </a:pPr>
            <a:r>
              <a:rPr lang="fr-CA" u="sng" dirty="0">
                <a:latin typeface="Verdana" pitchFamily="34" charset="0"/>
              </a:rPr>
              <a:t>choisir</a:t>
            </a:r>
            <a:r>
              <a:rPr lang="fr-CA" dirty="0">
                <a:latin typeface="Verdana" pitchFamily="34" charset="0"/>
              </a:rPr>
              <a:t> librement,</a:t>
            </a:r>
          </a:p>
          <a:p>
            <a:pPr lvl="1">
              <a:spcBef>
                <a:spcPct val="50000"/>
              </a:spcBef>
              <a:spcAft>
                <a:spcPts val="300"/>
              </a:spcAft>
              <a:buClr>
                <a:schemeClr val="tx1"/>
              </a:buClr>
              <a:buFont typeface="Times" charset="0"/>
              <a:buChar char="•"/>
              <a:defRPr/>
            </a:pPr>
            <a:r>
              <a:rPr lang="fr-CA" dirty="0">
                <a:latin typeface="Verdana" pitchFamily="34" charset="0"/>
              </a:rPr>
              <a:t>transformer son choix en une </a:t>
            </a:r>
            <a:r>
              <a:rPr lang="fr-CA" u="sng" dirty="0">
                <a:latin typeface="Verdana" pitchFamily="34" charset="0"/>
              </a:rPr>
              <a:t>décision</a:t>
            </a:r>
            <a:r>
              <a:rPr lang="fr-CA" dirty="0">
                <a:latin typeface="Verdana" pitchFamily="34" charset="0"/>
              </a:rPr>
              <a:t> et</a:t>
            </a:r>
          </a:p>
          <a:p>
            <a:pPr lvl="1">
              <a:spcBef>
                <a:spcPct val="50000"/>
              </a:spcBef>
              <a:spcAft>
                <a:spcPts val="300"/>
              </a:spcAft>
              <a:buClr>
                <a:schemeClr val="tx1"/>
              </a:buClr>
              <a:buFont typeface="Times" charset="0"/>
              <a:buChar char="•"/>
              <a:defRPr/>
            </a:pPr>
            <a:r>
              <a:rPr lang="fr-CA" u="sng" dirty="0">
                <a:latin typeface="Verdana" pitchFamily="34" charset="0"/>
              </a:rPr>
              <a:t>agir</a:t>
            </a:r>
            <a:r>
              <a:rPr lang="fr-CA" dirty="0">
                <a:latin typeface="Verdana" pitchFamily="34" charset="0"/>
              </a:rPr>
              <a:t> en fonction de sa décision.</a:t>
            </a:r>
            <a:endParaRPr lang="fr-CA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© Coop La Clé, projet « Vers l'IMPACT » - 2009</a:t>
            </a:r>
          </a:p>
        </p:txBody>
      </p:sp>
      <p:sp>
        <p:nvSpPr>
          <p:cNvPr id="2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9FC26C-0A2F-4163-8D60-F1F40F21F349}" type="slidenum">
              <a:rPr lang="fr-FR"/>
              <a:pPr>
                <a:defRPr/>
              </a:pPr>
              <a:t>13</a:t>
            </a:fld>
            <a:endParaRPr lang="fr-FR"/>
          </a:p>
        </p:txBody>
      </p:sp>
      <p:graphicFrame>
        <p:nvGraphicFramePr>
          <p:cNvPr id="281625" name="Group 25"/>
          <p:cNvGraphicFramePr>
            <a:graphicFrameLocks noGrp="1"/>
          </p:cNvGraphicFramePr>
          <p:nvPr/>
        </p:nvGraphicFramePr>
        <p:xfrm>
          <a:off x="642938" y="2025650"/>
          <a:ext cx="3949728" cy="3697288"/>
        </p:xfrm>
        <a:graphic>
          <a:graphicData uri="http://schemas.openxmlformats.org/drawingml/2006/table">
            <a:tbl>
              <a:tblPr/>
              <a:tblGrid>
                <a:gridCol w="39497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794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fr-FR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INDIVIDUEL</a:t>
                      </a:r>
                      <a:endParaRPr kumimoji="1" lang="fr-FR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78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participation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7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compétences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7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estime de soi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7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conscience </a:t>
                      </a:r>
                      <a:br>
                        <a:rPr kumimoji="1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</a:br>
                      <a:r>
                        <a:rPr kumimoji="1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critique</a:t>
                      </a:r>
                      <a:endParaRPr kumimoji="1" lang="fr-FR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81633" name="Group 33"/>
          <p:cNvGraphicFramePr>
            <a:graphicFrameLocks noGrp="1"/>
          </p:cNvGraphicFramePr>
          <p:nvPr/>
        </p:nvGraphicFramePr>
        <p:xfrm>
          <a:off x="4743450" y="2024063"/>
          <a:ext cx="3971954" cy="3727451"/>
        </p:xfrm>
        <a:graphic>
          <a:graphicData uri="http://schemas.openxmlformats.org/drawingml/2006/table">
            <a:tbl>
              <a:tblPr/>
              <a:tblGrid>
                <a:gridCol w="39719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71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fr-FR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COMMUNAUTAIRE</a:t>
                      </a:r>
                      <a:endParaRPr kumimoji="1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59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participation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7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compétences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7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communications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7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capital communautaire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5380" name="Group 41"/>
          <p:cNvGrpSpPr>
            <a:grpSpLocks/>
          </p:cNvGrpSpPr>
          <p:nvPr/>
        </p:nvGrpSpPr>
        <p:grpSpPr bwMode="auto">
          <a:xfrm>
            <a:off x="2306638" y="1285860"/>
            <a:ext cx="4572000" cy="5214974"/>
            <a:chOff x="1728" y="672"/>
            <a:chExt cx="2304" cy="3120"/>
          </a:xfrm>
        </p:grpSpPr>
        <p:sp>
          <p:nvSpPr>
            <p:cNvPr id="15383" name="AutoShape 42"/>
            <p:cNvSpPr>
              <a:spLocks noChangeArrowheads="1"/>
            </p:cNvSpPr>
            <p:nvPr/>
          </p:nvSpPr>
          <p:spPr bwMode="auto">
            <a:xfrm>
              <a:off x="1728" y="672"/>
              <a:ext cx="2304" cy="346"/>
            </a:xfrm>
            <a:prstGeom prst="curvedDownArrow">
              <a:avLst>
                <a:gd name="adj1" fmla="val 133179"/>
                <a:gd name="adj2" fmla="val 266358"/>
                <a:gd name="adj3" fmla="val 3333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fr-CA"/>
            </a:p>
          </p:txBody>
        </p:sp>
        <p:sp>
          <p:nvSpPr>
            <p:cNvPr id="15384" name="AutoShape 43"/>
            <p:cNvSpPr>
              <a:spLocks noChangeArrowheads="1"/>
            </p:cNvSpPr>
            <p:nvPr/>
          </p:nvSpPr>
          <p:spPr bwMode="auto">
            <a:xfrm rot="10800000">
              <a:off x="1728" y="3447"/>
              <a:ext cx="2304" cy="345"/>
            </a:xfrm>
            <a:prstGeom prst="curvedDownArrow">
              <a:avLst>
                <a:gd name="adj1" fmla="val 133565"/>
                <a:gd name="adj2" fmla="val 267130"/>
                <a:gd name="adj3" fmla="val 3333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fr-CA"/>
            </a:p>
          </p:txBody>
        </p:sp>
      </p:grpSp>
      <p:sp>
        <p:nvSpPr>
          <p:cNvPr id="281644" name="Oval 44"/>
          <p:cNvSpPr>
            <a:spLocks noChangeAspect="1" noChangeArrowheads="1"/>
          </p:cNvSpPr>
          <p:nvPr/>
        </p:nvSpPr>
        <p:spPr bwMode="auto">
          <a:xfrm>
            <a:off x="4289425" y="1616075"/>
            <a:ext cx="4711700" cy="4321175"/>
          </a:xfrm>
          <a:prstGeom prst="ellips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fr-CA"/>
          </a:p>
        </p:txBody>
      </p:sp>
      <p:sp>
        <p:nvSpPr>
          <p:cNvPr id="281645" name="Rectangle 45"/>
          <p:cNvSpPr>
            <a:spLocks noGrp="1" noChangeArrowheads="1"/>
          </p:cNvSpPr>
          <p:nvPr>
            <p:ph type="title"/>
          </p:nvPr>
        </p:nvSpPr>
        <p:spPr>
          <a:xfrm>
            <a:off x="762000" y="188913"/>
            <a:ext cx="7696200" cy="1066800"/>
          </a:xfrm>
        </p:spPr>
        <p:txBody>
          <a:bodyPr/>
          <a:lstStyle/>
          <a:p>
            <a:pPr>
              <a:defRPr/>
            </a:pPr>
            <a:r>
              <a:rPr lang="fr-CA" sz="2900" b="1">
                <a:latin typeface="Verdana" pitchFamily="34" charset="0"/>
              </a:rPr>
              <a:t>Relation entre l’</a:t>
            </a:r>
            <a:r>
              <a:rPr lang="fr-CA" sz="2900" b="1" i="1">
                <a:latin typeface="Verdana" pitchFamily="34" charset="0"/>
              </a:rPr>
              <a:t>empowerment</a:t>
            </a:r>
            <a:r>
              <a:rPr lang="fr-CA" sz="2900" b="1">
                <a:latin typeface="Verdana" pitchFamily="34" charset="0"/>
              </a:rPr>
              <a:t>  individuel et communautaire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1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1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500034" y="457200"/>
            <a:ext cx="8445529" cy="685800"/>
          </a:xfrm>
        </p:spPr>
        <p:txBody>
          <a:bodyPr/>
          <a:lstStyle/>
          <a:p>
            <a:r>
              <a:rPr lang="fr-FR" sz="3200" b="1" dirty="0">
                <a:latin typeface="Verdana" pitchFamily="34" charset="0"/>
              </a:rPr>
              <a:t>L’</a:t>
            </a:r>
            <a:r>
              <a:rPr lang="fr-FR" sz="3200" b="1" i="1" dirty="0" err="1">
                <a:latin typeface="Verdana" pitchFamily="34" charset="0"/>
              </a:rPr>
              <a:t>empowerment</a:t>
            </a:r>
            <a:r>
              <a:rPr lang="fr-FR" sz="3200" b="1" dirty="0">
                <a:latin typeface="Verdana" pitchFamily="34" charset="0"/>
              </a:rPr>
              <a:t> communautaire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57224" y="2276475"/>
            <a:ext cx="7429552" cy="3656013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fr-CA" sz="2400" dirty="0">
                <a:latin typeface="Verdana" pitchFamily="34" charset="0"/>
              </a:rPr>
              <a:t>lieux permettant à tous les membres de la communauté de participer à sa vie et aux systèmes </a:t>
            </a:r>
            <a:r>
              <a:rPr lang="fr-CA" sz="2400" dirty="0">
                <a:latin typeface="Verdana" pitchFamily="34" charset="0"/>
                <a:sym typeface="Symbol" pitchFamily="18" charset="2"/>
              </a:rPr>
              <a:t></a:t>
            </a:r>
            <a:r>
              <a:rPr lang="fr-CA" sz="2400" dirty="0">
                <a:latin typeface="Verdana" pitchFamily="34" charset="0"/>
              </a:rPr>
              <a:t> </a:t>
            </a:r>
            <a:r>
              <a:rPr lang="fr-CA" sz="2400" b="1" dirty="0">
                <a:latin typeface="Verdana" pitchFamily="34" charset="0"/>
              </a:rPr>
              <a:t>décisions significatives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fr-CA" sz="2400" dirty="0">
                <a:latin typeface="Verdana" pitchFamily="34" charset="0"/>
              </a:rPr>
              <a:t>intégration des individus non perçus comme leaders naturels dans les espaces décisionnels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fr-CA" sz="2400" dirty="0">
                <a:latin typeface="Verdana" pitchFamily="34" charset="0"/>
              </a:rPr>
              <a:t>équité dans la redistribution du </a:t>
            </a:r>
            <a:r>
              <a:rPr lang="fr-CA" sz="2400" b="1" dirty="0">
                <a:latin typeface="Verdana" pitchFamily="34" charset="0"/>
              </a:rPr>
              <a:t>pouvoir</a:t>
            </a:r>
            <a:endParaRPr lang="fr-FR" sz="2400" b="1" dirty="0">
              <a:latin typeface="Verdana" pitchFamily="34" charset="0"/>
            </a:endParaRPr>
          </a:p>
        </p:txBody>
      </p:sp>
      <p:sp>
        <p:nvSpPr>
          <p:cNvPr id="54275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00034" y="1528754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FR" sz="2800" b="1" dirty="0">
                <a:solidFill>
                  <a:schemeClr val="tx2"/>
                </a:solidFill>
                <a:latin typeface="Verdana" pitchFamily="34" charset="0"/>
              </a:rPr>
              <a:t>La participation (1)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294967295"/>
            <p:custDataLst>
              <p:tags r:id="rId4"/>
            </p:custDataLst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>
              <a:defRPr/>
            </a:pPr>
            <a:fld id="{949E240F-F913-4848-817A-7AC636A33D91}" type="slidenum">
              <a:rPr lang="fr-CA"/>
              <a:pPr>
                <a:defRPr/>
              </a:pPr>
              <a:t>14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© Coop La Clé, projet « Vers l'IMPACT » - 2009</a:t>
            </a:r>
          </a:p>
        </p:txBody>
      </p:sp>
      <p:sp>
        <p:nvSpPr>
          <p:cNvPr id="9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245475" y="6381750"/>
            <a:ext cx="719138" cy="476250"/>
          </a:xfrm>
        </p:spPr>
        <p:txBody>
          <a:bodyPr/>
          <a:lstStyle/>
          <a:p>
            <a:fld id="{BBB39726-5FD0-4CC3-8309-652C8E7C0D24}" type="slidenum">
              <a:rPr lang="fr-FR"/>
              <a:pPr/>
              <a:t>14</a:t>
            </a:fld>
            <a:endParaRPr lang="fr-FR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528622"/>
            <a:ext cx="7772400" cy="685800"/>
          </a:xfrm>
          <a:noFill/>
        </p:spPr>
        <p:txBody>
          <a:bodyPr/>
          <a:lstStyle/>
          <a:p>
            <a:pPr eaLnBrk="1" hangingPunct="1"/>
            <a:r>
              <a:rPr lang="fr-FR" sz="3200" b="1" dirty="0">
                <a:latin typeface="Verdana" pitchFamily="34" charset="0"/>
              </a:rPr>
              <a:t>L’</a:t>
            </a:r>
            <a:r>
              <a:rPr lang="fr-FR" sz="3200" b="1" i="1" dirty="0" err="1">
                <a:latin typeface="Verdana" pitchFamily="34" charset="0"/>
              </a:rPr>
              <a:t>empowerment</a:t>
            </a:r>
            <a:r>
              <a:rPr lang="fr-FR" sz="3200" b="1" dirty="0">
                <a:latin typeface="Verdana" pitchFamily="34" charset="0"/>
              </a:rPr>
              <a:t> communautaire</a:t>
            </a:r>
          </a:p>
        </p:txBody>
      </p:sp>
      <p:sp>
        <p:nvSpPr>
          <p:cNvPr id="1843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0" y="1272222"/>
            <a:ext cx="533400" cy="244476"/>
          </a:xfrm>
          <a:prstGeom prst="rect">
            <a:avLst/>
          </a:prstGeom>
          <a:noFill/>
        </p:spPr>
        <p:txBody>
          <a:bodyPr>
            <a:normAutofit fontScale="55000" lnSpcReduction="20000"/>
          </a:bodyPr>
          <a:lstStyle/>
          <a:p>
            <a:fld id="{DBF0C4F3-E1B1-4D16-85BC-2167D4FC5C57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1843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173163" y="2284413"/>
            <a:ext cx="7313612" cy="3736975"/>
          </a:xfrm>
          <a:noFill/>
        </p:spPr>
        <p:txBody>
          <a:bodyPr/>
          <a:lstStyle/>
          <a:p>
            <a:pPr eaLnBrk="1" hangingPunct="1">
              <a:spcBef>
                <a:spcPts val="1000"/>
              </a:spcBef>
              <a:buFont typeface="Wingdings" pitchFamily="2" charset="2"/>
              <a:buNone/>
            </a:pPr>
            <a:r>
              <a:rPr lang="fr-CA" sz="2400">
                <a:latin typeface="Verdana" pitchFamily="34" charset="0"/>
              </a:rPr>
              <a:t>Dans les lieux de participation :</a:t>
            </a:r>
          </a:p>
          <a:p>
            <a:pPr eaLnBrk="1" hangingPunct="1">
              <a:spcBef>
                <a:spcPts val="1000"/>
              </a:spcBef>
            </a:pPr>
            <a:r>
              <a:rPr lang="fr-CA" sz="2400">
                <a:latin typeface="Verdana" pitchFamily="34" charset="0"/>
              </a:rPr>
              <a:t>préoccupation autant des processus que des résultats</a:t>
            </a:r>
          </a:p>
          <a:p>
            <a:pPr eaLnBrk="1" hangingPunct="1">
              <a:spcBef>
                <a:spcPts val="1000"/>
              </a:spcBef>
            </a:pPr>
            <a:r>
              <a:rPr lang="fr-CA" sz="2400">
                <a:latin typeface="Verdana" pitchFamily="34" charset="0"/>
              </a:rPr>
              <a:t>système de valeurs partagé </a:t>
            </a:r>
            <a:r>
              <a:rPr lang="fr-CA" sz="2400">
                <a:latin typeface="Verdana" pitchFamily="34" charset="0"/>
                <a:sym typeface="Symbol" pitchFamily="18" charset="2"/>
              </a:rPr>
              <a:t></a:t>
            </a:r>
            <a:r>
              <a:rPr lang="fr-CA" sz="2400">
                <a:latin typeface="Verdana" pitchFamily="34" charset="0"/>
              </a:rPr>
              <a:t> vision commune</a:t>
            </a:r>
          </a:p>
          <a:p>
            <a:pPr eaLnBrk="1" hangingPunct="1">
              <a:spcBef>
                <a:spcPts val="1000"/>
              </a:spcBef>
            </a:pPr>
            <a:r>
              <a:rPr lang="fr-CA" sz="2400">
                <a:latin typeface="Verdana" pitchFamily="34" charset="0"/>
              </a:rPr>
              <a:t>ouverture au changement, idées nouvelles, aux opinions divergentes</a:t>
            </a:r>
          </a:p>
          <a:p>
            <a:pPr eaLnBrk="1" hangingPunct="1">
              <a:spcBef>
                <a:spcPts val="1000"/>
              </a:spcBef>
            </a:pPr>
            <a:r>
              <a:rPr lang="fr-CA" sz="2400">
                <a:latin typeface="Verdana" pitchFamily="34" charset="0"/>
              </a:rPr>
              <a:t>structures démocratiques</a:t>
            </a:r>
          </a:p>
        </p:txBody>
      </p:sp>
      <p:sp>
        <p:nvSpPr>
          <p:cNvPr id="18438" name="Rectangle 4"/>
          <p:cNvSpPr>
            <a:spLocks noChangeArrowheads="1"/>
          </p:cNvSpPr>
          <p:nvPr/>
        </p:nvSpPr>
        <p:spPr bwMode="auto">
          <a:xfrm>
            <a:off x="585814" y="1528754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fr-FR" sz="2800" b="1" dirty="0">
                <a:solidFill>
                  <a:schemeClr val="tx2"/>
                </a:solidFill>
                <a:latin typeface="Verdana" pitchFamily="34" charset="0"/>
              </a:rPr>
              <a:t>La participation (2)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© Coop La Clé, projet « Vers l'IMPACT » - 2009</a:t>
            </a:r>
          </a:p>
        </p:txBody>
      </p:sp>
      <p:sp>
        <p:nvSpPr>
          <p:cNvPr id="8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245475" y="6381750"/>
            <a:ext cx="719138" cy="476250"/>
          </a:xfrm>
        </p:spPr>
        <p:txBody>
          <a:bodyPr/>
          <a:lstStyle/>
          <a:p>
            <a:fld id="{BBB39726-5FD0-4CC3-8309-652C8E7C0D24}" type="slidenum">
              <a:rPr lang="fr-FR"/>
              <a:pPr/>
              <a:t>15</a:t>
            </a:fld>
            <a:endParaRPr lang="fr-F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528622"/>
            <a:ext cx="7772400" cy="685800"/>
          </a:xfrm>
          <a:noFill/>
        </p:spPr>
        <p:txBody>
          <a:bodyPr/>
          <a:lstStyle/>
          <a:p>
            <a:pPr eaLnBrk="1" hangingPunct="1"/>
            <a:r>
              <a:rPr lang="fr-FR" sz="3200" b="1" dirty="0">
                <a:latin typeface="Verdana" pitchFamily="34" charset="0"/>
              </a:rPr>
              <a:t>L’</a:t>
            </a:r>
            <a:r>
              <a:rPr lang="fr-FR" sz="3200" b="1" i="1" dirty="0" err="1">
                <a:latin typeface="Verdana" pitchFamily="34" charset="0"/>
              </a:rPr>
              <a:t>empowerment</a:t>
            </a:r>
            <a:r>
              <a:rPr lang="fr-FR" sz="3200" b="1" dirty="0">
                <a:latin typeface="Verdana" pitchFamily="34" charset="0"/>
              </a:rPr>
              <a:t> communautaire</a:t>
            </a:r>
          </a:p>
        </p:txBody>
      </p:sp>
      <p:sp>
        <p:nvSpPr>
          <p:cNvPr id="21507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0" y="1272222"/>
            <a:ext cx="533400" cy="244476"/>
          </a:xfrm>
          <a:prstGeom prst="rect">
            <a:avLst/>
          </a:prstGeom>
          <a:noFill/>
        </p:spPr>
        <p:txBody>
          <a:bodyPr>
            <a:normAutofit fontScale="55000" lnSpcReduction="20000"/>
          </a:bodyPr>
          <a:lstStyle/>
          <a:p>
            <a:fld id="{8A324544-89F5-4E04-927B-15C993FE7C1C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2150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173163" y="2284413"/>
            <a:ext cx="7313612" cy="3656012"/>
          </a:xfrm>
          <a:noFill/>
        </p:spPr>
        <p:txBody>
          <a:bodyPr/>
          <a:lstStyle/>
          <a:p>
            <a:pPr eaLnBrk="1" hangingPunct="1">
              <a:spcBef>
                <a:spcPts val="1000"/>
              </a:spcBef>
              <a:buFont typeface="Wingdings" pitchFamily="2" charset="2"/>
              <a:buNone/>
            </a:pPr>
            <a:r>
              <a:rPr lang="fr-CA" sz="2400">
                <a:latin typeface="Verdana" pitchFamily="34" charset="0"/>
              </a:rPr>
              <a:t>Dans les lieux de participation :</a:t>
            </a:r>
          </a:p>
          <a:p>
            <a:pPr eaLnBrk="1" hangingPunct="1">
              <a:spcBef>
                <a:spcPts val="2000"/>
              </a:spcBef>
            </a:pPr>
            <a:r>
              <a:rPr lang="fr-CA" sz="2400">
                <a:latin typeface="Verdana" pitchFamily="34" charset="0"/>
              </a:rPr>
              <a:t>atmosphère d’apprentissage </a:t>
            </a:r>
            <a:r>
              <a:rPr lang="fr-CA" sz="2400">
                <a:latin typeface="Verdana" pitchFamily="34" charset="0"/>
                <a:sym typeface="Symbol" pitchFamily="18" charset="2"/>
              </a:rPr>
              <a:t></a:t>
            </a:r>
            <a:r>
              <a:rPr lang="fr-CA" sz="2400">
                <a:latin typeface="Verdana" pitchFamily="34" charset="0"/>
              </a:rPr>
              <a:t> compétences et habiletés</a:t>
            </a:r>
          </a:p>
          <a:p>
            <a:pPr eaLnBrk="1" hangingPunct="1">
              <a:spcBef>
                <a:spcPts val="2000"/>
              </a:spcBef>
            </a:pPr>
            <a:r>
              <a:rPr lang="fr-CA" sz="2400">
                <a:latin typeface="Verdana" pitchFamily="34" charset="0"/>
              </a:rPr>
              <a:t>occasions de contribuer </a:t>
            </a:r>
            <a:r>
              <a:rPr lang="fr-CA" sz="2400">
                <a:latin typeface="Verdana" pitchFamily="34" charset="0"/>
                <a:sym typeface="Symbol" pitchFamily="18" charset="2"/>
              </a:rPr>
              <a:t></a:t>
            </a:r>
            <a:r>
              <a:rPr lang="fr-CA" sz="2400">
                <a:latin typeface="Verdana" pitchFamily="34" charset="0"/>
              </a:rPr>
              <a:t> actions concrètes bien planifiées et coordonnées</a:t>
            </a:r>
          </a:p>
          <a:p>
            <a:pPr eaLnBrk="1" hangingPunct="1">
              <a:spcBef>
                <a:spcPts val="2000"/>
              </a:spcBef>
            </a:pPr>
            <a:r>
              <a:rPr lang="fr-CA" sz="2400">
                <a:latin typeface="Verdana" pitchFamily="34" charset="0"/>
              </a:rPr>
              <a:t>leadership solide de type consensuel </a:t>
            </a:r>
            <a:r>
              <a:rPr lang="fr-CA" sz="2400">
                <a:latin typeface="Verdana" pitchFamily="34" charset="0"/>
                <a:sym typeface="Symbol" pitchFamily="18" charset="2"/>
              </a:rPr>
              <a:t></a:t>
            </a:r>
            <a:r>
              <a:rPr lang="fr-CA" sz="2400">
                <a:latin typeface="Verdana" pitchFamily="34" charset="0"/>
              </a:rPr>
              <a:t> motive et soutient</a:t>
            </a:r>
          </a:p>
        </p:txBody>
      </p:sp>
      <p:sp>
        <p:nvSpPr>
          <p:cNvPr id="21510" name="Rectangle 4"/>
          <p:cNvSpPr>
            <a:spLocks noChangeArrowheads="1"/>
          </p:cNvSpPr>
          <p:nvPr/>
        </p:nvSpPr>
        <p:spPr bwMode="auto">
          <a:xfrm>
            <a:off x="571472" y="1600192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fr-FR" sz="2800" b="1" dirty="0">
                <a:solidFill>
                  <a:schemeClr val="tx2"/>
                </a:solidFill>
                <a:latin typeface="Verdana" pitchFamily="34" charset="0"/>
              </a:rPr>
              <a:t>La participation (3)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© Coop La Clé, projet « Vers l'IMPACT » - 2009</a:t>
            </a:r>
          </a:p>
        </p:txBody>
      </p:sp>
      <p:sp>
        <p:nvSpPr>
          <p:cNvPr id="8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245475" y="6381750"/>
            <a:ext cx="719138" cy="476250"/>
          </a:xfrm>
        </p:spPr>
        <p:txBody>
          <a:bodyPr/>
          <a:lstStyle/>
          <a:p>
            <a:fld id="{BBB39726-5FD0-4CC3-8309-652C8E7C0D24}" type="slidenum">
              <a:rPr lang="fr-FR"/>
              <a:pPr/>
              <a:t>16</a:t>
            </a:fld>
            <a:endParaRPr lang="fr-F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528622"/>
            <a:ext cx="7772400" cy="685800"/>
          </a:xfrm>
          <a:noFill/>
        </p:spPr>
        <p:txBody>
          <a:bodyPr/>
          <a:lstStyle/>
          <a:p>
            <a:pPr eaLnBrk="1" hangingPunct="1"/>
            <a:r>
              <a:rPr lang="fr-FR" sz="3200" b="1" dirty="0">
                <a:latin typeface="Verdana" pitchFamily="34" charset="0"/>
              </a:rPr>
              <a:t>L’</a:t>
            </a:r>
            <a:r>
              <a:rPr lang="fr-FR" sz="3200" b="1" i="1" dirty="0" err="1">
                <a:latin typeface="Verdana" pitchFamily="34" charset="0"/>
              </a:rPr>
              <a:t>empowerment</a:t>
            </a:r>
            <a:r>
              <a:rPr lang="fr-FR" sz="3200" b="1" dirty="0">
                <a:latin typeface="Verdana" pitchFamily="34" charset="0"/>
              </a:rPr>
              <a:t> communautaire</a:t>
            </a:r>
          </a:p>
        </p:txBody>
      </p:sp>
      <p:sp>
        <p:nvSpPr>
          <p:cNvPr id="2355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0" y="1272222"/>
            <a:ext cx="533400" cy="244476"/>
          </a:xfrm>
          <a:prstGeom prst="rect">
            <a:avLst/>
          </a:prstGeom>
          <a:noFill/>
        </p:spPr>
        <p:txBody>
          <a:bodyPr>
            <a:normAutofit fontScale="55000" lnSpcReduction="20000"/>
          </a:bodyPr>
          <a:lstStyle/>
          <a:p>
            <a:fld id="{E213CF30-9AC9-43FC-BD20-77B734D56FEE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2355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173163" y="2284413"/>
            <a:ext cx="7772400" cy="399415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tabLst>
                <a:tab pos="635000" algn="l"/>
              </a:tabLst>
            </a:pPr>
            <a:r>
              <a:rPr lang="fr-CA" sz="2400" dirty="0">
                <a:latin typeface="Verdana" pitchFamily="34" charset="0"/>
              </a:rPr>
              <a:t>Ressources nécessaires :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tabLst>
                <a:tab pos="635000" algn="l"/>
              </a:tabLst>
            </a:pPr>
            <a:r>
              <a:rPr lang="fr-CA" sz="2400" dirty="0">
                <a:latin typeface="Verdana" pitchFamily="34" charset="0"/>
              </a:rPr>
              <a:t>matérielles : biens et services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tabLst>
                <a:tab pos="635000" algn="l"/>
              </a:tabLst>
            </a:pPr>
            <a:r>
              <a:rPr lang="fr-CA" sz="2400" dirty="0">
                <a:latin typeface="Verdana" pitchFamily="34" charset="0"/>
              </a:rPr>
              <a:t>	-	de base (nourriture, vêtements, logement)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tabLst>
                <a:tab pos="635000" algn="l"/>
              </a:tabLst>
            </a:pPr>
            <a:r>
              <a:rPr lang="fr-CA" sz="2400" dirty="0">
                <a:latin typeface="Verdana" pitchFamily="34" charset="0"/>
              </a:rPr>
              <a:t>	-	requis par l’action (équipement, outillage)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tabLst>
                <a:tab pos="635000" algn="l"/>
              </a:tabLst>
            </a:pPr>
            <a:r>
              <a:rPr lang="fr-CA" sz="2400" dirty="0">
                <a:latin typeface="Verdana" pitchFamily="34" charset="0"/>
              </a:rPr>
              <a:t>	-	particuliers (transport, garde d’enfants)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tabLst>
                <a:tab pos="635000" algn="l"/>
              </a:tabLst>
            </a:pPr>
            <a:r>
              <a:rPr lang="fr-CA" sz="2400" dirty="0">
                <a:latin typeface="Verdana" pitchFamily="34" charset="0"/>
              </a:rPr>
              <a:t>informationnelles : renseignements, connaissances, contacts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tabLst>
                <a:tab pos="635000" algn="l"/>
              </a:tabLst>
            </a:pPr>
            <a:r>
              <a:rPr lang="fr-CA" sz="2400" dirty="0">
                <a:latin typeface="Verdana" pitchFamily="34" charset="0"/>
              </a:rPr>
              <a:t>financières : pour se procurer les autres ressources ou assurer la participation</a:t>
            </a:r>
          </a:p>
        </p:txBody>
      </p:sp>
      <p:sp>
        <p:nvSpPr>
          <p:cNvPr id="23558" name="Rectangle 4"/>
          <p:cNvSpPr>
            <a:spLocks noChangeArrowheads="1"/>
          </p:cNvSpPr>
          <p:nvPr/>
        </p:nvSpPr>
        <p:spPr bwMode="auto">
          <a:xfrm>
            <a:off x="585814" y="1528754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fr-FR" sz="2800" b="1" dirty="0">
                <a:solidFill>
                  <a:schemeClr val="tx2"/>
                </a:solidFill>
                <a:latin typeface="Verdana" pitchFamily="34" charset="0"/>
              </a:rPr>
              <a:t>La participation (4)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© Coop La Clé, projet « Vers l'IMPACT » - 2009</a:t>
            </a:r>
          </a:p>
        </p:txBody>
      </p:sp>
      <p:sp>
        <p:nvSpPr>
          <p:cNvPr id="8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245475" y="6381750"/>
            <a:ext cx="719138" cy="476250"/>
          </a:xfrm>
        </p:spPr>
        <p:txBody>
          <a:bodyPr/>
          <a:lstStyle/>
          <a:p>
            <a:fld id="{BBB39726-5FD0-4CC3-8309-652C8E7C0D24}" type="slidenum">
              <a:rPr lang="fr-FR"/>
              <a:pPr/>
              <a:t>17</a:t>
            </a:fld>
            <a:endParaRPr lang="fr-F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500034" y="457200"/>
            <a:ext cx="8445529" cy="685800"/>
          </a:xfrm>
        </p:spPr>
        <p:txBody>
          <a:bodyPr/>
          <a:lstStyle/>
          <a:p>
            <a:r>
              <a:rPr lang="fr-FR" sz="3200" b="1" dirty="0">
                <a:latin typeface="Verdana" pitchFamily="34" charset="0"/>
              </a:rPr>
              <a:t>L’</a:t>
            </a:r>
            <a:r>
              <a:rPr lang="fr-FR" sz="3200" b="1" i="1" dirty="0" err="1">
                <a:latin typeface="Verdana" pitchFamily="34" charset="0"/>
              </a:rPr>
              <a:t>empowerment</a:t>
            </a:r>
            <a:r>
              <a:rPr lang="fr-FR" sz="3200" b="1" dirty="0">
                <a:latin typeface="Verdana" pitchFamily="34" charset="0"/>
              </a:rPr>
              <a:t> communautaire</a:t>
            </a:r>
          </a:p>
        </p:txBody>
      </p:sp>
      <p:sp>
        <p:nvSpPr>
          <p:cNvPr id="76802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57224" y="2284413"/>
            <a:ext cx="7629551" cy="3656012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fr-CA" sz="2400" b="1" dirty="0">
                <a:latin typeface="Verdana" pitchFamily="34" charset="0"/>
              </a:rPr>
              <a:t>forces</a:t>
            </a:r>
            <a:r>
              <a:rPr lang="fr-CA" sz="2400" dirty="0">
                <a:latin typeface="Verdana" pitchFamily="34" charset="0"/>
              </a:rPr>
              <a:t> du milieu : connaissance et reconnaissance</a:t>
            </a:r>
          </a:p>
          <a:p>
            <a:pPr>
              <a:spcBef>
                <a:spcPts val="1000"/>
              </a:spcBef>
            </a:pPr>
            <a:r>
              <a:rPr lang="fr-CA" sz="2400" dirty="0">
                <a:latin typeface="Verdana" pitchFamily="34" charset="0"/>
              </a:rPr>
              <a:t>imputabilité qui favorise la compétence </a:t>
            </a:r>
          </a:p>
          <a:p>
            <a:pPr>
              <a:spcBef>
                <a:spcPts val="1000"/>
              </a:spcBef>
            </a:pPr>
            <a:r>
              <a:rPr lang="fr-CA" sz="2400" dirty="0">
                <a:latin typeface="Verdana" pitchFamily="34" charset="0"/>
              </a:rPr>
              <a:t>capacité de </a:t>
            </a:r>
            <a:r>
              <a:rPr lang="fr-CA" sz="2400" b="1" dirty="0">
                <a:latin typeface="Verdana" pitchFamily="34" charset="0"/>
              </a:rPr>
              <a:t>mailler</a:t>
            </a:r>
            <a:r>
              <a:rPr lang="fr-CA" sz="2400" dirty="0">
                <a:latin typeface="Verdana" pitchFamily="34" charset="0"/>
              </a:rPr>
              <a:t> les ressources locales, de les voir </a:t>
            </a:r>
            <a:r>
              <a:rPr lang="fr-CA" sz="2400" b="1" dirty="0">
                <a:latin typeface="Verdana" pitchFamily="34" charset="0"/>
              </a:rPr>
              <a:t>coopérer</a:t>
            </a:r>
            <a:r>
              <a:rPr lang="fr-CA" sz="2400" dirty="0">
                <a:latin typeface="Verdana" pitchFamily="34" charset="0"/>
              </a:rPr>
              <a:t>; de tirer profit des synergies</a:t>
            </a:r>
          </a:p>
          <a:p>
            <a:pPr algn="ctr">
              <a:spcBef>
                <a:spcPts val="1000"/>
              </a:spcBef>
              <a:buFont typeface="Wingdings" pitchFamily="2" charset="2"/>
              <a:buNone/>
            </a:pPr>
            <a:r>
              <a:rPr lang="fr-CA" sz="2400" b="1" dirty="0">
                <a:latin typeface="Verdana" pitchFamily="34" charset="0"/>
                <a:sym typeface="Symbol" pitchFamily="18" charset="2"/>
              </a:rPr>
              <a:t></a:t>
            </a:r>
            <a:endParaRPr lang="fr-CA" sz="2400" dirty="0">
              <a:latin typeface="Verdana" pitchFamily="34" charset="0"/>
              <a:sym typeface="Symbol" pitchFamily="18" charset="2"/>
            </a:endParaRPr>
          </a:p>
          <a:p>
            <a:pPr algn="ctr">
              <a:spcBef>
                <a:spcPts val="1000"/>
              </a:spcBef>
              <a:buFont typeface="Wingdings" pitchFamily="2" charset="2"/>
              <a:buNone/>
            </a:pPr>
            <a:r>
              <a:rPr lang="fr-CA" sz="2400" b="1" dirty="0">
                <a:solidFill>
                  <a:schemeClr val="tx2"/>
                </a:solidFill>
                <a:latin typeface="Verdana" pitchFamily="34" charset="0"/>
              </a:rPr>
              <a:t>capital social</a:t>
            </a:r>
          </a:p>
        </p:txBody>
      </p:sp>
      <p:sp>
        <p:nvSpPr>
          <p:cNvPr id="76803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00034" y="1600192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FR" sz="2800" b="1" dirty="0">
                <a:solidFill>
                  <a:schemeClr val="tx2"/>
                </a:solidFill>
                <a:latin typeface="Verdana" pitchFamily="34" charset="0"/>
              </a:rPr>
              <a:t>Les compétences (1)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294967295"/>
            <p:custDataLst>
              <p:tags r:id="rId4"/>
            </p:custDataLst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>
              <a:defRPr/>
            </a:pPr>
            <a:fld id="{80AB474B-90DD-42CD-8D1D-893B5E3DC7EE}" type="slidenum">
              <a:rPr lang="fr-CA"/>
              <a:pPr>
                <a:defRPr/>
              </a:pPr>
              <a:t>18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© Coop La Clé, projet « Vers l'IMPACT » - 2009</a:t>
            </a:r>
          </a:p>
        </p:txBody>
      </p:sp>
      <p:sp>
        <p:nvSpPr>
          <p:cNvPr id="9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245475" y="6381750"/>
            <a:ext cx="719138" cy="476250"/>
          </a:xfrm>
        </p:spPr>
        <p:txBody>
          <a:bodyPr/>
          <a:lstStyle/>
          <a:p>
            <a:fld id="{BBB39726-5FD0-4CC3-8309-652C8E7C0D24}" type="slidenum">
              <a:rPr lang="fr-FR"/>
              <a:pPr/>
              <a:t>18</a:t>
            </a:fld>
            <a:endParaRPr lang="fr-FR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500034" y="457200"/>
            <a:ext cx="8445529" cy="685800"/>
          </a:xfrm>
        </p:spPr>
        <p:txBody>
          <a:bodyPr/>
          <a:lstStyle/>
          <a:p>
            <a:r>
              <a:rPr lang="fr-FR" sz="3200" b="1" dirty="0">
                <a:latin typeface="Verdana" pitchFamily="34" charset="0"/>
              </a:rPr>
              <a:t>L’</a:t>
            </a:r>
            <a:r>
              <a:rPr lang="fr-FR" sz="3200" b="1" i="1" dirty="0" err="1">
                <a:latin typeface="Verdana" pitchFamily="34" charset="0"/>
              </a:rPr>
              <a:t>empowerment</a:t>
            </a:r>
            <a:r>
              <a:rPr lang="fr-FR" sz="3200" b="1" dirty="0">
                <a:latin typeface="Verdana" pitchFamily="34" charset="0"/>
              </a:rPr>
              <a:t> communautaire</a:t>
            </a:r>
          </a:p>
        </p:txBody>
      </p:sp>
      <p:sp>
        <p:nvSpPr>
          <p:cNvPr id="78850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173163" y="2284413"/>
            <a:ext cx="7313612" cy="3811587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fr-CA" sz="2400" dirty="0">
                <a:latin typeface="Verdana" pitchFamily="34" charset="0"/>
              </a:rPr>
              <a:t>habiletés décisionnelles consensuelles et capacité de résoudre les conflits</a:t>
            </a:r>
          </a:p>
          <a:p>
            <a:pPr>
              <a:spcBef>
                <a:spcPct val="50000"/>
              </a:spcBef>
            </a:pPr>
            <a:r>
              <a:rPr lang="fr-CA" sz="2400" dirty="0">
                <a:latin typeface="Verdana" pitchFamily="34" charset="0"/>
              </a:rPr>
              <a:t>gestion du changement, des transitions :</a:t>
            </a:r>
            <a:br>
              <a:rPr lang="fr-CA" sz="2400" dirty="0">
                <a:latin typeface="Verdana" pitchFamily="34" charset="0"/>
              </a:rPr>
            </a:br>
            <a:r>
              <a:rPr lang="fr-CA" sz="2400" dirty="0">
                <a:latin typeface="Verdana" pitchFamily="34" charset="0"/>
              </a:rPr>
              <a:t>la </a:t>
            </a:r>
            <a:r>
              <a:rPr lang="fr-CA" sz="2400" b="1" dirty="0">
                <a:latin typeface="Verdana" pitchFamily="34" charset="0"/>
              </a:rPr>
              <a:t>résilience</a:t>
            </a:r>
            <a:endParaRPr lang="fr-CA" sz="2400" dirty="0"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r>
              <a:rPr lang="fr-CA" sz="2400" dirty="0">
                <a:latin typeface="Verdana" pitchFamily="34" charset="0"/>
              </a:rPr>
              <a:t>réseaux naturels, communautaires et professionnels de soutien aux individus</a:t>
            </a:r>
          </a:p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fr-CA" sz="2400" b="1" dirty="0">
                <a:latin typeface="Verdana" pitchFamily="34" charset="0"/>
                <a:sym typeface="Symbol" pitchFamily="18" charset="2"/>
              </a:rPr>
              <a:t></a:t>
            </a:r>
            <a:endParaRPr lang="fr-CA" sz="2400" dirty="0">
              <a:latin typeface="Verdana" pitchFamily="34" charset="0"/>
              <a:sym typeface="Symbol" pitchFamily="18" charset="2"/>
            </a:endParaRPr>
          </a:p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fr-CA" sz="2400" b="1" i="1" dirty="0" err="1">
                <a:solidFill>
                  <a:schemeClr val="tx2"/>
                </a:solidFill>
                <a:latin typeface="Verdana" pitchFamily="34" charset="0"/>
              </a:rPr>
              <a:t>capacity</a:t>
            </a:r>
            <a:r>
              <a:rPr lang="fr-CA" sz="2400" b="1" i="1" dirty="0">
                <a:solidFill>
                  <a:schemeClr val="tx2"/>
                </a:solidFill>
                <a:latin typeface="Verdana" pitchFamily="34" charset="0"/>
              </a:rPr>
              <a:t> building</a:t>
            </a:r>
            <a:endParaRPr lang="fr-CA" sz="2400" i="1" dirty="0">
              <a:latin typeface="Verdana" pitchFamily="34" charset="0"/>
            </a:endParaRPr>
          </a:p>
        </p:txBody>
      </p:sp>
      <p:sp>
        <p:nvSpPr>
          <p:cNvPr id="78851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14376" y="1600192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FR" sz="2800" b="1" dirty="0">
                <a:solidFill>
                  <a:schemeClr val="tx2"/>
                </a:solidFill>
                <a:latin typeface="Verdana" pitchFamily="34" charset="0"/>
              </a:rPr>
              <a:t>Les compétences (2)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294967295"/>
            <p:custDataLst>
              <p:tags r:id="rId4"/>
            </p:custDataLst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>
              <a:defRPr/>
            </a:pPr>
            <a:fld id="{AA7BE0EA-8690-482A-9C7A-1B1A77BB1CB1}" type="slidenum">
              <a:rPr lang="fr-CA"/>
              <a:pPr>
                <a:defRPr/>
              </a:pPr>
              <a:t>19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© Coop La Clé, projet « Vers l'IMPACT » - 2009</a:t>
            </a:r>
          </a:p>
        </p:txBody>
      </p:sp>
      <p:sp>
        <p:nvSpPr>
          <p:cNvPr id="9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245475" y="6381750"/>
            <a:ext cx="719138" cy="476250"/>
          </a:xfrm>
        </p:spPr>
        <p:txBody>
          <a:bodyPr/>
          <a:lstStyle/>
          <a:p>
            <a:fld id="{BBB39726-5FD0-4CC3-8309-652C8E7C0D24}" type="slidenum">
              <a:rPr lang="fr-FR"/>
              <a:pPr/>
              <a:t>19</a:t>
            </a:fld>
            <a:endParaRPr lang="fr-FR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© Coop La Clé, projet « Vers l'IMPACT » - 2009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F2C254-5EC2-4E09-B1E4-9D968AD7B8AC}" type="slidenum">
              <a:rPr lang="fr-FR"/>
              <a:pPr/>
              <a:t>2</a:t>
            </a:fld>
            <a:endParaRPr lang="fr-FR"/>
          </a:p>
        </p:txBody>
      </p:sp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" y="333375"/>
            <a:ext cx="8997950" cy="1066800"/>
          </a:xfrm>
          <a:noFill/>
        </p:spPr>
        <p:txBody>
          <a:bodyPr/>
          <a:lstStyle/>
          <a:p>
            <a:r>
              <a:rPr lang="fr-CA" sz="3600" dirty="0"/>
              <a:t>Présentation aux acteurs concernés par le développement des compétences en MCL</a:t>
            </a:r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14488"/>
            <a:ext cx="7696200" cy="4751387"/>
          </a:xfrm>
        </p:spPr>
        <p:txBody>
          <a:bodyPr/>
          <a:lstStyle/>
          <a:p>
            <a:pPr marL="609600" indent="-609600">
              <a:spcBef>
                <a:spcPct val="50000"/>
              </a:spcBef>
            </a:pPr>
            <a:r>
              <a:rPr lang="fr-CA" sz="2800" dirty="0"/>
              <a:t>Vision et mission provisoires de l’IMPACT</a:t>
            </a:r>
          </a:p>
          <a:p>
            <a:pPr marL="609600" indent="-609600">
              <a:spcBef>
                <a:spcPct val="50000"/>
              </a:spcBef>
            </a:pPr>
            <a:r>
              <a:rPr lang="fr-CA" sz="2800" dirty="0"/>
              <a:t>Fondements et concepts clés</a:t>
            </a:r>
          </a:p>
          <a:p>
            <a:pPr marL="609600" indent="-609600">
              <a:spcBef>
                <a:spcPct val="50000"/>
              </a:spcBef>
            </a:pPr>
            <a:r>
              <a:rPr lang="fr-CA" sz="2800" dirty="0"/>
              <a:t>Composantes du projet Vers l’IMPACT</a:t>
            </a:r>
          </a:p>
          <a:p>
            <a:pPr marL="1009650" lvl="1" indent="-609600">
              <a:spcBef>
                <a:spcPct val="50000"/>
              </a:spcBef>
            </a:pPr>
            <a:r>
              <a:rPr lang="fr-CA" sz="2400" dirty="0"/>
              <a:t>Connaître et documenter les pratiques de mobilisation (portrait de l’univers)</a:t>
            </a:r>
          </a:p>
          <a:p>
            <a:pPr marL="1009650" lvl="1" indent="-609600">
              <a:spcBef>
                <a:spcPct val="50000"/>
              </a:spcBef>
            </a:pPr>
            <a:r>
              <a:rPr lang="fr-CA" sz="2400" dirty="0"/>
              <a:t>Répondre aux besoins de développement des compétences</a:t>
            </a:r>
          </a:p>
          <a:p>
            <a:pPr marL="1009650" lvl="1" indent="-609600">
              <a:spcBef>
                <a:spcPct val="50000"/>
              </a:spcBef>
            </a:pPr>
            <a:r>
              <a:rPr lang="fr-CA" sz="2400" dirty="0"/>
              <a:t>Partager les informations</a:t>
            </a:r>
          </a:p>
          <a:p>
            <a:pPr marL="1009650" lvl="1" indent="-609600">
              <a:spcBef>
                <a:spcPct val="50000"/>
              </a:spcBef>
            </a:pPr>
            <a:r>
              <a:rPr lang="fr-CA" sz="2400" dirty="0"/>
              <a:t>Préparer la mise en route de l’IMPACT</a:t>
            </a:r>
          </a:p>
        </p:txBody>
      </p:sp>
      <p:sp>
        <p:nvSpPr>
          <p:cNvPr id="6" name="Ellipse 5"/>
          <p:cNvSpPr/>
          <p:nvPr/>
        </p:nvSpPr>
        <p:spPr bwMode="auto">
          <a:xfrm>
            <a:off x="1357290" y="3429000"/>
            <a:ext cx="6572296" cy="1214446"/>
          </a:xfrm>
          <a:prstGeom prst="ellipse">
            <a:avLst/>
          </a:prstGeom>
          <a:noFill/>
          <a:ln w="5715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500034" y="457200"/>
            <a:ext cx="8445529" cy="685800"/>
          </a:xfrm>
        </p:spPr>
        <p:txBody>
          <a:bodyPr/>
          <a:lstStyle/>
          <a:p>
            <a:r>
              <a:rPr lang="fr-FR" sz="3200" b="1" dirty="0">
                <a:latin typeface="Verdana" pitchFamily="34" charset="0"/>
              </a:rPr>
              <a:t>L’</a:t>
            </a:r>
            <a:r>
              <a:rPr lang="fr-FR" sz="3200" b="1" i="1" dirty="0" err="1">
                <a:latin typeface="Verdana" pitchFamily="34" charset="0"/>
              </a:rPr>
              <a:t>empowerment</a:t>
            </a:r>
            <a:r>
              <a:rPr lang="fr-FR" sz="3200" b="1" dirty="0">
                <a:latin typeface="Verdana" pitchFamily="34" charset="0"/>
              </a:rPr>
              <a:t> communautaire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173163" y="2284413"/>
            <a:ext cx="7313612" cy="3656012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fr-CA" sz="2400" dirty="0">
                <a:latin typeface="Verdana" pitchFamily="34" charset="0"/>
              </a:rPr>
              <a:t>interaction positive</a:t>
            </a:r>
          </a:p>
          <a:p>
            <a:pPr>
              <a:spcBef>
                <a:spcPts val="1000"/>
              </a:spcBef>
            </a:pPr>
            <a:r>
              <a:rPr lang="fr-CA" sz="2400" dirty="0">
                <a:latin typeface="Verdana" pitchFamily="34" charset="0"/>
              </a:rPr>
              <a:t>expression de </a:t>
            </a:r>
            <a:r>
              <a:rPr lang="fr-CA" sz="2400" b="1" dirty="0">
                <a:latin typeface="Verdana" pitchFamily="34" charset="0"/>
              </a:rPr>
              <a:t>points de vue divergents </a:t>
            </a:r>
            <a:r>
              <a:rPr lang="fr-CA" sz="2400" dirty="0">
                <a:latin typeface="Verdana" pitchFamily="34" charset="0"/>
              </a:rPr>
              <a:t>ancrée dans la confiance</a:t>
            </a:r>
          </a:p>
          <a:p>
            <a:pPr>
              <a:spcBef>
                <a:spcPts val="1000"/>
              </a:spcBef>
            </a:pPr>
            <a:r>
              <a:rPr lang="fr-CA" sz="2400" dirty="0">
                <a:latin typeface="Verdana" pitchFamily="34" charset="0"/>
              </a:rPr>
              <a:t>circulation large, libre et efficace de l’information générale</a:t>
            </a:r>
          </a:p>
          <a:p>
            <a:pPr>
              <a:spcBef>
                <a:spcPts val="1000"/>
              </a:spcBef>
            </a:pPr>
            <a:r>
              <a:rPr lang="fr-CA" sz="2400" dirty="0">
                <a:latin typeface="Verdana" pitchFamily="34" charset="0"/>
              </a:rPr>
              <a:t>accès à l’information spécifique</a:t>
            </a:r>
          </a:p>
          <a:p>
            <a:pPr>
              <a:spcBef>
                <a:spcPts val="1000"/>
              </a:spcBef>
            </a:pPr>
            <a:r>
              <a:rPr lang="fr-CA" sz="2400" b="1" dirty="0">
                <a:latin typeface="Verdana" pitchFamily="34" charset="0"/>
              </a:rPr>
              <a:t>transparence</a:t>
            </a:r>
            <a:r>
              <a:rPr lang="fr-CA" sz="2400" dirty="0">
                <a:latin typeface="Verdana" pitchFamily="34" charset="0"/>
              </a:rPr>
              <a:t> dans les processus décisionnels</a:t>
            </a:r>
          </a:p>
        </p:txBody>
      </p:sp>
      <p:sp>
        <p:nvSpPr>
          <p:cNvPr id="80899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00034" y="1600192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FR" sz="2800" b="1" dirty="0">
                <a:solidFill>
                  <a:schemeClr val="tx2"/>
                </a:solidFill>
                <a:latin typeface="Verdana" pitchFamily="34" charset="0"/>
              </a:rPr>
              <a:t>Les communications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294967295"/>
            <p:custDataLst>
              <p:tags r:id="rId4"/>
            </p:custDataLst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>
              <a:defRPr/>
            </a:pPr>
            <a:fld id="{D670EA45-BA4F-466B-93CC-705A6393F04E}" type="slidenum">
              <a:rPr lang="fr-CA"/>
              <a:pPr>
                <a:defRPr/>
              </a:pPr>
              <a:t>20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© Coop La Clé, projet « Vers l'IMPACT » - 2009</a:t>
            </a:r>
          </a:p>
        </p:txBody>
      </p:sp>
      <p:sp>
        <p:nvSpPr>
          <p:cNvPr id="9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245475" y="6381750"/>
            <a:ext cx="719138" cy="476250"/>
          </a:xfrm>
        </p:spPr>
        <p:txBody>
          <a:bodyPr/>
          <a:lstStyle/>
          <a:p>
            <a:fld id="{BBB39726-5FD0-4CC3-8309-652C8E7C0D24}" type="slidenum">
              <a:rPr lang="fr-FR"/>
              <a:pPr/>
              <a:t>20</a:t>
            </a:fld>
            <a:endParaRPr lang="fr-FR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500034" y="457200"/>
            <a:ext cx="7858154" cy="685800"/>
          </a:xfrm>
        </p:spPr>
        <p:txBody>
          <a:bodyPr/>
          <a:lstStyle/>
          <a:p>
            <a:r>
              <a:rPr lang="fr-FR" sz="3200" b="1" dirty="0">
                <a:latin typeface="Verdana" pitchFamily="34" charset="0"/>
              </a:rPr>
              <a:t>L’</a:t>
            </a:r>
            <a:r>
              <a:rPr lang="fr-FR" sz="3200" b="1" i="1" dirty="0" err="1">
                <a:latin typeface="Verdana" pitchFamily="34" charset="0"/>
              </a:rPr>
              <a:t>empowerment</a:t>
            </a:r>
            <a:r>
              <a:rPr lang="fr-FR" sz="3200" b="1" dirty="0">
                <a:latin typeface="Verdana" pitchFamily="34" charset="0"/>
              </a:rPr>
              <a:t> communautaire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173163" y="2405083"/>
            <a:ext cx="7313612" cy="3952875"/>
          </a:xfrm>
        </p:spPr>
        <p:txBody>
          <a:bodyPr>
            <a:normAutofit lnSpcReduction="10000"/>
          </a:bodyPr>
          <a:lstStyle/>
          <a:p>
            <a:pPr marL="320040" indent="-320040" fontAlgn="auto">
              <a:spcBef>
                <a:spcPts val="10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fr-CA" sz="2400" b="1" dirty="0">
                <a:latin typeface="Verdana" pitchFamily="34" charset="0"/>
              </a:rPr>
              <a:t>sentiment d’appartenance </a:t>
            </a:r>
            <a:r>
              <a:rPr lang="fr-CA" sz="2400" dirty="0">
                <a:latin typeface="Verdana" pitchFamily="34" charset="0"/>
              </a:rPr>
              <a:t>à la fois</a:t>
            </a:r>
            <a:br>
              <a:rPr lang="fr-CA" sz="2400" dirty="0">
                <a:latin typeface="Verdana" pitchFamily="34" charset="0"/>
              </a:rPr>
            </a:br>
            <a:r>
              <a:rPr lang="fr-CA" sz="2400" dirty="0">
                <a:latin typeface="Verdana" pitchFamily="34" charset="0"/>
              </a:rPr>
              <a:t>à la communauté et à l’environnement</a:t>
            </a:r>
          </a:p>
          <a:p>
            <a:pPr marL="320040" indent="-320040" fontAlgn="auto">
              <a:spcBef>
                <a:spcPts val="10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fr-CA" sz="2400" dirty="0">
                <a:latin typeface="Verdana" pitchFamily="34" charset="0"/>
              </a:rPr>
              <a:t>conscience de la </a:t>
            </a:r>
            <a:r>
              <a:rPr lang="fr-CA" sz="2400" b="1" dirty="0">
                <a:latin typeface="Verdana" pitchFamily="34" charset="0"/>
              </a:rPr>
              <a:t>citoyenneté</a:t>
            </a:r>
            <a:r>
              <a:rPr lang="fr-CA" sz="2400" dirty="0">
                <a:latin typeface="Verdana" pitchFamily="34" charset="0"/>
              </a:rPr>
              <a:t> : </a:t>
            </a:r>
            <a:br>
              <a:rPr lang="fr-CA" sz="2400" dirty="0">
                <a:latin typeface="Verdana" pitchFamily="34" charset="0"/>
              </a:rPr>
            </a:br>
            <a:r>
              <a:rPr lang="fr-CA" sz="2400" dirty="0">
                <a:latin typeface="Verdana" pitchFamily="34" charset="0"/>
              </a:rPr>
              <a:t>droits et responsabilités</a:t>
            </a:r>
          </a:p>
          <a:p>
            <a:pPr marL="320040" indent="-320040" fontAlgn="auto">
              <a:spcBef>
                <a:spcPts val="1000"/>
              </a:spcBef>
              <a:spcAft>
                <a:spcPts val="0"/>
              </a:spcAft>
              <a:buFont typeface="Wingdings"/>
              <a:buChar char=""/>
              <a:defRPr/>
            </a:pPr>
            <a:endParaRPr lang="fr-CA" sz="2400" dirty="0">
              <a:latin typeface="Verdana" pitchFamily="34" charset="0"/>
            </a:endParaRPr>
          </a:p>
          <a:p>
            <a:pPr marL="320040" indent="-320040" algn="ctr" fontAlgn="auto">
              <a:spcBef>
                <a:spcPts val="1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CA" sz="2000" dirty="0">
              <a:latin typeface="Verdana" pitchFamily="34" charset="0"/>
              <a:sym typeface="Symbol" pitchFamily="18" charset="2"/>
            </a:endParaRPr>
          </a:p>
          <a:p>
            <a:pPr marL="320040" indent="-320040" algn="ctr" fontAlgn="auto">
              <a:spcBef>
                <a:spcPts val="1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CA" sz="2000" dirty="0">
                <a:latin typeface="Verdana" pitchFamily="34" charset="0"/>
              </a:rPr>
              <a:t>assure l’entraide sur le plan individuel</a:t>
            </a:r>
          </a:p>
          <a:p>
            <a:pPr marL="320040" indent="-320040" algn="ctr" fontAlgn="auto">
              <a:spcBef>
                <a:spcPts val="1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CA" sz="2000" dirty="0">
                <a:latin typeface="Verdana" pitchFamily="34" charset="0"/>
              </a:rPr>
              <a:t>+</a:t>
            </a:r>
          </a:p>
          <a:p>
            <a:pPr marL="320040" indent="-320040" algn="ctr" fontAlgn="auto">
              <a:spcBef>
                <a:spcPts val="1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CA" sz="2000" dirty="0">
                <a:latin typeface="Verdana" pitchFamily="34" charset="0"/>
              </a:rPr>
              <a:t>permet l’action sur des questions </a:t>
            </a:r>
          </a:p>
          <a:p>
            <a:pPr marL="320040" indent="-320040" algn="ctr" fontAlgn="auto"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CA" sz="2000" dirty="0">
                <a:latin typeface="Verdana" pitchFamily="34" charset="0"/>
              </a:rPr>
              <a:t>sociétales plus larges</a:t>
            </a:r>
          </a:p>
        </p:txBody>
      </p:sp>
      <p:sp>
        <p:nvSpPr>
          <p:cNvPr id="84995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28690" y="1600192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FR" sz="2800" b="1" dirty="0">
                <a:solidFill>
                  <a:schemeClr val="tx2"/>
                </a:solidFill>
                <a:latin typeface="Verdana" pitchFamily="34" charset="0"/>
              </a:rPr>
              <a:t>Le capital communautaire (civique)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294967295"/>
            <p:custDataLst>
              <p:tags r:id="rId4"/>
            </p:custDataLst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>
              <a:defRPr/>
            </a:pPr>
            <a:fld id="{3CC05F2A-9FEE-49F3-B84E-58DEA6062134}" type="slidenum">
              <a:rPr lang="fr-CA"/>
              <a:pPr>
                <a:defRPr/>
              </a:pPr>
              <a:t>21</a:t>
            </a:fld>
            <a:endParaRPr lang="fr-CA"/>
          </a:p>
        </p:txBody>
      </p:sp>
      <p:sp>
        <p:nvSpPr>
          <p:cNvPr id="8" name="Flèche vers le bas 7"/>
          <p:cNvSpPr/>
          <p:nvPr/>
        </p:nvSpPr>
        <p:spPr>
          <a:xfrm>
            <a:off x="4643438" y="4000504"/>
            <a:ext cx="357190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© Coop La Clé, projet « Vers l'IMPACT » - 2009</a:t>
            </a:r>
          </a:p>
        </p:txBody>
      </p:sp>
      <p:sp>
        <p:nvSpPr>
          <p:cNvPr id="10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245475" y="6381750"/>
            <a:ext cx="719138" cy="476250"/>
          </a:xfrm>
        </p:spPr>
        <p:txBody>
          <a:bodyPr/>
          <a:lstStyle/>
          <a:p>
            <a:fld id="{BBB39726-5FD0-4CC3-8309-652C8E7C0D24}" type="slidenum">
              <a:rPr lang="fr-FR"/>
              <a:pPr/>
              <a:t>21</a:t>
            </a:fld>
            <a:endParaRPr lang="fr-FR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© Coop La Clé, projet « Vers l'IMPACT » - 2009</a:t>
            </a:r>
          </a:p>
        </p:txBody>
      </p:sp>
      <p:sp>
        <p:nvSpPr>
          <p:cNvPr id="12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908018-35A8-4577-B28C-B160E2778F37}" type="slidenum">
              <a:rPr lang="fr-FR"/>
              <a:pPr>
                <a:defRPr/>
              </a:pPr>
              <a:t>22</a:t>
            </a:fld>
            <a:endParaRPr lang="fr-FR"/>
          </a:p>
        </p:txBody>
      </p:sp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A" sz="4000">
                <a:solidFill>
                  <a:schemeClr val="tx1"/>
                </a:solidFill>
              </a:rPr>
              <a:t>LA PLACE DE L’ORGANISATION VIS-À-VIS DE L’</a:t>
            </a:r>
            <a:r>
              <a:rPr lang="fr-CA" sz="4000" i="1">
                <a:solidFill>
                  <a:schemeClr val="tx1"/>
                </a:solidFill>
              </a:rPr>
              <a:t>EMPOWERMENT</a:t>
            </a:r>
            <a:r>
              <a:rPr lang="fr-CA" sz="40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30" name="Rectangle 151"/>
          <p:cNvSpPr>
            <a:spLocks noChangeArrowheads="1"/>
          </p:cNvSpPr>
          <p:nvPr/>
        </p:nvSpPr>
        <p:spPr bwMode="auto">
          <a:xfrm>
            <a:off x="0" y="2027238"/>
            <a:ext cx="184150" cy="8302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eaLnBrk="0" hangingPunct="0"/>
            <a:br>
              <a:rPr lang="fr-CA"/>
            </a:br>
            <a:endParaRPr lang="fr-CA"/>
          </a:p>
        </p:txBody>
      </p:sp>
      <p:sp>
        <p:nvSpPr>
          <p:cNvPr id="1031" name="Rectangle 226"/>
          <p:cNvSpPr>
            <a:spLocks noChangeArrowheads="1"/>
          </p:cNvSpPr>
          <p:nvPr/>
        </p:nvSpPr>
        <p:spPr bwMode="auto">
          <a:xfrm>
            <a:off x="0" y="4054475"/>
            <a:ext cx="184150" cy="4619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fr-CA"/>
          </a:p>
        </p:txBody>
      </p:sp>
      <p:sp>
        <p:nvSpPr>
          <p:cNvPr id="1032" name="AutoShape 435"/>
          <p:cNvSpPr>
            <a:spLocks noChangeAspect="1" noChangeArrowheads="1"/>
          </p:cNvSpPr>
          <p:nvPr/>
        </p:nvSpPr>
        <p:spPr bwMode="auto">
          <a:xfrm>
            <a:off x="4845072" y="2714620"/>
            <a:ext cx="2798762" cy="715962"/>
          </a:xfrm>
          <a:prstGeom prst="curvedDownArrow">
            <a:avLst>
              <a:gd name="adj1" fmla="val 78182"/>
              <a:gd name="adj2" fmla="val 156364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fr-CA"/>
          </a:p>
        </p:txBody>
      </p:sp>
      <p:sp>
        <p:nvSpPr>
          <p:cNvPr id="1033" name="AutoShape 436"/>
          <p:cNvSpPr>
            <a:spLocks noChangeAspect="1" noChangeArrowheads="1"/>
          </p:cNvSpPr>
          <p:nvPr/>
        </p:nvSpPr>
        <p:spPr bwMode="auto">
          <a:xfrm>
            <a:off x="1473200" y="2728913"/>
            <a:ext cx="2798763" cy="715962"/>
          </a:xfrm>
          <a:prstGeom prst="curvedDownArrow">
            <a:avLst>
              <a:gd name="adj1" fmla="val 78182"/>
              <a:gd name="adj2" fmla="val 156364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fr-CA"/>
          </a:p>
        </p:txBody>
      </p:sp>
      <p:sp>
        <p:nvSpPr>
          <p:cNvPr id="1034" name="AutoShape 437"/>
          <p:cNvSpPr>
            <a:spLocks noChangeAspect="1" noChangeArrowheads="1"/>
          </p:cNvSpPr>
          <p:nvPr/>
        </p:nvSpPr>
        <p:spPr bwMode="auto">
          <a:xfrm rot="10800000">
            <a:off x="1239838" y="4572012"/>
            <a:ext cx="2798762" cy="714375"/>
          </a:xfrm>
          <a:prstGeom prst="curvedDownArrow">
            <a:avLst>
              <a:gd name="adj1" fmla="val 78356"/>
              <a:gd name="adj2" fmla="val 156711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fr-CA"/>
          </a:p>
        </p:txBody>
      </p:sp>
      <p:sp>
        <p:nvSpPr>
          <p:cNvPr id="1035" name="AutoShape 438"/>
          <p:cNvSpPr>
            <a:spLocks noChangeAspect="1" noChangeArrowheads="1"/>
          </p:cNvSpPr>
          <p:nvPr/>
        </p:nvSpPr>
        <p:spPr bwMode="auto">
          <a:xfrm rot="10800000">
            <a:off x="4576763" y="4486275"/>
            <a:ext cx="2798762" cy="742950"/>
          </a:xfrm>
          <a:prstGeom prst="curvedDownArrow">
            <a:avLst>
              <a:gd name="adj1" fmla="val 75342"/>
              <a:gd name="adj2" fmla="val 150684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fr-CA"/>
          </a:p>
        </p:txBody>
      </p:sp>
      <p:sp>
        <p:nvSpPr>
          <p:cNvPr id="284087" name="Oval 439"/>
          <p:cNvSpPr>
            <a:spLocks noChangeArrowheads="1"/>
          </p:cNvSpPr>
          <p:nvPr/>
        </p:nvSpPr>
        <p:spPr bwMode="auto">
          <a:xfrm>
            <a:off x="2786050" y="3429000"/>
            <a:ext cx="3238500" cy="1143008"/>
          </a:xfrm>
          <a:prstGeom prst="ellipse">
            <a:avLst/>
          </a:prstGeom>
          <a:noFill/>
          <a:ln w="63500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fr-CA"/>
          </a:p>
        </p:txBody>
      </p:sp>
      <p:sp>
        <p:nvSpPr>
          <p:cNvPr id="13" name="ZoneTexte 12"/>
          <p:cNvSpPr txBox="1"/>
          <p:nvPr/>
        </p:nvSpPr>
        <p:spPr>
          <a:xfrm>
            <a:off x="428596" y="3701481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cap="all" dirty="0">
                <a:latin typeface="Tahoma" pitchFamily="34" charset="0"/>
                <a:cs typeface="Tahoma" pitchFamily="34" charset="0"/>
              </a:rPr>
              <a:t>Individu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786050" y="3701481"/>
            <a:ext cx="32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cap="all" dirty="0">
                <a:latin typeface="Tahoma" pitchFamily="34" charset="0"/>
                <a:cs typeface="Tahoma" pitchFamily="34" charset="0"/>
              </a:rPr>
              <a:t>organisation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5929322" y="3714752"/>
            <a:ext cx="307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cap="all" dirty="0">
                <a:latin typeface="Tahoma" pitchFamily="34" charset="0"/>
                <a:cs typeface="Tahoma" pitchFamily="34" charset="0"/>
              </a:rPr>
              <a:t>communauté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4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4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08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© Coop La Clé, projet « Vers l'IMPACT » - 2009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B91AF4-14B2-48BF-B04F-F9D518402F72}" type="slidenum">
              <a:rPr lang="fr-FR"/>
              <a:pPr>
                <a:defRPr/>
              </a:pPr>
              <a:t>23</a:t>
            </a:fld>
            <a:endParaRPr lang="fr-FR"/>
          </a:p>
        </p:txBody>
      </p:sp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COMPÉTENCES</a:t>
            </a:r>
            <a:endParaRPr lang="fr-CA"/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773238"/>
            <a:ext cx="8277225" cy="4751387"/>
          </a:xfrm>
        </p:spPr>
        <p:txBody>
          <a:bodyPr/>
          <a:lstStyle/>
          <a:p>
            <a:pPr marL="0" indent="0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FR" dirty="0"/>
              <a:t>L’ensemble des connaissances, habiletés, intuitions et expériences requises pour jouer un rôle spécifique de façon professionnelle </a:t>
            </a:r>
          </a:p>
          <a:p>
            <a:pPr marL="0" indent="0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FR" dirty="0">
                <a:sym typeface="Wingdings 2" pitchFamily="18" charset="2"/>
              </a:rPr>
              <a:t> C</a:t>
            </a:r>
            <a:r>
              <a:rPr lang="fr-FR" dirty="0"/>
              <a:t>onnaissances de base (savoirs)</a:t>
            </a:r>
          </a:p>
          <a:p>
            <a:pPr marL="0" indent="0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FR" dirty="0">
                <a:sym typeface="Wingdings 2" pitchFamily="18" charset="2"/>
              </a:rPr>
              <a:t> C</a:t>
            </a:r>
            <a:r>
              <a:rPr lang="fr-FR" dirty="0"/>
              <a:t>apacités liées à l’exécution (savoir-faire) </a:t>
            </a:r>
          </a:p>
          <a:p>
            <a:pPr marL="0" indent="0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FR" dirty="0">
                <a:sym typeface="Wingdings 2" pitchFamily="18" charset="2"/>
              </a:rPr>
              <a:t> A</a:t>
            </a:r>
            <a:r>
              <a:rPr lang="fr-FR" dirty="0"/>
              <a:t>ttitudes liées à la pratique (savoir être)</a:t>
            </a:r>
            <a:r>
              <a:rPr lang="fr-CA" dirty="0"/>
              <a:t> 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LA GRANDE COMPÉTENCE</a:t>
            </a:r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357158" y="1773239"/>
          <a:ext cx="8429684" cy="4656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© Coop La Clé, projet « Vers l'IMPACT » - 2009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2B38308-2AAF-4E8D-9BCD-1675872FFBE0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4000" dirty="0"/>
              <a:t>SAVOIR ÊTRE TRANSVERSAUX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Perspective systémique et capacité de composer avec la complexité de divers processus concurrents associés à la mobilisation des communautés et le pouvoir d’agir</a:t>
            </a:r>
            <a:endParaRPr lang="fr-CA" dirty="0"/>
          </a:p>
          <a:p>
            <a:r>
              <a:rPr lang="fr-FR" dirty="0"/>
              <a:t>Conscience de soi dans l’intervention et le développement de ses forces personnelles</a:t>
            </a:r>
            <a:endParaRPr lang="fr-CA" dirty="0"/>
          </a:p>
          <a:p>
            <a:r>
              <a:rPr lang="fr-FR" dirty="0"/>
              <a:t>Capacité d’être un apprenant et de s’adapter dans l’action, ce qui requiert une attention aux processus d’apprentissage (tant le sien que celui des autres)</a:t>
            </a:r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© Coop La Clé, projet « Vers l'IMPACT » - 2009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2B38308-2AAF-4E8D-9BCD-1675872FFBE0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© Coop La Clé, projet « Vers l'IMPACT » - 2009</a:t>
            </a:r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814E93-BFF5-4663-A241-452F1FDDAA42}" type="slidenum">
              <a:rPr lang="fr-FR"/>
              <a:pPr>
                <a:defRPr/>
              </a:pPr>
              <a:t>26</a:t>
            </a:fld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1739900" y="1557338"/>
            <a:ext cx="5643563" cy="507206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fr-CA" sz="1800"/>
          </a:p>
        </p:txBody>
      </p:sp>
      <p:graphicFrame>
        <p:nvGraphicFramePr>
          <p:cNvPr id="9" name="Diagramme 8"/>
          <p:cNvGraphicFramePr/>
          <p:nvPr/>
        </p:nvGraphicFramePr>
        <p:xfrm>
          <a:off x="525434" y="1914508"/>
          <a:ext cx="8215370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7653" name="ZoneTexte 6"/>
          <p:cNvSpPr txBox="1">
            <a:spLocks noChangeArrowheads="1"/>
          </p:cNvSpPr>
          <p:nvPr/>
        </p:nvSpPr>
        <p:spPr bwMode="auto">
          <a:xfrm>
            <a:off x="3454400" y="3486150"/>
            <a:ext cx="2286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fr-CA" sz="2800" b="1" dirty="0">
                <a:solidFill>
                  <a:schemeClr val="accent3"/>
                </a:solidFill>
                <a:latin typeface="Arial" charset="0"/>
              </a:rPr>
              <a:t>Mobilisation continue</a:t>
            </a:r>
          </a:p>
        </p:txBody>
      </p:sp>
      <p:sp>
        <p:nvSpPr>
          <p:cNvPr id="29901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QUELLES COMPÉTENCES?</a:t>
            </a:r>
            <a:endParaRPr lang="fr-CA"/>
          </a:p>
        </p:txBody>
      </p:sp>
      <p:pic>
        <p:nvPicPr>
          <p:cNvPr id="10" name="Picture 8" descr="http://www.ac-nice.fr/artsap/fichedocumen/nombredor/spirale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1366329">
            <a:off x="3150036" y="2639852"/>
            <a:ext cx="2814857" cy="2928940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© Coop La Clé, projet « Vers l'IMPACT » - 2009</a:t>
            </a:r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04C1349-172A-45F3-8BE3-0FC8A13EEF2C}" type="slidenum">
              <a:rPr lang="fr-FR"/>
              <a:pPr>
                <a:defRPr/>
              </a:pPr>
              <a:t>27</a:t>
            </a:fld>
            <a:endParaRPr lang="fr-FR"/>
          </a:p>
        </p:txBody>
      </p:sp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A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Mobilisation continue : rôles</a:t>
            </a:r>
          </a:p>
        </p:txBody>
      </p:sp>
      <p:pic>
        <p:nvPicPr>
          <p:cNvPr id="18437" name="Espace réservé du contenu 7"/>
          <p:cNvPicPr>
            <a:picLocks noChangeAspect="1" noChangeArrowheads="1"/>
          </p:cNvPicPr>
          <p:nvPr/>
        </p:nvPicPr>
        <p:blipFill>
          <a:blip r:embed="rId2"/>
          <a:srcRect l="8710" r="8710"/>
          <a:stretch>
            <a:fillRect/>
          </a:stretch>
        </p:blipFill>
        <p:spPr bwMode="auto">
          <a:xfrm>
            <a:off x="827088" y="1704975"/>
            <a:ext cx="7680325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© Coop La Clé, projet « Vers l'IMPACT » - 2009</a:t>
            </a:r>
          </a:p>
        </p:txBody>
      </p:sp>
      <p:sp>
        <p:nvSpPr>
          <p:cNvPr id="20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C4E36F-9232-4DCC-AA75-1D077C1E6A34}" type="slidenum">
              <a:rPr lang="fr-FR"/>
              <a:pPr>
                <a:defRPr/>
              </a:pPr>
              <a:t>28</a:t>
            </a:fld>
            <a:endParaRPr lang="fr-FR"/>
          </a:p>
        </p:txBody>
      </p:sp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04812"/>
            <a:ext cx="7696200" cy="1066800"/>
          </a:xfrm>
        </p:spPr>
        <p:txBody>
          <a:bodyPr/>
          <a:lstStyle/>
          <a:p>
            <a:pPr>
              <a:defRPr/>
            </a:pPr>
            <a:r>
              <a:rPr lang="fr-CA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Mobilisation continue : rôle A</a:t>
            </a:r>
          </a:p>
        </p:txBody>
      </p:sp>
      <p:graphicFrame>
        <p:nvGraphicFramePr>
          <p:cNvPr id="300035" name="Group 3"/>
          <p:cNvGraphicFramePr>
            <a:graphicFrameLocks noGrp="1"/>
          </p:cNvGraphicFramePr>
          <p:nvPr>
            <p:ph idx="1"/>
          </p:nvPr>
        </p:nvGraphicFramePr>
        <p:xfrm>
          <a:off x="250825" y="1773238"/>
          <a:ext cx="8713788" cy="4536631"/>
        </p:xfrm>
        <a:graphic>
          <a:graphicData uri="http://schemas.openxmlformats.org/drawingml/2006/table">
            <a:tbl>
              <a:tblPr/>
              <a:tblGrid>
                <a:gridCol w="4392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1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CA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ahoma" pitchFamily="34" charset="0"/>
                        </a:rPr>
                        <a:t>Savoirs pertinents</a:t>
                      </a:r>
                      <a:endParaRPr kumimoji="1" lang="fr-CA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CA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Savoir-faire pertinents</a:t>
                      </a:r>
                      <a:endParaRPr kumimoji="1" lang="fr-CA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0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C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ahoma" pitchFamily="34" charset="0"/>
                        </a:rPr>
                        <a:t>A. SUSCITER LA PARTICIPATION DES ACTEURS</a:t>
                      </a:r>
                      <a:endParaRPr kumimoji="1" lang="fr-C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7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1" lang="fr-CA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ahoma" pitchFamily="34" charset="0"/>
                        </a:rPr>
                        <a:t>Enjeux de la participation sociale et de la mobilisation : processus individuels et organisationnels, facteurs d’influence, conditions de succès, obstacles (contextualisés aux différents segments de la communauté)</a:t>
                      </a:r>
                      <a:endParaRPr kumimoji="1" lang="fr-C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1" lang="fr-CA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ahoma" pitchFamily="34" charset="0"/>
                        </a:rPr>
                        <a:t>Enjeux du changement social</a:t>
                      </a:r>
                      <a:endParaRPr kumimoji="1" lang="fr-C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1" lang="fr-CA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ahoma" pitchFamily="34" charset="0"/>
                        </a:rPr>
                        <a:t>Styles de leadership</a:t>
                      </a:r>
                      <a:endParaRPr kumimoji="1" lang="fr-C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1" lang="fr-CA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Évaluer son propre leadership et assumer un leadership d’influence</a:t>
                      </a:r>
                      <a:endParaRPr kumimoji="1" lang="fr-C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1" lang="fr-CA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Évaluer les intérêts des acteurs à se mobiliser autour d’un projet</a:t>
                      </a:r>
                      <a:endParaRPr kumimoji="1" lang="fr-C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1" lang="fr-CA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Développer une approche stratégique conséquente avec la réalité et les intérêts des différents acteurs</a:t>
                      </a:r>
                      <a:endParaRPr kumimoji="1" lang="fr-C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1" lang="fr-CA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Communiquer la valeur ajoutée du partenariat intersectoriel et la nécessité de la contribution de chacun</a:t>
                      </a:r>
                      <a:endParaRPr kumimoji="1" lang="fr-C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1928794" y="142852"/>
            <a:ext cx="7072362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CA" dirty="0"/>
              <a:t>Les compétences requises dans la communauté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© Coop La Clé, projet « Vers l'IMPACT » - 2009</a:t>
            </a:r>
          </a:p>
        </p:txBody>
      </p:sp>
      <p:sp>
        <p:nvSpPr>
          <p:cNvPr id="20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D047419-0ED8-420B-9E6D-F59181AF9D44}" type="slidenum">
              <a:rPr lang="fr-FR"/>
              <a:pPr>
                <a:defRPr/>
              </a:pPr>
              <a:t>29</a:t>
            </a:fld>
            <a:endParaRPr lang="fr-FR"/>
          </a:p>
        </p:txBody>
      </p:sp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04812"/>
            <a:ext cx="7696200" cy="1066800"/>
          </a:xfrm>
        </p:spPr>
        <p:txBody>
          <a:bodyPr/>
          <a:lstStyle/>
          <a:p>
            <a:pPr>
              <a:defRPr/>
            </a:pPr>
            <a:r>
              <a:rPr lang="fr-CA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Mobilisation continue : rôle B</a:t>
            </a:r>
          </a:p>
        </p:txBody>
      </p:sp>
      <p:graphicFrame>
        <p:nvGraphicFramePr>
          <p:cNvPr id="293910" name="Group 22"/>
          <p:cNvGraphicFramePr>
            <a:graphicFrameLocks noGrp="1"/>
          </p:cNvGraphicFramePr>
          <p:nvPr>
            <p:ph idx="1"/>
          </p:nvPr>
        </p:nvGraphicFramePr>
        <p:xfrm>
          <a:off x="250825" y="1773238"/>
          <a:ext cx="8713788" cy="4536631"/>
        </p:xfrm>
        <a:graphic>
          <a:graphicData uri="http://schemas.openxmlformats.org/drawingml/2006/table">
            <a:tbl>
              <a:tblPr/>
              <a:tblGrid>
                <a:gridCol w="4392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1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CA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ahoma" pitchFamily="34" charset="0"/>
                        </a:rPr>
                        <a:t>Savoirs pertinents</a:t>
                      </a:r>
                      <a:endParaRPr kumimoji="1" lang="fr-CA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CA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Savoir-faire pertinents</a:t>
                      </a:r>
                      <a:endParaRPr kumimoji="1" lang="fr-CA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0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CA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ahoma" pitchFamily="34" charset="0"/>
                        </a:rPr>
                        <a:t>B. RÉALISER L’IMPLANTATION DE DISPOSITIFS QUI SOUTIENDRONT LA MOB…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7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1" lang="fr-CA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ahoma" pitchFamily="34" charset="0"/>
                        </a:rPr>
                        <a:t>Diversité de structures et de fonctionnements organisationnels (structure légale, gouvernance, structure opérationnelle, ressources humaines, etc.)</a:t>
                      </a:r>
                      <a:endParaRPr kumimoji="1" lang="fr-C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1" lang="fr-CA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ahoma" pitchFamily="34" charset="0"/>
                        </a:rPr>
                        <a:t>Techniques en action intersectorielle : négociation, conciliation, médiation, résolution de conflits, développement de consensus et d’ententes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1" lang="fr-CA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ahoma" pitchFamily="34" charset="0"/>
                        </a:rPr>
                        <a:t>Assumer un leadership rassembleur</a:t>
                      </a:r>
                      <a:endParaRPr kumimoji="1" lang="fr-C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1" lang="fr-CA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ahoma" pitchFamily="34" charset="0"/>
                        </a:rPr>
                        <a:t>Création d’un lieu et d’un contexte où les acteurs pourront travailler ensemble</a:t>
                      </a:r>
                      <a:endParaRPr kumimoji="1" lang="fr-C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1" lang="fr-CA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ahoma" pitchFamily="34" charset="0"/>
                        </a:rPr>
                        <a:t>Choisir la structure et le fonctionnement le mieux adapté à la réalité de la communauté et au développement du cycle</a:t>
                      </a:r>
                      <a:endParaRPr kumimoji="1" lang="fr-C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1" lang="fr-CA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ahoma" pitchFamily="34" charset="0"/>
                        </a:rPr>
                        <a:t>Mettre le dispositif en place (ou s’insérer dans un dispositif existant)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1928794" y="142852"/>
            <a:ext cx="7072362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CA" dirty="0"/>
              <a:t>Les compétences requises dans la communauté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© Coop La Clé, projet « Vers l'IMPACT » - 2009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C1CA15-18BF-491C-A7FC-51F6347004C2}" type="slidenum">
              <a:rPr lang="fr-FR"/>
              <a:pPr>
                <a:defRPr/>
              </a:pPr>
              <a:t>3</a:t>
            </a:fld>
            <a:endParaRPr lang="fr-FR"/>
          </a:p>
        </p:txBody>
      </p:sp>
      <p:sp>
        <p:nvSpPr>
          <p:cNvPr id="269320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lnSpc>
                <a:spcPct val="125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CA" sz="4400"/>
              <a:t>Institut de la mobilisation </a:t>
            </a:r>
            <a:br>
              <a:rPr lang="fr-CA" sz="4400"/>
            </a:br>
            <a:r>
              <a:rPr lang="fr-CA" sz="4400"/>
              <a:t>et du pouvoir d’agir </a:t>
            </a:r>
            <a:br>
              <a:rPr lang="fr-CA" sz="4400"/>
            </a:br>
            <a:r>
              <a:rPr lang="fr-CA" sz="4400"/>
              <a:t>des communautés territoriales</a:t>
            </a:r>
          </a:p>
          <a:p>
            <a:pPr marL="0" indent="0" algn="ctr">
              <a:lnSpc>
                <a:spcPct val="125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CA"/>
              <a:t>(nom provisoire) </a:t>
            </a:r>
          </a:p>
        </p:txBody>
      </p:sp>
      <p:sp>
        <p:nvSpPr>
          <p:cNvPr id="26932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IMPACT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© Coop La Clé, projet « Vers l'IMPACT » - 2009</a:t>
            </a:r>
          </a:p>
        </p:txBody>
      </p:sp>
      <p:sp>
        <p:nvSpPr>
          <p:cNvPr id="20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6E39089-4040-449A-BF02-F921A0571F05}" type="slidenum">
              <a:rPr lang="fr-FR"/>
              <a:pPr>
                <a:defRPr/>
              </a:pPr>
              <a:t>30</a:t>
            </a:fld>
            <a:endParaRPr lang="fr-FR"/>
          </a:p>
        </p:txBody>
      </p:sp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504812"/>
            <a:ext cx="8277225" cy="1066800"/>
          </a:xfrm>
        </p:spPr>
        <p:txBody>
          <a:bodyPr/>
          <a:lstStyle/>
          <a:p>
            <a:pPr>
              <a:defRPr/>
            </a:pPr>
            <a:r>
              <a:rPr lang="fr-CA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Mobilisation continue : rôles C et D</a:t>
            </a:r>
          </a:p>
        </p:txBody>
      </p:sp>
      <p:graphicFrame>
        <p:nvGraphicFramePr>
          <p:cNvPr id="302083" name="Group 3"/>
          <p:cNvGraphicFramePr>
            <a:graphicFrameLocks noGrp="1"/>
          </p:cNvGraphicFramePr>
          <p:nvPr>
            <p:ph idx="1"/>
          </p:nvPr>
        </p:nvGraphicFramePr>
        <p:xfrm>
          <a:off x="250825" y="1773238"/>
          <a:ext cx="8713788" cy="4536631"/>
        </p:xfrm>
        <a:graphic>
          <a:graphicData uri="http://schemas.openxmlformats.org/drawingml/2006/table">
            <a:tbl>
              <a:tblPr/>
              <a:tblGrid>
                <a:gridCol w="4392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1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CA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ahoma" pitchFamily="34" charset="0"/>
                        </a:rPr>
                        <a:t>Savoirs pertinents</a:t>
                      </a:r>
                      <a:endParaRPr kumimoji="1" lang="fr-CA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CA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Savoir-faire pertinents</a:t>
                      </a:r>
                      <a:endParaRPr kumimoji="1" lang="fr-CA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0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C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ahoma" pitchFamily="34" charset="0"/>
                        </a:rPr>
                        <a:t>C. ANIMER LA MOBILISATION  et D. SOUTENIR LES DISPOSITIFS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7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1" lang="fr-CA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ahoma" pitchFamily="34" charset="0"/>
                        </a:rPr>
                        <a:t>Méthodes et techniques d’animation (petits groupes)</a:t>
                      </a:r>
                      <a:endParaRPr kumimoji="1" lang="fr-C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1" lang="fr-CA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ahoma" pitchFamily="34" charset="0"/>
                        </a:rPr>
                        <a:t>Stratégies de communication</a:t>
                      </a:r>
                      <a:endParaRPr kumimoji="1" lang="fr-C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1" lang="fr-CA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ahoma" pitchFamily="34" charset="0"/>
                        </a:rPr>
                        <a:t>Enjeux de la concertation, du partenariat et de la mobilisation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1" lang="fr-CA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ahoma" pitchFamily="34" charset="0"/>
                        </a:rPr>
                        <a:t>Assumer et soutenir un leadership partagé</a:t>
                      </a:r>
                      <a:endParaRPr kumimoji="1" lang="fr-C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1" lang="fr-CA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ahoma" pitchFamily="34" charset="0"/>
                        </a:rPr>
                        <a:t>Animer (donner une âme) la concertation et le travail collaboratif</a:t>
                      </a:r>
                      <a:endParaRPr kumimoji="1" lang="fr-C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1" lang="fr-CA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ahoma" pitchFamily="34" charset="0"/>
                        </a:rPr>
                        <a:t>Accompagner les acteurs (coaching)</a:t>
                      </a:r>
                      <a:endParaRPr kumimoji="1" lang="fr-C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1" lang="fr-CA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ahoma" pitchFamily="34" charset="0"/>
                        </a:rPr>
                        <a:t>Servir de relais entre le dispositif et d’autres acteurs locaux, régionaux et nationaux (notamment bailleurs de fonds)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1928794" y="142852"/>
            <a:ext cx="7072362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CA" dirty="0"/>
              <a:t>Les compétences requises dans la communauté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© Coop La Clé, projet « Vers l'IMPACT » - 2009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12C180-E457-4307-B8FE-ADA025AFB94A}" type="slidenum">
              <a:rPr lang="fr-FR"/>
              <a:pPr>
                <a:defRPr/>
              </a:pPr>
              <a:t>31</a:t>
            </a:fld>
            <a:endParaRPr lang="fr-FR"/>
          </a:p>
        </p:txBody>
      </p:sp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04812"/>
            <a:ext cx="7881966" cy="1066800"/>
          </a:xfrm>
        </p:spPr>
        <p:txBody>
          <a:bodyPr/>
          <a:lstStyle/>
          <a:p>
            <a:pPr>
              <a:defRPr/>
            </a:pPr>
            <a:r>
              <a:rPr lang="fr-C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Cycle du développement: étape 1</a:t>
            </a:r>
          </a:p>
        </p:txBody>
      </p:sp>
      <p:graphicFrame>
        <p:nvGraphicFramePr>
          <p:cNvPr id="304157" name="Group 29"/>
          <p:cNvGraphicFramePr>
            <a:graphicFrameLocks noGrp="1"/>
          </p:cNvGraphicFramePr>
          <p:nvPr>
            <p:ph idx="1"/>
          </p:nvPr>
        </p:nvGraphicFramePr>
        <p:xfrm>
          <a:off x="323850" y="1628775"/>
          <a:ext cx="8497888" cy="4754908"/>
        </p:xfrm>
        <a:graphic>
          <a:graphicData uri="http://schemas.openxmlformats.org/drawingml/2006/table">
            <a:tbl>
              <a:tblPr/>
              <a:tblGrid>
                <a:gridCol w="4321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67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337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C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4406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Étape 1 – Portrait / Profil</a:t>
                      </a:r>
                      <a:endParaRPr kumimoji="1" lang="fr-CA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400" marR="68400" marT="72000" marB="72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CA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ahoma" pitchFamily="34" charset="0"/>
                        </a:rPr>
                        <a:t>Savoirs pertinents</a:t>
                      </a:r>
                      <a:endParaRPr kumimoji="1" lang="fr-CA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400" marR="68400" marT="72000" marB="72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CA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Savoir-faire pertinents</a:t>
                      </a:r>
                      <a:endParaRPr kumimoji="1" lang="fr-CA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400" marR="68400" marT="72000" marB="72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77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1" lang="fr-C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ahoma" pitchFamily="34" charset="0"/>
                        </a:rPr>
                        <a:t>Concept de communauté et dimensions associés</a:t>
                      </a:r>
                      <a:endParaRPr kumimoji="1" lang="fr-C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1" lang="fr-C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ahoma" pitchFamily="34" charset="0"/>
                        </a:rPr>
                        <a:t>Sources d’information disponibles</a:t>
                      </a:r>
                      <a:endParaRPr kumimoji="1" lang="fr-C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1" lang="fr-C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ahoma" pitchFamily="34" charset="0"/>
                        </a:rPr>
                        <a:t>Méthodes de collecte de données variées</a:t>
                      </a:r>
                      <a:endParaRPr kumimoji="1" lang="fr-C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1" lang="fr-C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Effectuer un portrait (infos à recueillir changent selon champ d’action)</a:t>
                      </a:r>
                      <a:endParaRPr kumimoji="1" lang="fr-C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</a:pPr>
                      <a:r>
                        <a:rPr kumimoji="1" lang="fr-C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Acteurs et actions</a:t>
                      </a:r>
                      <a:endParaRPr kumimoji="1" lang="fr-C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</a:pPr>
                      <a:r>
                        <a:rPr kumimoji="1" lang="fr-C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Problématique dans contexte global</a:t>
                      </a:r>
                      <a:endParaRPr kumimoji="1" lang="fr-C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</a:pPr>
                      <a:r>
                        <a:rPr kumimoji="1" lang="fr-C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Facteurs d’influence et ressources disponibles pour changer situation</a:t>
                      </a:r>
                      <a:endParaRPr kumimoji="1" lang="fr-C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1" lang="fr-C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Communiquer le portrait et argumenter au besoin</a:t>
                      </a:r>
                      <a:endParaRPr kumimoji="1" lang="fr-C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1928794" y="142852"/>
            <a:ext cx="7072362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CA" dirty="0"/>
              <a:t>Les compétences requises dans la communauté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© Coop La Clé, projet « Vers l'IMPACT » - 2009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52124C-7961-4ED9-ABB8-36854AC4D4B0}" type="slidenum">
              <a:rPr lang="fr-FR"/>
              <a:pPr>
                <a:defRPr/>
              </a:pPr>
              <a:t>32</a:t>
            </a:fld>
            <a:endParaRPr lang="fr-FR"/>
          </a:p>
        </p:txBody>
      </p:sp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04812"/>
            <a:ext cx="8024842" cy="1066800"/>
          </a:xfrm>
        </p:spPr>
        <p:txBody>
          <a:bodyPr/>
          <a:lstStyle/>
          <a:p>
            <a:pPr>
              <a:defRPr/>
            </a:pPr>
            <a:r>
              <a:rPr lang="fr-C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Cycle du développement: étape 2</a:t>
            </a:r>
          </a:p>
        </p:txBody>
      </p:sp>
      <p:graphicFrame>
        <p:nvGraphicFramePr>
          <p:cNvPr id="306205" name="Group 29"/>
          <p:cNvGraphicFramePr>
            <a:graphicFrameLocks noGrp="1"/>
          </p:cNvGraphicFramePr>
          <p:nvPr>
            <p:ph idx="1"/>
          </p:nvPr>
        </p:nvGraphicFramePr>
        <p:xfrm>
          <a:off x="323850" y="1628775"/>
          <a:ext cx="8497888" cy="4751052"/>
        </p:xfrm>
        <a:graphic>
          <a:graphicData uri="http://schemas.openxmlformats.org/drawingml/2006/table">
            <a:tbl>
              <a:tblPr/>
              <a:tblGrid>
                <a:gridCol w="4248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9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337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C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4406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Étape 2 – Diagnostic et vision commune</a:t>
                      </a:r>
                    </a:p>
                  </a:txBody>
                  <a:tcPr marL="68400" marR="68400" marT="72000" marB="72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CA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ahoma" pitchFamily="34" charset="0"/>
                        </a:rPr>
                        <a:t>Savoirs pertinents</a:t>
                      </a:r>
                      <a:endParaRPr kumimoji="1" lang="fr-CA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CA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Savoir-faire pertinents</a:t>
                      </a:r>
                      <a:endParaRPr kumimoji="1" lang="fr-CA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77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C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ahoma" pitchFamily="34" charset="0"/>
                        </a:rPr>
                        <a:t>PERSPECTIVES (LUNETTES) D’ANALYSE</a:t>
                      </a:r>
                      <a:endParaRPr kumimoji="1" lang="fr-C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1" lang="fr-C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ahoma" pitchFamily="34" charset="0"/>
                        </a:rPr>
                        <a:t>Les différents capitaux (social, économique, culturel, écologique…) compris comme des « actifs » sur lesquels on peut s’appuyer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1" lang="fr-C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ahoma" pitchFamily="34" charset="0"/>
                        </a:rPr>
                        <a:t>Processus et composantes des différents types d’</a:t>
                      </a:r>
                      <a:r>
                        <a:rPr kumimoji="1" lang="fr-CA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ahoma" pitchFamily="34" charset="0"/>
                        </a:rPr>
                        <a:t>empowerment</a:t>
                      </a:r>
                      <a:r>
                        <a:rPr kumimoji="1" lang="fr-C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ahoma" pitchFamily="34" charset="0"/>
                        </a:rPr>
                        <a:t> (individuel, organisationnel, communautaire), surtout de l’</a:t>
                      </a:r>
                      <a:r>
                        <a:rPr kumimoji="1" lang="fr-CA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ahoma" pitchFamily="34" charset="0"/>
                        </a:rPr>
                        <a:t>empowerment</a:t>
                      </a:r>
                      <a:r>
                        <a:rPr kumimoji="1" lang="fr-C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ahoma" pitchFamily="34" charset="0"/>
                        </a:rPr>
                        <a:t> communautaire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1" lang="fr-C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ahoma" pitchFamily="34" charset="0"/>
                        </a:rPr>
                        <a:t>Techniques pour planifier des activités de vision commune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1" lang="fr-C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ahoma" pitchFamily="34" charset="0"/>
                        </a:rPr>
                        <a:t>Inventorier les forces et faiblesses de la communauté (capitaux disponibles; défis; composantes de l</a:t>
                      </a:r>
                      <a:r>
                        <a:rPr kumimoji="1" lang="fr-CA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ahoma" pitchFamily="34" charset="0"/>
                        </a:rPr>
                        <a:t>’</a:t>
                      </a:r>
                      <a:r>
                        <a:rPr kumimoji="1" lang="fr-CA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ahoma" pitchFamily="34" charset="0"/>
                        </a:rPr>
                        <a:t>empowerment</a:t>
                      </a:r>
                      <a:r>
                        <a:rPr kumimoji="1" lang="fr-CA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ahoma" pitchFamily="34" charset="0"/>
                        </a:rPr>
                        <a:t>)</a:t>
                      </a:r>
                      <a:endParaRPr kumimoji="1" lang="fr-CA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1" lang="fr-C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ahoma" pitchFamily="34" charset="0"/>
                        </a:rPr>
                        <a:t>Évaluer les acteurs : expertise, culture organisationnelle, ressources...</a:t>
                      </a:r>
                      <a:endParaRPr kumimoji="1" lang="fr-C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1" lang="fr-C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ahoma" pitchFamily="34" charset="0"/>
                        </a:rPr>
                        <a:t>Évaluer les réseaux institutionnels et politiques et leur mouvance dans l’environnement (pouvoirs d’influence)</a:t>
                      </a:r>
                      <a:endParaRPr kumimoji="1" lang="fr-C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1" lang="fr-C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Animer la visualisation collective et le développement d’une lecture commune d’une problématique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1" lang="fr-C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Soutenir l’émergence d’une vision commune des changements requis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1928794" y="142852"/>
            <a:ext cx="7072362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CA" dirty="0"/>
              <a:t>Les compétences requises dans la communauté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© Coop La Clé, projet « Vers l'IMPACT » - 2009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A3553C8-193E-443B-B485-AFA3F3BB2A49}" type="slidenum">
              <a:rPr lang="fr-FR"/>
              <a:pPr>
                <a:defRPr/>
              </a:pPr>
              <a:t>33</a:t>
            </a:fld>
            <a:endParaRPr lang="fr-FR"/>
          </a:p>
        </p:txBody>
      </p:sp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04812"/>
            <a:ext cx="8382000" cy="1066800"/>
          </a:xfrm>
        </p:spPr>
        <p:txBody>
          <a:bodyPr/>
          <a:lstStyle/>
          <a:p>
            <a:pPr>
              <a:defRPr/>
            </a:pPr>
            <a:r>
              <a:rPr lang="fr-C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Cycle du développement : étape 3A</a:t>
            </a:r>
          </a:p>
        </p:txBody>
      </p:sp>
      <p:graphicFrame>
        <p:nvGraphicFramePr>
          <p:cNvPr id="307242" name="Group 42"/>
          <p:cNvGraphicFramePr>
            <a:graphicFrameLocks noGrp="1"/>
          </p:cNvGraphicFramePr>
          <p:nvPr>
            <p:ph type="tbl" idx="1"/>
          </p:nvPr>
        </p:nvGraphicFramePr>
        <p:xfrm>
          <a:off x="762000" y="1773238"/>
          <a:ext cx="7570787" cy="4607433"/>
        </p:xfrm>
        <a:graphic>
          <a:graphicData uri="http://schemas.openxmlformats.org/drawingml/2006/table">
            <a:tbl>
              <a:tblPr/>
              <a:tblGrid>
                <a:gridCol w="384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2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146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C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4406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Étape 3 – Planification</a:t>
                      </a:r>
                      <a:endParaRPr kumimoji="1" lang="fr-C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910" marR="629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CA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ahoma" pitchFamily="34" charset="0"/>
                        </a:rPr>
                        <a:t>Savoirs pertinents</a:t>
                      </a:r>
                      <a:endParaRPr kumimoji="1" lang="fr-CA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CA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ahoma" pitchFamily="34" charset="0"/>
                        </a:rPr>
                        <a:t>Savoirs pertinents</a:t>
                      </a:r>
                      <a:endParaRPr kumimoji="1" lang="fr-CA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0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CA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ahoma" pitchFamily="34" charset="0"/>
                        </a:rPr>
                        <a:t>A. ORGANISER ET ANIMER LA PLANIFICATION STRATÉGIQUE</a:t>
                      </a:r>
                      <a:endParaRPr kumimoji="1" lang="fr-C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910" marR="629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09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1" lang="fr-C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ahoma" pitchFamily="34" charset="0"/>
                        </a:rPr>
                        <a:t>Méthodes et techniques d’animation (petits et grands groupes)</a:t>
                      </a:r>
                      <a:endParaRPr kumimoji="1" lang="fr-C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1" lang="fr-C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ahoma" pitchFamily="34" charset="0"/>
                        </a:rPr>
                        <a:t>Éléments de l’organisation d’événements publics</a:t>
                      </a:r>
                      <a:endParaRPr kumimoji="1" lang="fr-C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1" lang="fr-C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ahoma" pitchFamily="34" charset="0"/>
                        </a:rPr>
                        <a:t>Méthodes de planification stratégique</a:t>
                      </a:r>
                      <a:endParaRPr kumimoji="1" lang="fr-C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910" marR="629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C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ORGANISER DES ÉVÉNEMENTS PUBLICS QUI PERMETTRONT DE…</a:t>
                      </a:r>
                      <a:endParaRPr kumimoji="1" lang="fr-C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1" lang="fr-C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Faire jaillir des idées tant novatrices que conventionnelles sur les meilleures façons d’obtenir les changements</a:t>
                      </a:r>
                      <a:endParaRPr kumimoji="1" lang="fr-C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1" lang="fr-C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Animer l’établissement d’un consensus authentique sur les idées qui devraient être retenues et mises en application</a:t>
                      </a:r>
                      <a:endParaRPr kumimoji="1" lang="fr-C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910" marR="629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1928794" y="142852"/>
            <a:ext cx="7072362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CA" dirty="0"/>
              <a:t>Les compétences requises dans la communauté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© Coop La Clé, projet « Vers l'IMPACT » - 2009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4DEA44-637B-4FE1-B27B-783E5E7F3654}" type="slidenum">
              <a:rPr lang="fr-FR"/>
              <a:pPr>
                <a:defRPr/>
              </a:pPr>
              <a:t>34</a:t>
            </a:fld>
            <a:endParaRPr lang="fr-FR"/>
          </a:p>
        </p:txBody>
      </p:sp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00042"/>
            <a:ext cx="8167718" cy="1066800"/>
          </a:xfrm>
        </p:spPr>
        <p:txBody>
          <a:bodyPr/>
          <a:lstStyle/>
          <a:p>
            <a:pPr>
              <a:defRPr/>
            </a:pPr>
            <a:r>
              <a:rPr lang="fr-C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Cycle du développement: étape 3B</a:t>
            </a:r>
          </a:p>
        </p:txBody>
      </p:sp>
      <p:graphicFrame>
        <p:nvGraphicFramePr>
          <p:cNvPr id="345115" name="Group 27"/>
          <p:cNvGraphicFramePr>
            <a:graphicFrameLocks noGrp="1"/>
          </p:cNvGraphicFramePr>
          <p:nvPr>
            <p:ph type="tbl" idx="1"/>
          </p:nvPr>
        </p:nvGraphicFramePr>
        <p:xfrm>
          <a:off x="762000" y="1773238"/>
          <a:ext cx="7696200" cy="4615688"/>
        </p:xfrm>
        <a:graphic>
          <a:graphicData uri="http://schemas.openxmlformats.org/drawingml/2006/table">
            <a:tbl>
              <a:tblPr/>
              <a:tblGrid>
                <a:gridCol w="384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146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C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4406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Étape 3 – Planification</a:t>
                      </a:r>
                      <a:endParaRPr kumimoji="1" lang="fr-C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910" marR="629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CA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ahoma" pitchFamily="34" charset="0"/>
                        </a:rPr>
                        <a:t>Savoirs pertinents</a:t>
                      </a:r>
                      <a:endParaRPr kumimoji="1" lang="fr-CA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CA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Savoir-faire pertinents</a:t>
                      </a:r>
                      <a:endParaRPr kumimoji="1" lang="fr-CA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0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C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ahoma" pitchFamily="34" charset="0"/>
                        </a:rPr>
                        <a:t>B. RÉALISER LA PLANIFICATION OPÉRATIONNELLE DU DÉVELOPPEMENT</a:t>
                      </a:r>
                    </a:p>
                  </a:txBody>
                  <a:tcPr marL="62910" marR="629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09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8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1" lang="fr-C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ahoma" pitchFamily="34" charset="0"/>
                        </a:rPr>
                        <a:t>Tenants et aboutissants d’une théorie de changement</a:t>
                      </a:r>
                      <a:endParaRPr kumimoji="1" lang="fr-C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8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1" lang="fr-C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ahoma" pitchFamily="34" charset="0"/>
                        </a:rPr>
                        <a:t>Méthodologie de recherche : indicateurs et leur utilité</a:t>
                      </a:r>
                      <a:endParaRPr kumimoji="1" lang="fr-C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8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1" lang="fr-C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ahoma" pitchFamily="34" charset="0"/>
                        </a:rPr>
                        <a:t>Méthodes et dispositifs de financement d’initiatives locales</a:t>
                      </a:r>
                    </a:p>
                  </a:txBody>
                  <a:tcPr marL="62910" marR="629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8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1" lang="fr-C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ahoma" pitchFamily="34" charset="0"/>
                        </a:rPr>
                        <a:t>Élaborer la théorie de changement</a:t>
                      </a:r>
                      <a:endParaRPr kumimoji="1" lang="fr-C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8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1" lang="fr-C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ahoma" pitchFamily="34" charset="0"/>
                        </a:rPr>
                        <a:t>Choisir les indicateurs les plus opportuns pour le projet à réaliser</a:t>
                      </a:r>
                      <a:endParaRPr kumimoji="1" lang="fr-C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8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1" lang="fr-C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ahoma" pitchFamily="34" charset="0"/>
                        </a:rPr>
                        <a:t>Identifier les opportunités significatives de participation ou d’implication des personnes directement touchées par les décisions et les actions</a:t>
                      </a:r>
                      <a:endParaRPr kumimoji="1" lang="fr-C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8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1" lang="fr-C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ahoma" pitchFamily="34" charset="0"/>
                        </a:rPr>
                        <a:t>Élaborer le plan de développement : qui, quoi, quand, où et comment?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8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1" lang="fr-C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ahoma" pitchFamily="34" charset="0"/>
                        </a:rPr>
                        <a:t>Trouver le financement pour réaliser le projet</a:t>
                      </a:r>
                      <a:endParaRPr kumimoji="1" lang="fr-C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910" marR="629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1928794" y="142852"/>
            <a:ext cx="7072362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CA" dirty="0"/>
              <a:t>Les compétences requises dans la communauté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© Coop La Clé, projet « Vers l'IMPACT » - 2009</a:t>
            </a:r>
          </a:p>
        </p:txBody>
      </p:sp>
      <p:sp>
        <p:nvSpPr>
          <p:cNvPr id="18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71F13D-CD31-4423-9015-DA8FCDADAAFA}" type="slidenum">
              <a:rPr lang="fr-FR"/>
              <a:pPr>
                <a:defRPr/>
              </a:pPr>
              <a:t>35</a:t>
            </a:fld>
            <a:endParaRPr lang="fr-FR"/>
          </a:p>
        </p:txBody>
      </p:sp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04812"/>
            <a:ext cx="8382000" cy="1066800"/>
          </a:xfrm>
        </p:spPr>
        <p:txBody>
          <a:bodyPr/>
          <a:lstStyle/>
          <a:p>
            <a:pPr>
              <a:defRPr/>
            </a:pPr>
            <a:r>
              <a:rPr lang="fr-C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Cycle du développement: étape 4</a:t>
            </a:r>
          </a:p>
        </p:txBody>
      </p:sp>
      <p:graphicFrame>
        <p:nvGraphicFramePr>
          <p:cNvPr id="309283" name="Group 35"/>
          <p:cNvGraphicFramePr>
            <a:graphicFrameLocks noGrp="1"/>
          </p:cNvGraphicFramePr>
          <p:nvPr>
            <p:ph type="tbl" idx="1"/>
          </p:nvPr>
        </p:nvGraphicFramePr>
        <p:xfrm>
          <a:off x="260350" y="1773238"/>
          <a:ext cx="8559800" cy="4701540"/>
        </p:xfrm>
        <a:graphic>
          <a:graphicData uri="http://schemas.openxmlformats.org/drawingml/2006/table">
            <a:tbl>
              <a:tblPr/>
              <a:tblGrid>
                <a:gridCol w="4240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9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36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C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4406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Étape 4 –Réalisation des actions (projets)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CA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ahoma" pitchFamily="34" charset="0"/>
                        </a:rPr>
                        <a:t>Savoirs pertinents</a:t>
                      </a:r>
                      <a:endParaRPr kumimoji="1" lang="fr-CA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CA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Savoir-faire pertinents</a:t>
                      </a:r>
                      <a:endParaRPr kumimoji="1" lang="fr-CA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9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1" lang="fr-C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ahoma" pitchFamily="34" charset="0"/>
                        </a:rPr>
                        <a:t>Initiative communautaire réussie : étapes de réalisation et indicateurs de réussite</a:t>
                      </a:r>
                      <a:endParaRPr kumimoji="1" lang="fr-C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1" lang="fr-C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ahoma" pitchFamily="34" charset="0"/>
                        </a:rPr>
                        <a:t>Processus d’</a:t>
                      </a:r>
                      <a:r>
                        <a:rPr kumimoji="1" lang="fr-CA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ahoma" pitchFamily="34" charset="0"/>
                        </a:rPr>
                        <a:t>empowerment</a:t>
                      </a:r>
                      <a:r>
                        <a:rPr kumimoji="1" lang="fr-C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ahoma" pitchFamily="34" charset="0"/>
                        </a:rPr>
                        <a:t> organisationnel ainsi que les composantes de l’</a:t>
                      </a:r>
                      <a:r>
                        <a:rPr kumimoji="1" lang="fr-CA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ahoma" pitchFamily="34" charset="0"/>
                        </a:rPr>
                        <a:t>empowerment</a:t>
                      </a:r>
                      <a:r>
                        <a:rPr kumimoji="1" lang="fr-C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ahoma" pitchFamily="34" charset="0"/>
                        </a:rPr>
                        <a:t> communautaire (déterminer dans quelle mesure l’initiative sera un foyer d’</a:t>
                      </a:r>
                      <a:r>
                        <a:rPr kumimoji="1" lang="fr-CA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ahoma" pitchFamily="34" charset="0"/>
                        </a:rPr>
                        <a:t>empowerment</a:t>
                      </a:r>
                      <a:r>
                        <a:rPr kumimoji="1" lang="fr-C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ahoma" pitchFamily="34" charset="0"/>
                        </a:rPr>
                        <a:t> individuel)</a:t>
                      </a:r>
                      <a:endParaRPr kumimoji="1" lang="fr-C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1" lang="fr-C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ahoma" pitchFamily="34" charset="0"/>
                        </a:rPr>
                        <a:t>Gestion de projets</a:t>
                      </a:r>
                      <a:endParaRPr kumimoji="1" lang="fr-C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1" lang="fr-C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ahoma" pitchFamily="34" charset="0"/>
                        </a:rPr>
                        <a:t>Appel d’offres et cahier de charges</a:t>
                      </a:r>
                      <a:endParaRPr kumimoji="1" lang="fr-C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1" lang="fr-C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ahoma" pitchFamily="34" charset="0"/>
                        </a:rPr>
                        <a:t>Culture de mobilisation et outils favorisant son développement</a:t>
                      </a:r>
                      <a:endParaRPr kumimoji="1" lang="fr-C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1" lang="fr-C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Mettre en œuvre des actions « sur mesure », c’est-à-dire qui tiennent compte des contextes particuliers (enfants, familles, milieux…)</a:t>
                      </a:r>
                      <a:endParaRPr kumimoji="1" lang="fr-C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1" lang="fr-C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Mettre en branle et coordonner l’initiative</a:t>
                      </a:r>
                      <a:endParaRPr kumimoji="1" lang="fr-C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1" lang="fr-C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Assurer la participation des acteurs (long terme) tout en respectant leur réalité (rythme notamment)</a:t>
                      </a:r>
                      <a:endParaRPr kumimoji="1" lang="fr-C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1" lang="fr-C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Développer une culture d’apprentissage (permettant d’accroître les compétences tant des acteurs concernés que de la population locale en général)</a:t>
                      </a:r>
                      <a:endParaRPr kumimoji="1" lang="fr-C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1928794" y="142852"/>
            <a:ext cx="7072362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CA" dirty="0"/>
              <a:t>Les compétences requises dans la communauté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© Coop La Clé, projet « Vers l'IMPACT » - 2009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7535AB-76FB-454D-9B0A-09D87A2A3504}" type="slidenum">
              <a:rPr lang="fr-FR"/>
              <a:pPr>
                <a:defRPr/>
              </a:pPr>
              <a:t>36</a:t>
            </a:fld>
            <a:endParaRPr lang="fr-FR"/>
          </a:p>
        </p:txBody>
      </p:sp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04812"/>
            <a:ext cx="8382000" cy="1066800"/>
          </a:xfrm>
        </p:spPr>
        <p:txBody>
          <a:bodyPr/>
          <a:lstStyle/>
          <a:p>
            <a:pPr>
              <a:defRPr/>
            </a:pPr>
            <a:r>
              <a:rPr lang="fr-C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Cycle du développement: étape 5</a:t>
            </a:r>
          </a:p>
        </p:txBody>
      </p:sp>
      <p:graphicFrame>
        <p:nvGraphicFramePr>
          <p:cNvPr id="310296" name="Group 24"/>
          <p:cNvGraphicFramePr>
            <a:graphicFrameLocks noGrp="1"/>
          </p:cNvGraphicFramePr>
          <p:nvPr>
            <p:ph idx="1"/>
          </p:nvPr>
        </p:nvGraphicFramePr>
        <p:xfrm>
          <a:off x="395288" y="1773238"/>
          <a:ext cx="8353425" cy="4663694"/>
        </p:xfrm>
        <a:graphic>
          <a:graphicData uri="http://schemas.openxmlformats.org/drawingml/2006/table">
            <a:tbl>
              <a:tblPr/>
              <a:tblGrid>
                <a:gridCol w="3313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57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C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4406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Étape 5 – Évaluation</a:t>
                      </a:r>
                      <a:endParaRPr kumimoji="1" lang="fr-CA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8964" marR="4896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CA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ahoma" pitchFamily="34" charset="0"/>
                        </a:rPr>
                        <a:t>Savoirs pertinents</a:t>
                      </a:r>
                      <a:endParaRPr kumimoji="1" lang="fr-CA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CA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Savoir-faire pertinents</a:t>
                      </a:r>
                      <a:endParaRPr kumimoji="1" lang="fr-CA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58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1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1" lang="fr-C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ahoma" pitchFamily="34" charset="0"/>
                        </a:rPr>
                        <a:t>Enjeux de l’</a:t>
                      </a:r>
                      <a:r>
                        <a:rPr kumimoji="1" lang="fr-C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évaluation des initiatives et </a:t>
                      </a:r>
                      <a:r>
                        <a:rPr kumimoji="1" lang="fr-C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ahoma" pitchFamily="34" charset="0"/>
                        </a:rPr>
                        <a:t>des efforts de mobilisation (processus et résultats)</a:t>
                      </a:r>
                      <a:endParaRPr kumimoji="1" lang="fr-CA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1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1" lang="fr-C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ahoma" pitchFamily="34" charset="0"/>
                        </a:rPr>
                        <a:t>Méthodologies et approches en évaluation (notamment évaluation participative)»</a:t>
                      </a:r>
                      <a:endParaRPr kumimoji="1" lang="fr-CA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8964" marR="4896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1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1" lang="fr-C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R</a:t>
                      </a:r>
                      <a:r>
                        <a:rPr kumimoji="1" lang="fr-C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ahoma" pitchFamily="34" charset="0"/>
                        </a:rPr>
                        <a:t>éaliser ou contribuer à la réalisation d’</a:t>
                      </a:r>
                      <a:r>
                        <a:rPr kumimoji="1" lang="fr-C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évaluations de la mise en œuvre de la stratégie de mobilisation à toutes les étapes </a:t>
                      </a:r>
                      <a:r>
                        <a:rPr kumimoji="1" lang="fr-C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ahoma" pitchFamily="34" charset="0"/>
                        </a:rPr>
                        <a:t>et de ses effets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1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1" lang="fr-C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Formuler et communiquer des rétroactions pertinentes</a:t>
                      </a:r>
                      <a:endParaRPr kumimoji="1" lang="fr-CA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1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1" lang="fr-C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Intégrer les résultats des évaluations aux stratégies et aux activités des initiatives</a:t>
                      </a:r>
                      <a:endParaRPr kumimoji="1" lang="fr-CA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1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1" lang="fr-C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Soutenir la communauté dans la définition des mesures appropriées à prendre suite à l’évaluation</a:t>
                      </a:r>
                      <a:endParaRPr kumimoji="1" lang="fr-CA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1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1" lang="fr-C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Diffuser les retombées du projet et reconnaître les contributions</a:t>
                      </a:r>
                      <a:endParaRPr kumimoji="1" lang="fr-CA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8964" marR="4896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1928794" y="142852"/>
            <a:ext cx="7072362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CA" dirty="0"/>
              <a:t>Les compétences requises dans la communauté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© Coop La Clé, projet « Vers l'IMPACT » - 2009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C5566F-E4B5-4520-9E8F-479B07658365}" type="slidenum">
              <a:rPr lang="fr-FR"/>
              <a:pPr>
                <a:defRPr/>
              </a:pPr>
              <a:t>37</a:t>
            </a:fld>
            <a:endParaRPr lang="fr-FR"/>
          </a:p>
        </p:txBody>
      </p:sp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A" sz="4000"/>
              <a:t>TYPES DE PERSONNES AYANT BESOIN DE COMPÉTENCES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fr-CA" sz="3000" dirty="0"/>
              <a:t>Membres du dispositif de mobilisation qui prennent part aux décisions (conseil d’administration, comité exécutif…) et aux actions</a:t>
            </a:r>
          </a:p>
          <a:p>
            <a:pPr>
              <a:lnSpc>
                <a:spcPct val="90000"/>
              </a:lnSpc>
              <a:defRPr/>
            </a:pPr>
            <a:r>
              <a:rPr lang="fr-CA" sz="3000" dirty="0"/>
              <a:t>Coordonnateur ou coordonnatrice du dispositif</a:t>
            </a:r>
          </a:p>
          <a:p>
            <a:pPr>
              <a:lnSpc>
                <a:spcPct val="90000"/>
              </a:lnSpc>
              <a:defRPr/>
            </a:pPr>
            <a:r>
              <a:rPr lang="fr-CA" sz="3000" dirty="0"/>
              <a:t>Gestionnaire de projet</a:t>
            </a:r>
          </a:p>
          <a:p>
            <a:pPr>
              <a:lnSpc>
                <a:spcPct val="90000"/>
              </a:lnSpc>
              <a:defRPr/>
            </a:pPr>
            <a:r>
              <a:rPr lang="fr-CA" sz="3000" dirty="0"/>
              <a:t>Agent ou agente de développement</a:t>
            </a:r>
          </a:p>
          <a:p>
            <a:pPr>
              <a:lnSpc>
                <a:spcPct val="90000"/>
              </a:lnSpc>
              <a:defRPr/>
            </a:pPr>
            <a:r>
              <a:rPr lang="fr-CA" sz="3000" dirty="0"/>
              <a:t>Animateur ou animatrice d’activité</a:t>
            </a:r>
          </a:p>
          <a:p>
            <a:pPr>
              <a:lnSpc>
                <a:spcPct val="90000"/>
              </a:lnSpc>
              <a:defRPr/>
            </a:pPr>
            <a:r>
              <a:rPr lang="fr-CA" sz="3000" dirty="0"/>
              <a:t>Citoyens et citoyennes concernés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© Coop La Clé, projet « Vers l'IMPACT » - 2009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B3D313-3ABC-4041-B88D-B6FEC99E7D55}" type="slidenum">
              <a:rPr lang="fr-FR"/>
              <a:pPr>
                <a:defRPr/>
              </a:pPr>
              <a:t>38</a:t>
            </a:fld>
            <a:endParaRPr lang="fr-FR"/>
          </a:p>
        </p:txBody>
      </p:sp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A" sz="4000" dirty="0"/>
              <a:t>VALEURS DE L’ÉQUIPE </a:t>
            </a:r>
            <a:br>
              <a:rPr lang="fr-CA" sz="4000" dirty="0"/>
            </a:br>
            <a:r>
              <a:rPr lang="fr-CA" sz="4000" dirty="0"/>
              <a:t>DU PROJET</a:t>
            </a:r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Solidarité</a:t>
            </a:r>
          </a:p>
          <a:p>
            <a:pPr>
              <a:defRPr/>
            </a:pPr>
            <a:r>
              <a:rPr lang="fr-CA"/>
              <a:t>Équité</a:t>
            </a:r>
          </a:p>
          <a:p>
            <a:pPr>
              <a:defRPr/>
            </a:pPr>
            <a:r>
              <a:rPr lang="fr-CA"/>
              <a:t>Justice sociale</a:t>
            </a:r>
          </a:p>
          <a:p>
            <a:pPr>
              <a:defRPr/>
            </a:pPr>
            <a:r>
              <a:rPr lang="fr-CA"/>
              <a:t>Honnêteté</a:t>
            </a:r>
          </a:p>
          <a:p>
            <a:pPr>
              <a:defRPr/>
            </a:pPr>
            <a:r>
              <a:rPr lang="fr-CA"/>
              <a:t>Autonomie [dans l’interdépendance]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© Coop La Clé, projet « Vers l'IMPACT » - 2009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E5C61E-6B78-46C8-B757-37639390E08E}" type="slidenum">
              <a:rPr lang="fr-FR"/>
              <a:pPr>
                <a:defRPr/>
              </a:pPr>
              <a:t>39</a:t>
            </a:fld>
            <a:endParaRPr lang="fr-FR"/>
          </a:p>
        </p:txBody>
      </p:sp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A" sz="4000"/>
              <a:t>PRINCIPES DE L’ÉQUIPE </a:t>
            </a:r>
            <a:br>
              <a:rPr lang="fr-CA" sz="4000"/>
            </a:br>
            <a:r>
              <a:rPr lang="fr-CA" sz="4000"/>
              <a:t>DU PROJET</a:t>
            </a:r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fr-CA" i="1"/>
              <a:t>Empowerment</a:t>
            </a:r>
          </a:p>
          <a:p>
            <a:pPr>
              <a:defRPr/>
            </a:pPr>
            <a:r>
              <a:rPr lang="fr-CA"/>
              <a:t>Responsabilisation [acteurs et communauté]</a:t>
            </a:r>
          </a:p>
          <a:p>
            <a:pPr>
              <a:defRPr/>
            </a:pPr>
            <a:r>
              <a:rPr lang="fr-CA"/>
              <a:t>Participation individuelle et collective</a:t>
            </a:r>
          </a:p>
          <a:p>
            <a:pPr>
              <a:defRPr/>
            </a:pPr>
            <a:r>
              <a:rPr lang="fr-CA"/>
              <a:t>Démocratie participative</a:t>
            </a:r>
          </a:p>
          <a:p>
            <a:pPr>
              <a:defRPr/>
            </a:pPr>
            <a:r>
              <a:rPr lang="fr-CA"/>
              <a:t>Inclusion</a:t>
            </a:r>
          </a:p>
          <a:p>
            <a:pPr>
              <a:defRPr/>
            </a:pPr>
            <a:r>
              <a:rPr lang="fr-CA"/>
              <a:t>Écoute</a:t>
            </a:r>
          </a:p>
          <a:p>
            <a:pPr>
              <a:defRPr/>
            </a:pPr>
            <a:r>
              <a:rPr lang="fr-CA"/>
              <a:t>Transparence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© Coop La Clé, projet « Vers l'IMPACT » - 2009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BE7B86B-743F-4AC5-91D1-A176A075CEFD}" type="slidenum">
              <a:rPr lang="fr-FR"/>
              <a:pPr>
                <a:defRPr/>
              </a:pPr>
              <a:t>4</a:t>
            </a:fld>
            <a:endParaRPr lang="fr-FR"/>
          </a:p>
        </p:txBody>
      </p:sp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IMPACT</a:t>
            </a:r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fr-CA" sz="2800" dirty="0"/>
              <a:t>VISION PROVISOIRE</a:t>
            </a:r>
          </a:p>
          <a:p>
            <a:pPr>
              <a:buFont typeface="Wingdings" pitchFamily="2" charset="2"/>
              <a:buNone/>
              <a:defRPr/>
            </a:pPr>
            <a:r>
              <a:rPr lang="fr-CA" sz="2800" dirty="0"/>
              <a:t>	Soutenir les efforts de mobilisation des communautés</a:t>
            </a:r>
            <a:r>
              <a:rPr lang="fr-FR" sz="2800" dirty="0"/>
              <a:t> </a:t>
            </a:r>
            <a:r>
              <a:rPr lang="fr-CA" sz="2800" dirty="0"/>
              <a:t>locales qui favorisent le renforcement de l’</a:t>
            </a:r>
            <a:r>
              <a:rPr lang="fr-CA" sz="2800" i="1" dirty="0" err="1"/>
              <a:t>empowerment</a:t>
            </a:r>
            <a:r>
              <a:rPr lang="fr-CA" sz="2800" dirty="0"/>
              <a:t> communautaire (pouvoir d’agir).</a:t>
            </a:r>
          </a:p>
          <a:p>
            <a:pPr>
              <a:spcBef>
                <a:spcPct val="50000"/>
              </a:spcBef>
              <a:defRPr/>
            </a:pPr>
            <a:r>
              <a:rPr lang="fr-CA" sz="2800" dirty="0"/>
              <a:t>MISSION PROVISOIRE</a:t>
            </a:r>
          </a:p>
          <a:p>
            <a:pPr>
              <a:buFont typeface="Wingdings" pitchFamily="2" charset="2"/>
              <a:buNone/>
              <a:defRPr/>
            </a:pPr>
            <a:r>
              <a:rPr lang="fr-CA" sz="2800" dirty="0"/>
              <a:t>	Assurer un accès universel au développement des compétences en mobilisation des communautés locales.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© Coop La Clé, projet « Vers l'IMPACT » - 2009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E6E02E-E376-41F1-84BD-2F02DC7EB981}" type="slidenum">
              <a:rPr lang="fr-FR"/>
              <a:pPr>
                <a:defRPr/>
              </a:pPr>
              <a:t>40</a:t>
            </a:fld>
            <a:endParaRPr lang="fr-FR"/>
          </a:p>
        </p:txBody>
      </p:sp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A" sz="4000"/>
              <a:t>PROJET « VERS L’IMPACT »</a:t>
            </a:r>
          </a:p>
        </p:txBody>
      </p:sp>
      <p:sp>
        <p:nvSpPr>
          <p:cNvPr id="31130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  <a:defRPr/>
            </a:pPr>
            <a:br>
              <a:rPr lang="fr-CA" sz="4400"/>
            </a:br>
            <a:br>
              <a:rPr lang="fr-CA" sz="4400"/>
            </a:br>
            <a:r>
              <a:rPr lang="fr-CA" sz="4400"/>
              <a:t>PLAN D’ACTION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© Coop La Clé, projet « Vers l'IMPACT » - 2009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BD1F2D-C078-46D2-88D2-F0BB4C093EDB}" type="slidenum">
              <a:rPr lang="fr-FR"/>
              <a:pPr>
                <a:defRPr/>
              </a:pPr>
              <a:t>41</a:t>
            </a:fld>
            <a:endParaRPr lang="fr-FR"/>
          </a:p>
        </p:txBody>
      </p:sp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A" sz="4000"/>
              <a:t>COMPOSANTES DU </a:t>
            </a:r>
            <a:br>
              <a:rPr lang="fr-CA" sz="4000"/>
            </a:br>
            <a:r>
              <a:rPr lang="fr-CA" sz="4000"/>
              <a:t>PLAN D’ACTION</a:t>
            </a: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fr-CA" dirty="0"/>
              <a:t>● Connaître et documenter les pratiques de mobilisation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fr-CA" dirty="0"/>
              <a:t>● Répondre aux besoins de développement des compétences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fr-CA" dirty="0"/>
              <a:t>● Partager les informations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fr-CA" dirty="0"/>
              <a:t>● Préparer la mise en route de l’IMPACT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fr-CA" dirty="0"/>
              <a:t>	      + gestion           + évaluation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© Coop La Clé, projet « Vers l'IMPACT » - 2009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593957E-C114-4017-8527-D59537EFF452}" type="slidenum">
              <a:rPr lang="fr-FR"/>
              <a:pPr>
                <a:defRPr/>
              </a:pPr>
              <a:t>42</a:t>
            </a:fld>
            <a:endParaRPr lang="fr-FR"/>
          </a:p>
        </p:txBody>
      </p:sp>
      <p:sp>
        <p:nvSpPr>
          <p:cNvPr id="33382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buClrTx/>
              <a:buSzTx/>
              <a:buFontTx/>
              <a:buNone/>
              <a:defRPr/>
            </a:pPr>
            <a:endParaRPr lang="fr-CA" sz="4400"/>
          </a:p>
          <a:p>
            <a:pPr marL="0" indent="0"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fr-CA" sz="4400"/>
              <a:t>CONNAÎTRE ET DOCUMENTER LES PRATIQUES DE MOBILISATION</a:t>
            </a:r>
          </a:p>
        </p:txBody>
      </p:sp>
      <p:sp>
        <p:nvSpPr>
          <p:cNvPr id="3338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PROJET « VERS L’IMPACT »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DÉMARCHE VERS UN PORTRAIT DE L’UNIVERS…</a:t>
            </a:r>
          </a:p>
        </p:txBody>
      </p:sp>
      <p:pic>
        <p:nvPicPr>
          <p:cNvPr id="6" name="Espace réservé du contenu 5" descr="Orion_nir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5400000">
            <a:off x="2004901" y="1638381"/>
            <a:ext cx="1872691" cy="23106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© Coop La Clé, projet « Vers l'IMPACT » - 2009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2B38308-2AAF-4E8D-9BCD-1675872FFBE0}" type="slidenum">
              <a:rPr lang="fr-FR" smtClean="0"/>
              <a:pPr>
                <a:defRPr/>
              </a:pPr>
              <a:t>43</a:t>
            </a:fld>
            <a:endParaRPr lang="fr-FR"/>
          </a:p>
        </p:txBody>
      </p:sp>
      <p:pic>
        <p:nvPicPr>
          <p:cNvPr id="7" name="Image 6" descr="planete-hightech-magazine-24473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4286256"/>
            <a:ext cx="3107553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 7" descr="saturn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5128" y="1857364"/>
            <a:ext cx="2295691" cy="1785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 8" descr="système solair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7725" y="4286256"/>
            <a:ext cx="2707547" cy="2019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Flèche droite 9"/>
          <p:cNvSpPr/>
          <p:nvPr/>
        </p:nvSpPr>
        <p:spPr bwMode="auto">
          <a:xfrm>
            <a:off x="4500562" y="2571744"/>
            <a:ext cx="714380" cy="571504"/>
          </a:xfrm>
          <a:prstGeom prst="righ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Flèche courbée vers la gauche 10"/>
          <p:cNvSpPr/>
          <p:nvPr/>
        </p:nvSpPr>
        <p:spPr bwMode="auto">
          <a:xfrm>
            <a:off x="8286776" y="3214686"/>
            <a:ext cx="642942" cy="1857388"/>
          </a:xfrm>
          <a:prstGeom prst="curvedLef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Flèche gauche 11"/>
          <p:cNvSpPr/>
          <p:nvPr/>
        </p:nvSpPr>
        <p:spPr bwMode="auto">
          <a:xfrm>
            <a:off x="3857620" y="5143512"/>
            <a:ext cx="714380" cy="571504"/>
          </a:xfrm>
          <a:prstGeom prst="lef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© Coop La Clé, projet « Vers l'IMPACT » - 2009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4AD6F5-C20E-4E05-B18C-9569AE6BB2A3}" type="slidenum">
              <a:rPr lang="fr-FR"/>
              <a:pPr>
                <a:defRPr/>
              </a:pPr>
              <a:t>44</a:t>
            </a:fld>
            <a:endParaRPr lang="fr-FR"/>
          </a:p>
        </p:txBody>
      </p:sp>
      <p:sp>
        <p:nvSpPr>
          <p:cNvPr id="3123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A" sz="4000" dirty="0"/>
              <a:t>CATÉGORIES DE PRATIQUES</a:t>
            </a:r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sz="quarter" idx="1"/>
          </p:nvPr>
        </p:nvGraphicFramePr>
        <p:xfrm>
          <a:off x="612775" y="1719282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© Coop La Clé, projet « Vers l'IMPACT » - 2009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9929F4-1ED6-494B-989D-385E2BFA2368}" type="slidenum">
              <a:rPr lang="fr-FR"/>
              <a:pPr>
                <a:defRPr/>
              </a:pPr>
              <a:t>45</a:t>
            </a:fld>
            <a:endParaRPr lang="fr-FR"/>
          </a:p>
        </p:txBody>
      </p:sp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A" sz="4000" dirty="0"/>
              <a:t>INITIATIVES ET ORGANISMES</a:t>
            </a:r>
            <a:br>
              <a:rPr lang="fr-CA" sz="4000" dirty="0"/>
            </a:br>
            <a:r>
              <a:rPr lang="fr-CA" sz="4000" dirty="0"/>
              <a:t>CRITÈRES</a:t>
            </a:r>
          </a:p>
        </p:txBody>
      </p:sp>
      <p:sp>
        <p:nvSpPr>
          <p:cNvPr id="31642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762000" y="1714488"/>
            <a:ext cx="7696200" cy="4751387"/>
          </a:xfrm>
        </p:spPr>
        <p:txBody>
          <a:bodyPr/>
          <a:lstStyle/>
          <a:p>
            <a:pPr>
              <a:defRPr/>
            </a:pPr>
            <a:r>
              <a:rPr lang="fr-CA" sz="2800" dirty="0"/>
              <a:t>Ont un certain rayonnement (plus que dans une seule communauté)</a:t>
            </a:r>
          </a:p>
          <a:p>
            <a:pPr>
              <a:defRPr/>
            </a:pPr>
            <a:r>
              <a:rPr lang="fr-CA" sz="2800" dirty="0"/>
              <a:t>Impliquent des partenariats multisectoriels</a:t>
            </a:r>
          </a:p>
          <a:p>
            <a:pPr>
              <a:defRPr/>
            </a:pPr>
            <a:r>
              <a:rPr lang="fr-CA" sz="2800" dirty="0"/>
              <a:t>Se concrétisent dans l’action (pas uniquement de la concertation)</a:t>
            </a:r>
          </a:p>
          <a:p>
            <a:pPr>
              <a:defRPr/>
            </a:pPr>
            <a:r>
              <a:rPr lang="fr-CA" sz="2800" dirty="0"/>
              <a:t>Se situent sur le terrain des communautés locales (ou </a:t>
            </a:r>
            <a:r>
              <a:rPr lang="fr-CA" sz="2800" dirty="0" err="1"/>
              <a:t>supralocales</a:t>
            </a:r>
            <a:r>
              <a:rPr lang="fr-CA" sz="2800" dirty="0"/>
              <a:t>)</a:t>
            </a:r>
          </a:p>
          <a:p>
            <a:pPr>
              <a:defRPr/>
            </a:pPr>
            <a:r>
              <a:rPr lang="fr-CA" sz="2800" dirty="0"/>
              <a:t>Se déploient dans une perspective de résolution de problèmes ou de développement (tous champs confondus)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4000" cap="all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Initiatives issues des communautés [7]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r>
              <a:rPr lang="fr-CA" sz="2400" dirty="0"/>
              <a:t>Comité Agenda 21</a:t>
            </a:r>
            <a:r>
              <a:rPr lang="fr-CA" sz="2400" baseline="30000" dirty="0"/>
              <a:t>e</a:t>
            </a:r>
            <a:r>
              <a:rPr lang="fr-CA" sz="2400" dirty="0"/>
              <a:t> siècle</a:t>
            </a:r>
          </a:p>
          <a:p>
            <a:r>
              <a:rPr lang="fr-CA" sz="2400" dirty="0"/>
              <a:t>Démarche de revitalisation Rues principales</a:t>
            </a:r>
          </a:p>
          <a:p>
            <a:r>
              <a:rPr lang="fr-CA" sz="2400" dirty="0"/>
              <a:t>École communautaire</a:t>
            </a:r>
          </a:p>
          <a:p>
            <a:r>
              <a:rPr lang="fr-CA" sz="2400" dirty="0"/>
              <a:t>Initiative Villes et villages en santé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/>
        <p:txBody>
          <a:bodyPr anchor="ctr"/>
          <a:lstStyle/>
          <a:p>
            <a:r>
              <a:rPr lang="fr-CA" sz="2400" dirty="0"/>
              <a:t>Instance régionale de concertation sur la persévérance scolaire et la réussite éducative</a:t>
            </a:r>
          </a:p>
          <a:p>
            <a:r>
              <a:rPr lang="fr-CA" sz="2400" dirty="0"/>
              <a:t>Projet de revitalisation intégrée</a:t>
            </a:r>
          </a:p>
          <a:p>
            <a:r>
              <a:rPr lang="fr-CA" sz="2400" dirty="0"/>
              <a:t>Table régionale de développement social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© Coop La Clé, projet « Vers l'IMPACT » - 2009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2B38308-2AAF-4E8D-9BCD-1675872FFBE0}" type="slidenum">
              <a:rPr lang="fr-FR" smtClean="0"/>
              <a:pPr>
                <a:defRPr/>
              </a:pPr>
              <a:t>46</a:t>
            </a:fld>
            <a:endParaRPr lang="fr-FR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fr-CA" sz="4000" cap="all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INITIATIVES ISSUES DE PROGRAMMES [15]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A" sz="2000" dirty="0"/>
              <a:t>Agir autrement</a:t>
            </a:r>
          </a:p>
          <a:p>
            <a:r>
              <a:rPr lang="fr-CA" sz="2000" dirty="0"/>
              <a:t>Comité Approche territoriale intégrée</a:t>
            </a:r>
          </a:p>
          <a:p>
            <a:r>
              <a:rPr lang="fr-CA" sz="2000" dirty="0"/>
              <a:t>Comité local Engagement Jeunesse</a:t>
            </a:r>
          </a:p>
          <a:p>
            <a:r>
              <a:rPr lang="fr-CA" sz="2000" dirty="0"/>
              <a:t>Conseil régional des partenaires du marché du travail</a:t>
            </a:r>
          </a:p>
          <a:p>
            <a:r>
              <a:rPr lang="fr-CA" sz="2000" dirty="0"/>
              <a:t>École en santé</a:t>
            </a:r>
          </a:p>
          <a:p>
            <a:r>
              <a:rPr lang="fr-CA" sz="2000" dirty="0"/>
              <a:t>Famille, école, communauté: réussir ensemble</a:t>
            </a:r>
          </a:p>
          <a:p>
            <a:r>
              <a:rPr lang="fr-CA" sz="2000" dirty="0"/>
              <a:t>Initiative 1,2,3 GO!</a:t>
            </a:r>
          </a:p>
          <a:p>
            <a:r>
              <a:rPr lang="fr-CA" sz="2000" dirty="0"/>
              <a:t>Initiative de partenariat de lutte à l’itinérance</a:t>
            </a:r>
          </a:p>
          <a:p>
            <a:endParaRPr lang="fr-CA" sz="200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CA" sz="2000" dirty="0"/>
              <a:t>Initiative de soutien à la sécurité alimentaire</a:t>
            </a:r>
          </a:p>
          <a:p>
            <a:r>
              <a:rPr lang="fr-CA" sz="2000" dirty="0"/>
              <a:t>Initiative locale de développement rural (Pacte rural)</a:t>
            </a:r>
          </a:p>
          <a:p>
            <a:r>
              <a:rPr lang="fr-CA" sz="2000" dirty="0"/>
              <a:t>Initiative Québec en Forme</a:t>
            </a:r>
          </a:p>
          <a:p>
            <a:r>
              <a:rPr lang="fr-CA" sz="2000" dirty="0"/>
              <a:t>Initiative Québec Enfants</a:t>
            </a:r>
          </a:p>
          <a:p>
            <a:r>
              <a:rPr lang="fr-CA" sz="2000" dirty="0"/>
              <a:t>Réseau local de santé et de services sociaux</a:t>
            </a:r>
          </a:p>
          <a:p>
            <a:r>
              <a:rPr lang="fr-CA" sz="2000" dirty="0"/>
              <a:t>Services intégrés en périnatalité et pour la petite enfance (SIPPE)</a:t>
            </a:r>
          </a:p>
          <a:p>
            <a:r>
              <a:rPr lang="fr-CA" sz="2000" dirty="0"/>
              <a:t>Table locale de concertation en développement social de Montréal</a:t>
            </a:r>
          </a:p>
          <a:p>
            <a:endParaRPr lang="fr-CA" sz="24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© Coop La Clé, projet « Vers l'IMPACT » - 2009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2B38308-2AAF-4E8D-9BCD-1675872FFBE0}" type="slidenum">
              <a:rPr lang="fr-FR" smtClean="0"/>
              <a:pPr>
                <a:defRPr/>
              </a:pPr>
              <a:t>47</a:t>
            </a:fld>
            <a:endParaRPr lang="fr-FR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fr-CA" sz="4000" cap="all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ORGANISMES DE DÉVELOPPEMENT [9]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A" sz="2400" dirty="0"/>
              <a:t>Carrefour jeunesse- emploi</a:t>
            </a:r>
          </a:p>
          <a:p>
            <a:r>
              <a:rPr lang="fr-CA" sz="2400" dirty="0"/>
              <a:t>Centre communautaire de loisir</a:t>
            </a:r>
          </a:p>
          <a:p>
            <a:r>
              <a:rPr lang="fr-CA" sz="2400" dirty="0"/>
              <a:t>Centre de santé et services sociaux</a:t>
            </a:r>
          </a:p>
          <a:p>
            <a:r>
              <a:rPr lang="fr-CA" sz="2400" dirty="0"/>
              <a:t>Centre local de développement</a:t>
            </a:r>
          </a:p>
          <a:p>
            <a:r>
              <a:rPr lang="fr-CA" sz="2400" dirty="0"/>
              <a:t>Conseil régional de l’environnement</a:t>
            </a:r>
          </a:p>
          <a:p>
            <a:endParaRPr lang="fr-CA" sz="2400" dirty="0"/>
          </a:p>
          <a:p>
            <a:endParaRPr lang="fr-CA" sz="240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CA" sz="2400" dirty="0"/>
              <a:t>Corporation de développement communautaire</a:t>
            </a:r>
          </a:p>
          <a:p>
            <a:r>
              <a:rPr lang="fr-CA" sz="2400" dirty="0"/>
              <a:t>Corporation de développement économique communautaire</a:t>
            </a:r>
          </a:p>
          <a:p>
            <a:r>
              <a:rPr lang="fr-CA" sz="2400" dirty="0"/>
              <a:t>Forum Jeunesse régional du Québec</a:t>
            </a:r>
          </a:p>
          <a:p>
            <a:r>
              <a:rPr lang="fr-CA" sz="2400" dirty="0"/>
              <a:t>Société d’aide au développement des collectivités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© Coop La Clé, projet « Vers l'IMPACT » - 2009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2B38308-2AAF-4E8D-9BCD-1675872FFBE0}" type="slidenum">
              <a:rPr lang="fr-FR" smtClean="0"/>
              <a:pPr>
                <a:defRPr/>
              </a:pPr>
              <a:t>48</a:t>
            </a:fld>
            <a:endParaRPr lang="fr-FR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© Coop La Clé, projet « Vers l'IMPACT » - 2009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2DC3D5-AB6C-4B71-8988-9DDA602C9B11}" type="slidenum">
              <a:rPr lang="fr-FR"/>
              <a:pPr>
                <a:defRPr/>
              </a:pPr>
              <a:t>49</a:t>
            </a:fld>
            <a:endParaRPr lang="fr-FR"/>
          </a:p>
        </p:txBody>
      </p:sp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333375"/>
            <a:ext cx="8277225" cy="1066800"/>
          </a:xfrm>
        </p:spPr>
        <p:txBody>
          <a:bodyPr/>
          <a:lstStyle/>
          <a:p>
            <a:pPr>
              <a:defRPr/>
            </a:pPr>
            <a:r>
              <a:rPr lang="fr-CA" sz="4000"/>
              <a:t>REGROUPEMENTS</a:t>
            </a:r>
            <a:br>
              <a:rPr lang="fr-CA" sz="4000"/>
            </a:br>
            <a:r>
              <a:rPr lang="fr-CA" sz="4000"/>
              <a:t> CRITÈRES</a:t>
            </a:r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fr-CA" dirty="0"/>
              <a:t>Acteurs provinciaux ou régionaux :</a:t>
            </a:r>
          </a:p>
          <a:p>
            <a:pPr>
              <a:defRPr/>
            </a:pPr>
            <a:r>
              <a:rPr lang="fr-CA" dirty="0"/>
              <a:t>qui regroupent des initiatives de mobilisation des communautés locales ou </a:t>
            </a:r>
            <a:r>
              <a:rPr lang="fr-CA" dirty="0" err="1"/>
              <a:t>supralocales</a:t>
            </a:r>
            <a:r>
              <a:rPr lang="fr-CA" dirty="0"/>
              <a:t> et des organismes de développement;</a:t>
            </a:r>
          </a:p>
          <a:p>
            <a:pPr>
              <a:defRPr/>
            </a:pPr>
            <a:r>
              <a:rPr lang="fr-CA" dirty="0"/>
              <a:t>qui ont un </a:t>
            </a:r>
            <a:r>
              <a:rPr lang="fr-CA" dirty="0" err="1"/>
              <a:t>membership</a:t>
            </a:r>
            <a:r>
              <a:rPr lang="fr-CA" dirty="0"/>
              <a:t> bien défini, tant à caractère volontaire qu’obligatoire.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© Coop La Clé, projet « Vers l'IMPACT » - 2009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673B79-57C8-4A3A-B9E2-2435E69643C7}" type="slidenum">
              <a:rPr lang="fr-FR"/>
              <a:pPr>
                <a:defRPr/>
              </a:pPr>
              <a:t>5</a:t>
            </a:fld>
            <a:endParaRPr lang="fr-FR"/>
          </a:p>
        </p:txBody>
      </p:sp>
      <p:sp>
        <p:nvSpPr>
          <p:cNvPr id="33280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lnSpc>
                <a:spcPct val="125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br>
              <a:rPr lang="fr-CA" sz="4400"/>
            </a:br>
            <a:r>
              <a:rPr lang="fr-CA" sz="4400"/>
              <a:t>CONCEPTS et </a:t>
            </a:r>
          </a:p>
          <a:p>
            <a:pPr marL="0" indent="0" algn="ctr">
              <a:lnSpc>
                <a:spcPct val="125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CA" sz="4400"/>
              <a:t>FONDEMENTS</a:t>
            </a:r>
            <a:endParaRPr lang="fr-CA"/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PROJET « VERS L’IMPACT »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fr-CA" sz="4000" cap="all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REGROUPEMENTS [13]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A" sz="1900" dirty="0"/>
              <a:t>Association des Centres locaux de développement</a:t>
            </a:r>
          </a:p>
          <a:p>
            <a:r>
              <a:rPr lang="fr-CA" sz="1900" dirty="0"/>
              <a:t>Association québécoise d’établissements de santé et de services sociaux</a:t>
            </a:r>
          </a:p>
          <a:p>
            <a:r>
              <a:rPr lang="fr-CA" sz="1900" dirty="0"/>
              <a:t>Coalition montréalaise des tables de quartier</a:t>
            </a:r>
          </a:p>
          <a:p>
            <a:r>
              <a:rPr lang="fr-CA" sz="1900" dirty="0"/>
              <a:t>Fédération québécoise des centres communautaires de loisir</a:t>
            </a:r>
          </a:p>
          <a:p>
            <a:r>
              <a:rPr lang="fr-CA" sz="1900" dirty="0"/>
              <a:t>Regroupement des CDEC du Québec</a:t>
            </a:r>
          </a:p>
          <a:p>
            <a:r>
              <a:rPr lang="fr-CA" sz="1900" dirty="0"/>
              <a:t>Regroupement national des conseils régionaux de l’environnement du Québec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CA" sz="1900" dirty="0"/>
              <a:t>Réseau des carrefours jeunesse-emploi du Québec</a:t>
            </a:r>
          </a:p>
          <a:p>
            <a:r>
              <a:rPr lang="fr-CA" sz="1900" dirty="0"/>
              <a:t>Réseau des SADC du Québec</a:t>
            </a:r>
          </a:p>
          <a:p>
            <a:r>
              <a:rPr lang="fr-CA" sz="1900" dirty="0"/>
              <a:t>Réseau québécois de développement social</a:t>
            </a:r>
          </a:p>
          <a:p>
            <a:r>
              <a:rPr lang="fr-CA" sz="1900" dirty="0"/>
              <a:t>Réseau québécois de revitalisation intégrée</a:t>
            </a:r>
          </a:p>
          <a:p>
            <a:r>
              <a:rPr lang="fr-CA" sz="1900" dirty="0"/>
              <a:t>Réseau québécois des villes et villages en santé</a:t>
            </a:r>
          </a:p>
          <a:p>
            <a:r>
              <a:rPr lang="fr-CA" sz="1900" dirty="0"/>
              <a:t>Table de concertation des Forums jeunesse régionaux</a:t>
            </a:r>
          </a:p>
          <a:p>
            <a:r>
              <a:rPr lang="fr-CA" sz="1900" dirty="0"/>
              <a:t>Table nationale des corporations de développement communautaire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© Coop La Clé, projet « Vers l'IMPACT » - 2009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2B38308-2AAF-4E8D-9BCD-1675872FFBE0}" type="slidenum">
              <a:rPr lang="fr-FR" smtClean="0"/>
              <a:pPr>
                <a:defRPr/>
              </a:pPr>
              <a:t>50</a:t>
            </a:fld>
            <a:endParaRPr lang="fr-FR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© Coop La Clé, projet « Vers l'IMPACT » - 2009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FD5FFA7-ECB4-4742-8E47-9C8920D63DA1}" type="slidenum">
              <a:rPr lang="fr-FR"/>
              <a:pPr>
                <a:defRPr/>
              </a:pPr>
              <a:t>51</a:t>
            </a:fld>
            <a:endParaRPr lang="fr-FR"/>
          </a:p>
        </p:txBody>
      </p:sp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A" sz="4000"/>
              <a:t>BAILLEURS DE FONDS</a:t>
            </a:r>
            <a:br>
              <a:rPr lang="fr-CA" sz="4000"/>
            </a:br>
            <a:r>
              <a:rPr lang="fr-CA" sz="4000"/>
              <a:t> CRITÈRES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fr-CA" dirty="0"/>
              <a:t>Acteurs du milieu institutionnel ou philanthropique qui </a:t>
            </a:r>
          </a:p>
          <a:p>
            <a:pPr>
              <a:defRPr/>
            </a:pPr>
            <a:r>
              <a:rPr lang="fr-CA" dirty="0"/>
              <a:t>fournissent des ressources financières et/ou humaines</a:t>
            </a:r>
          </a:p>
          <a:p>
            <a:pPr>
              <a:defRPr/>
            </a:pPr>
            <a:r>
              <a:rPr lang="fr-CA" dirty="0"/>
              <a:t>à des initiatives ou programmes locaux ou </a:t>
            </a:r>
            <a:r>
              <a:rPr lang="fr-CA" dirty="0" err="1"/>
              <a:t>supralocaux</a:t>
            </a:r>
            <a:endParaRPr lang="fr-CA" dirty="0"/>
          </a:p>
          <a:p>
            <a:pPr>
              <a:defRPr/>
            </a:pPr>
            <a:r>
              <a:rPr lang="fr-CA" dirty="0"/>
              <a:t>misant sur une stratégie de mobilisation des communautés locales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fr-CA" sz="4000" cap="all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BAILLEURS DE FONDS [11]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A" sz="2000" dirty="0" err="1"/>
              <a:t>Centraide</a:t>
            </a:r>
            <a:r>
              <a:rPr lang="fr-CA" sz="2000" dirty="0"/>
              <a:t> du Grand Montréal</a:t>
            </a:r>
          </a:p>
          <a:p>
            <a:r>
              <a:rPr lang="fr-CA" sz="2000" dirty="0"/>
              <a:t>Développement économique Canada</a:t>
            </a:r>
          </a:p>
          <a:p>
            <a:r>
              <a:rPr lang="fr-CA" sz="2000" dirty="0"/>
              <a:t>Fondation Lucie et André </a:t>
            </a:r>
            <a:r>
              <a:rPr lang="fr-CA" sz="2000" dirty="0" err="1"/>
              <a:t>Chagnon</a:t>
            </a:r>
            <a:endParaRPr lang="fr-CA" sz="2000" dirty="0"/>
          </a:p>
          <a:p>
            <a:r>
              <a:rPr lang="fr-CA" sz="2000" dirty="0"/>
              <a:t>Québec en Forme</a:t>
            </a:r>
          </a:p>
          <a:p>
            <a:r>
              <a:rPr lang="fr-CA" sz="2000" dirty="0"/>
              <a:t>Québec Enfants</a:t>
            </a:r>
          </a:p>
          <a:p>
            <a:r>
              <a:rPr lang="fr-CA" sz="2000" dirty="0"/>
              <a:t>Initiative montréalaise de soutien au développement social local (</a:t>
            </a:r>
            <a:r>
              <a:rPr lang="fr-CA" sz="2000" dirty="0" err="1"/>
              <a:t>Centraide</a:t>
            </a:r>
            <a:r>
              <a:rPr lang="fr-CA" sz="2000" dirty="0"/>
              <a:t>, Direction de santé publique, Ville de Montréal)</a:t>
            </a:r>
          </a:p>
          <a:p>
            <a:r>
              <a:rPr lang="fr-CA" sz="2000" dirty="0"/>
              <a:t>Ministère de l’Éducation, du Loisir et du Sport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CA" sz="2000" dirty="0"/>
              <a:t>Ministère de l’Emploi et de la Solidarité sociale</a:t>
            </a:r>
          </a:p>
          <a:p>
            <a:r>
              <a:rPr lang="fr-CA" sz="2000" dirty="0"/>
              <a:t>Ministère de la Santé et des Services sociaux</a:t>
            </a:r>
          </a:p>
          <a:p>
            <a:r>
              <a:rPr lang="fr-CA" sz="2000" dirty="0"/>
              <a:t>Ministère des Affaires municipales, des Régions et de l’Occupation du territoire</a:t>
            </a:r>
          </a:p>
          <a:p>
            <a:r>
              <a:rPr lang="fr-CA" sz="2000" dirty="0"/>
              <a:t>Ministère du Développement durable, de l’Environnement et des Parcs</a:t>
            </a:r>
          </a:p>
          <a:p>
            <a:r>
              <a:rPr lang="fr-CA" sz="2000" dirty="0"/>
              <a:t>Ressources humaines et développement des compétences Canada</a:t>
            </a:r>
          </a:p>
          <a:p>
            <a:r>
              <a:rPr lang="fr-CA" sz="2000" dirty="0"/>
              <a:t>Secrétariat à la jeunesse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17481" y="6453212"/>
            <a:ext cx="7197725" cy="476250"/>
          </a:xfrm>
        </p:spPr>
        <p:txBody>
          <a:bodyPr/>
          <a:lstStyle/>
          <a:p>
            <a:pPr>
              <a:defRPr/>
            </a:pPr>
            <a:r>
              <a:rPr lang="fr-FR" dirty="0"/>
              <a:t>© Coop La Clé, projet « Vers l'IMPACT » - 2009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2B38308-2AAF-4E8D-9BCD-1675872FFBE0}" type="slidenum">
              <a:rPr lang="fr-FR" smtClean="0"/>
              <a:pPr>
                <a:defRPr/>
              </a:pPr>
              <a:t>52</a:t>
            </a:fld>
            <a:endParaRPr lang="fr-FR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© Coop La Clé, projet « Vers l'IMPACT » - 2009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D58C384-D96A-42D0-8911-0FB3D3CF0AE5}" type="slidenum">
              <a:rPr lang="fr-FR"/>
              <a:pPr>
                <a:defRPr/>
              </a:pPr>
              <a:t>53</a:t>
            </a:fld>
            <a:endParaRPr lang="fr-FR"/>
          </a:p>
        </p:txBody>
      </p:sp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A" sz="4000" dirty="0"/>
              <a:t>RESSOURCES DE SOUTIEN</a:t>
            </a:r>
            <a:br>
              <a:rPr lang="fr-CA" sz="4000" dirty="0"/>
            </a:br>
            <a:r>
              <a:rPr lang="fr-CA" sz="4000" dirty="0"/>
              <a:t> CRITÈRES</a:t>
            </a:r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fr-CA" sz="2800" dirty="0"/>
              <a:t>Acteurs provinciaux ou régionaux qui</a:t>
            </a:r>
          </a:p>
          <a:p>
            <a:pPr>
              <a:defRPr/>
            </a:pPr>
            <a:r>
              <a:rPr lang="fr-CA" sz="2800" dirty="0">
                <a:sym typeface="Wingdings" pitchFamily="2" charset="2"/>
              </a:rPr>
              <a:t>offrent du soutien sous différentes formes (formation, accompagnement, ressources documentaires, outils pratiques, etc.) </a:t>
            </a:r>
          </a:p>
          <a:p>
            <a:pPr>
              <a:defRPr/>
            </a:pPr>
            <a:r>
              <a:rPr lang="fr-CA" sz="2800" dirty="0">
                <a:sym typeface="Wingdings" pitchFamily="2" charset="2"/>
              </a:rPr>
              <a:t>spécifiquement aux initiatives et programmes misant sur une stratégie de mobilisation des communautés locales </a:t>
            </a:r>
          </a:p>
          <a:p>
            <a:pPr>
              <a:defRPr/>
            </a:pPr>
            <a:r>
              <a:rPr lang="fr-CA" sz="2800" dirty="0">
                <a:sym typeface="Wingdings" pitchFamily="2" charset="2"/>
              </a:rPr>
              <a:t>dans le but de développer les compétences des acteurs concernés.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fr-CA" sz="4000" cap="all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RESSOURCES DE SOUTIEN [12]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</p:nvPr>
        </p:nvSpPr>
        <p:spPr>
          <a:xfrm>
            <a:off x="762000" y="1643050"/>
            <a:ext cx="3771900" cy="4751387"/>
          </a:xfrm>
        </p:spPr>
        <p:txBody>
          <a:bodyPr/>
          <a:lstStyle/>
          <a:p>
            <a:r>
              <a:rPr lang="fr-CA" sz="2100" dirty="0"/>
              <a:t>Association des professionnels en développement économique du Québec</a:t>
            </a:r>
          </a:p>
          <a:p>
            <a:r>
              <a:rPr lang="fr-CA" sz="2100" dirty="0"/>
              <a:t>Carrefour action municipale famille</a:t>
            </a:r>
          </a:p>
          <a:p>
            <a:r>
              <a:rPr lang="fr-CA" sz="2100" dirty="0"/>
              <a:t>Centre 1,2,3 GO!</a:t>
            </a:r>
          </a:p>
          <a:p>
            <a:r>
              <a:rPr lang="fr-CA" sz="2100" dirty="0"/>
              <a:t>Centre St-Pierre</a:t>
            </a:r>
          </a:p>
          <a:p>
            <a:r>
              <a:rPr lang="fr-CA" sz="2100" dirty="0"/>
              <a:t>Collectif Quartier</a:t>
            </a:r>
          </a:p>
          <a:p>
            <a:r>
              <a:rPr lang="fr-CA" sz="2100" dirty="0"/>
              <a:t>Coopérative de consultation en développement La Clé (Projet Vers l’IMPACT)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2"/>
          </p:nvPr>
        </p:nvSpPr>
        <p:spPr>
          <a:xfrm>
            <a:off x="4686300" y="1643050"/>
            <a:ext cx="3771900" cy="4751387"/>
          </a:xfrm>
        </p:spPr>
        <p:txBody>
          <a:bodyPr/>
          <a:lstStyle/>
          <a:p>
            <a:r>
              <a:rPr lang="fr-CA" sz="2100" dirty="0"/>
              <a:t>Fondation Rues principales</a:t>
            </a:r>
          </a:p>
          <a:p>
            <a:r>
              <a:rPr lang="fr-CA" sz="2100" dirty="0"/>
              <a:t>Institut national de formation et recherche-action</a:t>
            </a:r>
          </a:p>
          <a:p>
            <a:r>
              <a:rPr lang="fr-CA" sz="2100" dirty="0"/>
              <a:t>Institut national de santé publique du Québec</a:t>
            </a:r>
          </a:p>
          <a:p>
            <a:r>
              <a:rPr lang="fr-CA" sz="2100" dirty="0"/>
              <a:t>Regroupement québécois des intervenantes et intervenants en action communautaire en CSSS</a:t>
            </a:r>
          </a:p>
          <a:p>
            <a:r>
              <a:rPr lang="fr-CA" sz="2100" dirty="0"/>
              <a:t>Réseau québécois en innovation sociale</a:t>
            </a:r>
          </a:p>
          <a:p>
            <a:r>
              <a:rPr lang="fr-CA" sz="2100" dirty="0"/>
              <a:t>Solidarité rurale du Québec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© Coop La Clé, projet « Vers l'IMPACT » - 2009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2B38308-2AAF-4E8D-9BCD-1675872FFBE0}" type="slidenum">
              <a:rPr lang="fr-FR" smtClean="0"/>
              <a:pPr>
                <a:defRPr/>
              </a:pPr>
              <a:t>54</a:t>
            </a:fld>
            <a:endParaRPr lang="fr-FR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© Coop La Clé, projet « Vers l'IMPACT » - 2009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976A5F6-7042-4532-A1F7-C5E36B712398}" type="slidenum">
              <a:rPr lang="fr-FR"/>
              <a:pPr>
                <a:defRPr/>
              </a:pPr>
              <a:t>55</a:t>
            </a:fld>
            <a:endParaRPr lang="fr-FR"/>
          </a:p>
        </p:txBody>
      </p:sp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A" sz="4000" dirty="0"/>
              <a:t>CENTRES DE RECHERCHE</a:t>
            </a:r>
            <a:br>
              <a:rPr lang="fr-CA" sz="4000" dirty="0"/>
            </a:br>
            <a:r>
              <a:rPr lang="fr-CA" sz="4000" dirty="0"/>
              <a:t> CRITÈRES</a:t>
            </a:r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fr-CA" sz="2800" dirty="0"/>
              <a:t>Acteurs du milieu institutionnel, privé ou</a:t>
            </a:r>
          </a:p>
          <a:p>
            <a:pPr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fr-CA" sz="2800" dirty="0"/>
              <a:t>communautaire qui </a:t>
            </a:r>
          </a:p>
          <a:p>
            <a:pPr>
              <a:defRPr/>
            </a:pPr>
            <a:r>
              <a:rPr lang="fr-CA" sz="2800" dirty="0"/>
              <a:t>contribuent au développement des connaissances </a:t>
            </a:r>
          </a:p>
          <a:p>
            <a:pPr>
              <a:defRPr/>
            </a:pPr>
            <a:r>
              <a:rPr lang="fr-CA" sz="2800" dirty="0">
                <a:sym typeface="Wingdings" pitchFamily="2" charset="2"/>
              </a:rPr>
              <a:t>e</a:t>
            </a:r>
            <a:r>
              <a:rPr lang="fr-CA" sz="2800" dirty="0"/>
              <a:t>n ce qui a trait à la mobilisation des communautés locales et au développement des compétences à cet égard </a:t>
            </a:r>
          </a:p>
          <a:p>
            <a:pPr>
              <a:defRPr/>
            </a:pPr>
            <a:r>
              <a:rPr lang="fr-CA" sz="2800" dirty="0">
                <a:sym typeface="Wingdings" pitchFamily="2" charset="2"/>
              </a:rPr>
              <a:t>e</a:t>
            </a:r>
            <a:r>
              <a:rPr lang="fr-CA" sz="2800" dirty="0"/>
              <a:t>n effectuant des recherches et en produisant de la documentation (articles, livres, brochures, etc.)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fr-CA" sz="4000" cap="all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CENTRES DE RECHERCHE [20]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</p:nvPr>
        </p:nvSpPr>
        <p:spPr>
          <a:xfrm>
            <a:off x="0" y="1643050"/>
            <a:ext cx="4533900" cy="4881575"/>
          </a:xfrm>
        </p:spPr>
        <p:txBody>
          <a:bodyPr/>
          <a:lstStyle/>
          <a:p>
            <a:r>
              <a:rPr lang="fr-CA" sz="2100" dirty="0"/>
              <a:t>Alliance de recherche université-communauté/Innovation sociale et développement des communautés</a:t>
            </a:r>
          </a:p>
          <a:p>
            <a:r>
              <a:rPr lang="fr-CA" sz="2100" dirty="0"/>
              <a:t>Alliance de recherche université-communauté/Développement territorial et coopération</a:t>
            </a:r>
          </a:p>
          <a:p>
            <a:r>
              <a:rPr lang="fr-CA" sz="2100" dirty="0"/>
              <a:t>Centre d’étude et de recherche en intervention sociale</a:t>
            </a:r>
          </a:p>
          <a:p>
            <a:r>
              <a:rPr lang="fr-CA" sz="2100" dirty="0"/>
              <a:t>Centre d’innovation, de recherche et d’enseignement CSS-IUG de Sherbrooke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2"/>
          </p:nvPr>
        </p:nvSpPr>
        <p:spPr>
          <a:xfrm>
            <a:off x="4686300" y="1643050"/>
            <a:ext cx="4457700" cy="4881575"/>
          </a:xfrm>
        </p:spPr>
        <p:txBody>
          <a:bodyPr/>
          <a:lstStyle/>
          <a:p>
            <a:r>
              <a:rPr lang="fr-CA" sz="2100" dirty="0"/>
              <a:t>Centre de recherche Léa-</a:t>
            </a:r>
            <a:r>
              <a:rPr lang="fr-CA" sz="2100" dirty="0" err="1"/>
              <a:t>Roback</a:t>
            </a:r>
            <a:endParaRPr lang="fr-CA" sz="2100" dirty="0"/>
          </a:p>
          <a:p>
            <a:r>
              <a:rPr lang="fr-CA" sz="2100" dirty="0"/>
              <a:t>Centre  de recherche sur le développement territorial</a:t>
            </a:r>
          </a:p>
          <a:p>
            <a:r>
              <a:rPr lang="fr-CA" sz="2100" dirty="0"/>
              <a:t>Centre de recherche sur les innovations sociales</a:t>
            </a:r>
          </a:p>
          <a:p>
            <a:r>
              <a:rPr lang="fr-CA" sz="2100" dirty="0"/>
              <a:t>Centre de recherches sur les politiques et le développement social</a:t>
            </a:r>
          </a:p>
          <a:p>
            <a:r>
              <a:rPr lang="fr-CA" sz="2100" dirty="0"/>
              <a:t>Chaire Approches communautaires et inégalités de la santé</a:t>
            </a:r>
          </a:p>
          <a:p>
            <a:r>
              <a:rPr lang="fr-CA" sz="2100" dirty="0"/>
              <a:t>Chaire de recherche du Canada en développement des collectivités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© Coop La Clé, projet « Vers l'IMPACT » - 2009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2B38308-2AAF-4E8D-9BCD-1675872FFBE0}" type="slidenum">
              <a:rPr lang="fr-FR" smtClean="0"/>
              <a:pPr>
                <a:defRPr/>
              </a:pPr>
              <a:t>56</a:t>
            </a:fld>
            <a:endParaRPr lang="fr-FR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4000" cap="all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CENTRES DE RECHERCHE (</a:t>
            </a:r>
            <a:r>
              <a:rPr lang="fr-CA" sz="40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suite</a:t>
            </a:r>
            <a:r>
              <a:rPr lang="fr-CA" sz="4000" cap="all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r-CA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14282" y="1749447"/>
            <a:ext cx="4286280" cy="4751387"/>
          </a:xfrm>
        </p:spPr>
        <p:txBody>
          <a:bodyPr/>
          <a:lstStyle/>
          <a:p>
            <a:r>
              <a:rPr lang="fr-CA" sz="2100" dirty="0"/>
              <a:t>Chaire de recherche du Canada en développement régional et territorial</a:t>
            </a:r>
          </a:p>
          <a:p>
            <a:r>
              <a:rPr lang="fr-CA" sz="2100" dirty="0"/>
              <a:t>Chaire de recherche du Canada en développement rural</a:t>
            </a:r>
          </a:p>
          <a:p>
            <a:r>
              <a:rPr lang="fr-CA" sz="2100" dirty="0"/>
              <a:t>Chaire de recherche du Canada en organisation communautaire</a:t>
            </a:r>
          </a:p>
          <a:p>
            <a:r>
              <a:rPr lang="fr-CA" sz="2100" dirty="0"/>
              <a:t>Chaire Desjardins en développement des petites collectivités</a:t>
            </a:r>
          </a:p>
          <a:p>
            <a:r>
              <a:rPr lang="fr-CA" sz="2100" dirty="0"/>
              <a:t>Chaire Gouverne et transformation des organisations de santé GETOS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3438" y="1749447"/>
            <a:ext cx="4357718" cy="4751387"/>
          </a:xfrm>
        </p:spPr>
        <p:txBody>
          <a:bodyPr/>
          <a:lstStyle/>
          <a:p>
            <a:r>
              <a:rPr lang="fr-CA" sz="2100" dirty="0"/>
              <a:t>GRAVE-ARDEC</a:t>
            </a:r>
          </a:p>
          <a:p>
            <a:r>
              <a:rPr lang="fr-CA" sz="2100" dirty="0"/>
              <a:t>Groupe de recherche et d’interventions régionales</a:t>
            </a:r>
          </a:p>
          <a:p>
            <a:r>
              <a:rPr lang="fr-CA" sz="2100" dirty="0"/>
              <a:t>Groupe de recherche interdisciplinaire sur le développement régional, de l’Est du Québec</a:t>
            </a:r>
          </a:p>
          <a:p>
            <a:r>
              <a:rPr lang="fr-CA" sz="2100" dirty="0"/>
              <a:t>Centre de recherche, d’information et de développement de l’économie solidaire</a:t>
            </a:r>
          </a:p>
          <a:p>
            <a:r>
              <a:rPr lang="fr-CA" sz="2100" dirty="0"/>
              <a:t>Observatoire montréalais des inégalités sociales et de santé</a:t>
            </a:r>
          </a:p>
          <a:p>
            <a:endParaRPr lang="fr-CA" sz="21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© Coop La Clé, projet « Vers l'IMPACT » - 2009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C18BB7-1046-4D57-806D-F966ECB265F3}" type="slidenum">
              <a:rPr lang="fr-FR" smtClean="0"/>
              <a:pPr>
                <a:defRPr/>
              </a:pPr>
              <a:t>57</a:t>
            </a:fld>
            <a:endParaRPr lang="fr-FR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600" dirty="0"/>
              <a:t>TYPE D’INFORMATION</a:t>
            </a:r>
            <a:br>
              <a:rPr lang="fr-CA" sz="4800" dirty="0"/>
            </a:br>
            <a:r>
              <a:rPr lang="fr-CA" sz="3600" dirty="0"/>
              <a:t>(acteurs au cœur de la mobilisation)</a:t>
            </a:r>
            <a:endParaRPr lang="fr-CA" sz="4800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</p:nvPr>
        </p:nvGraphicFramePr>
        <p:xfrm>
          <a:off x="0" y="1714488"/>
          <a:ext cx="9144000" cy="4751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© Coop La Clé, projet « Vers l'IMPACT » - 2009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2B38308-2AAF-4E8D-9BCD-1675872FFBE0}" type="slidenum">
              <a:rPr lang="fr-FR" smtClean="0"/>
              <a:pPr>
                <a:defRPr/>
              </a:pPr>
              <a:t>58</a:t>
            </a:fld>
            <a:endParaRPr lang="fr-FR"/>
          </a:p>
        </p:txBody>
      </p:sp>
      <p:sp>
        <p:nvSpPr>
          <p:cNvPr id="6" name="Arrondir un rectangle avec un coin diagonal 5"/>
          <p:cNvSpPr/>
          <p:nvPr/>
        </p:nvSpPr>
        <p:spPr bwMode="auto">
          <a:xfrm>
            <a:off x="6786578" y="2357430"/>
            <a:ext cx="2143140" cy="1643074"/>
          </a:xfrm>
          <a:prstGeom prst="round2DiagRect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Analyse: Cerner les compétences à développer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4000" dirty="0"/>
              <a:t>PORTRAIT DES ACTEURS PAR CHAMP D’ACTIVITÉ</a:t>
            </a:r>
            <a:endParaRPr lang="fr-CA" sz="4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© Coop La Clé, projet « Vers l'IMPACT » - 2009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2B38308-2AAF-4E8D-9BCD-1675872FFBE0}" type="slidenum">
              <a:rPr lang="fr-FR" smtClean="0"/>
              <a:pPr>
                <a:defRPr/>
              </a:pPr>
              <a:t>59</a:t>
            </a:fld>
            <a:endParaRPr lang="fr-FR"/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214282" y="1682752"/>
          <a:ext cx="8786843" cy="4670996"/>
        </p:xfrm>
        <a:graphic>
          <a:graphicData uri="http://schemas.openxmlformats.org/drawingml/2006/table">
            <a:tbl>
              <a:tblPr/>
              <a:tblGrid>
                <a:gridCol w="31269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33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33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33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33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33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33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1033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05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Champs</a:t>
                      </a:r>
                      <a:endParaRPr lang="fr-CA" sz="105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376" marR="5337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05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Initiatives issues communauté</a:t>
                      </a:r>
                      <a:endParaRPr lang="fr-CA" sz="105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376" marR="5337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05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Initiatives issues programmes</a:t>
                      </a:r>
                      <a:endParaRPr lang="fr-CA" sz="105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376" marR="53376" marT="0" marB="0" vert="vert27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05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Organismes développement</a:t>
                      </a:r>
                      <a:endParaRPr lang="fr-CA" sz="105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376" marR="53376" marT="0" marB="0" vert="vert27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05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Regroupements</a:t>
                      </a:r>
                      <a:endParaRPr lang="fr-CA" sz="105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376" marR="53376" marT="0" marB="0" vert="vert27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05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Ressources soutien</a:t>
                      </a:r>
                      <a:endParaRPr lang="fr-CA" sz="105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376" marR="53376" marT="0" marB="0" vert="vert27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 b="1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53376" marR="53376" marT="0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7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8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Intégré</a:t>
                      </a:r>
                      <a:endParaRPr lang="fr-CA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376" marR="5337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fr-CA" sz="16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376" marR="53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53376" marR="53376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fr-CA" sz="16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376" marR="53376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fr-CA" sz="16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376" marR="53376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fr-CA" sz="16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376" marR="53376" marT="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b="1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53376" marR="5337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7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8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Social</a:t>
                      </a:r>
                      <a:endParaRPr lang="fr-CA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376" marR="5337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fr-CA" sz="16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376" marR="53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fr-CA" sz="16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376" marR="533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fr-CA" sz="16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376" marR="533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fr-CA" sz="16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376" marR="533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fr-CA" sz="16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376" marR="53376" marT="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b="1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53376" marR="5337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7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8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Socio-économique</a:t>
                      </a:r>
                      <a:endParaRPr lang="fr-CA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376" marR="5337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fr-CA" sz="16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376" marR="53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fr-CA" sz="16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376" marR="533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fr-CA" sz="16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376" marR="533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fr-CA" sz="16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376" marR="533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fr-CA" sz="16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376" marR="53376" marT="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b="1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53376" marR="5337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7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8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Économique</a:t>
                      </a:r>
                      <a:endParaRPr lang="fr-CA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376" marR="5337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53376" marR="53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53376" marR="533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fr-CA" sz="16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376" marR="533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fr-CA" sz="16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376" marR="533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fr-CA" sz="16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376" marR="53376" marT="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b="1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53376" marR="5337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7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8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Éducation</a:t>
                      </a:r>
                      <a:endParaRPr lang="fr-CA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376" marR="5337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fr-CA" sz="16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376" marR="53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fr-CA" sz="16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376" marR="533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53376" marR="533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53376" marR="533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53376" marR="53376" marT="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53376" marR="5337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67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8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Emploi</a:t>
                      </a:r>
                      <a:endParaRPr lang="fr-CA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376" marR="5337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53376" marR="53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fr-CA" sz="16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376" marR="533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fr-CA" sz="16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376" marR="533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fr-CA" sz="16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376" marR="533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53376" marR="53376" marT="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53376" marR="5337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67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8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Santé</a:t>
                      </a:r>
                      <a:endParaRPr lang="fr-CA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376" marR="5337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53376" marR="53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fr-CA" sz="16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376" marR="533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53376" marR="533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53376" marR="533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53376" marR="53376" marT="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53376" marR="5337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67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8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Socio-sanitaire</a:t>
                      </a:r>
                      <a:endParaRPr lang="fr-CA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376" marR="5337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53376" marR="53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fr-CA" sz="16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376" marR="533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fr-CA" sz="16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376" marR="533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fr-CA" sz="16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376" marR="533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fr-CA" sz="16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376" marR="53376" marT="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b="1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53376" marR="5337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67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8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Environnement</a:t>
                      </a:r>
                      <a:endParaRPr lang="fr-CA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376" marR="5337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sz="1600" b="1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53376" marR="53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sz="1600" b="1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53376" marR="533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fr-CA" sz="16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376" marR="533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fr-CA" sz="16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376" marR="533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53376" marR="53376" marT="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53376" marR="5337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67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Total</a:t>
                      </a:r>
                      <a:endParaRPr lang="fr-CA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376" marR="5337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  <a:endParaRPr lang="fr-CA" sz="16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376" marR="53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15</a:t>
                      </a:r>
                      <a:endParaRPr lang="fr-CA" sz="16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376" marR="5337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</a:t>
                      </a:r>
                      <a:endParaRPr lang="fr-CA" sz="16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376" marR="5337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13</a:t>
                      </a:r>
                      <a:endParaRPr lang="fr-CA" sz="16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376" marR="5337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12</a:t>
                      </a:r>
                      <a:endParaRPr lang="fr-CA" sz="16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376" marR="53376" marT="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b="1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56</a:t>
                      </a:r>
                    </a:p>
                  </a:txBody>
                  <a:tcPr marL="53376" marR="5337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© Coop La Clé, projet « Vers l'IMPACT » - 2009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C7C50F-1A0B-4F34-BD13-E15321C5FEA4}" type="slidenum">
              <a:rPr lang="fr-FR"/>
              <a:pPr>
                <a:defRPr/>
              </a:pPr>
              <a:t>6</a:t>
            </a:fld>
            <a:endParaRPr lang="fr-FR"/>
          </a:p>
        </p:txBody>
      </p:sp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A" dirty="0"/>
              <a:t>COMMUNAUTÉ LOCALE</a:t>
            </a:r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fr-CA" dirty="0"/>
              <a:t>Une communauté = </a:t>
            </a:r>
            <a:br>
              <a:rPr lang="fr-CA" dirty="0"/>
            </a:br>
            <a:r>
              <a:rPr lang="fr-CA" dirty="0"/>
              <a:t>un groupe de personnes ayant quelque chose en commun</a:t>
            </a:r>
            <a:r>
              <a:rPr lang="fr-CA" b="1" dirty="0"/>
              <a:t> </a:t>
            </a:r>
            <a:r>
              <a:rPr lang="fr-CA" dirty="0"/>
              <a:t>: géographie, identité, intérêts</a:t>
            </a:r>
          </a:p>
          <a:p>
            <a:pPr>
              <a:spcBef>
                <a:spcPct val="50000"/>
              </a:spcBef>
              <a:defRPr/>
            </a:pPr>
            <a:r>
              <a:rPr lang="fr-CA" dirty="0"/>
              <a:t>Une communauté </a:t>
            </a:r>
            <a:r>
              <a:rPr lang="fr-CA" u="sng" dirty="0"/>
              <a:t>locale</a:t>
            </a:r>
            <a:r>
              <a:rPr lang="fr-CA" dirty="0"/>
              <a:t> = un territoire</a:t>
            </a:r>
            <a:br>
              <a:rPr lang="fr-CA" dirty="0"/>
            </a:br>
            <a:r>
              <a:rPr lang="fr-CA" dirty="0"/>
              <a:t>un quartier, un arrondissement, </a:t>
            </a:r>
            <a:br>
              <a:rPr lang="fr-CA" dirty="0"/>
            </a:br>
            <a:r>
              <a:rPr lang="fr-CA" dirty="0"/>
              <a:t>une ville, un village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4000" dirty="0"/>
              <a:t>PORTRAIT DES ACTEURS PAR CHAMP D’ACTIVITÉ</a:t>
            </a:r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-32" y="1773238"/>
          <a:ext cx="9144000" cy="4751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© Coop La Clé, projet « Vers l'IMPACT » - 2009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62E84B-2C3A-413A-807C-9B028F3EB06A}" type="slidenum">
              <a:rPr lang="fr-FR" smtClean="0"/>
              <a:pPr/>
              <a:t>60</a:t>
            </a:fld>
            <a:endParaRPr lang="fr-FR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llipse 23"/>
          <p:cNvSpPr/>
          <p:nvPr/>
        </p:nvSpPr>
        <p:spPr bwMode="auto">
          <a:xfrm>
            <a:off x="2571736" y="5000636"/>
            <a:ext cx="5357850" cy="4214842"/>
          </a:xfrm>
          <a:prstGeom prst="ellips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Ellipse 22"/>
          <p:cNvSpPr/>
          <p:nvPr/>
        </p:nvSpPr>
        <p:spPr bwMode="auto">
          <a:xfrm>
            <a:off x="6072198" y="214290"/>
            <a:ext cx="5357850" cy="4214842"/>
          </a:xfrm>
          <a:prstGeom prst="ellips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4000" dirty="0"/>
              <a:t>UN EXEMPLE DE LA COMPLEXITÉ dans une communauté locale…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© Coop La Clé, projet « Vers l'IMPACT » - 2009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2B38308-2AAF-4E8D-9BCD-1675872FFBE0}" type="slidenum">
              <a:rPr lang="fr-FR" smtClean="0"/>
              <a:pPr>
                <a:defRPr/>
              </a:pPr>
              <a:t>61</a:t>
            </a:fld>
            <a:endParaRPr lang="fr-FR"/>
          </a:p>
        </p:txBody>
      </p:sp>
      <p:sp>
        <p:nvSpPr>
          <p:cNvPr id="6" name="Ellipse 5"/>
          <p:cNvSpPr/>
          <p:nvPr/>
        </p:nvSpPr>
        <p:spPr bwMode="auto">
          <a:xfrm>
            <a:off x="1357290" y="1928802"/>
            <a:ext cx="6500858" cy="450059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929058" y="2631040"/>
            <a:ext cx="857256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sz="1800" b="1" dirty="0" err="1"/>
              <a:t>QeF</a:t>
            </a:r>
            <a:endParaRPr lang="fr-CA" sz="18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3286116" y="4071942"/>
            <a:ext cx="1643074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sz="1800" b="1" dirty="0"/>
              <a:t>Agir autrement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7429520" y="3500438"/>
            <a:ext cx="2286016" cy="646331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CA" sz="1800" b="1" dirty="0">
                <a:solidFill>
                  <a:schemeClr val="lt1"/>
                </a:solidFill>
                <a:latin typeface="+mn-lt"/>
              </a:rPr>
              <a:t>Table régionale de DS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714612" y="3214686"/>
            <a:ext cx="1785950" cy="646331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sz="1800" b="1" dirty="0">
                <a:solidFill>
                  <a:schemeClr val="lt1"/>
                </a:solidFill>
                <a:latin typeface="+mn-lt"/>
              </a:rPr>
              <a:t>Comité Agenda 21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5143504" y="3571876"/>
            <a:ext cx="164307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sz="1800" b="1" dirty="0"/>
              <a:t>1,2,3, GO!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5143504" y="4643446"/>
            <a:ext cx="164307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sz="1800" b="1" dirty="0"/>
              <a:t>SIPPE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500430" y="5072074"/>
            <a:ext cx="1643074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sz="1800" b="1" dirty="0"/>
              <a:t>École en santé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4572000" y="2143116"/>
            <a:ext cx="857256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sz="1800" b="1" dirty="0"/>
              <a:t>IPLI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1928794" y="4429132"/>
            <a:ext cx="857256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sz="1800" b="1" dirty="0"/>
              <a:t>ATI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2285984" y="2000240"/>
            <a:ext cx="107157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sz="2800" b="1" dirty="0">
                <a:solidFill>
                  <a:schemeClr val="lt1"/>
                </a:solidFill>
                <a:latin typeface="+mn-lt"/>
              </a:rPr>
              <a:t>CJE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6143636" y="2214554"/>
            <a:ext cx="1214446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sz="2800" b="1" dirty="0">
                <a:solidFill>
                  <a:schemeClr val="lt1"/>
                </a:solidFill>
                <a:latin typeface="+mn-lt"/>
              </a:rPr>
              <a:t>CDC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5929322" y="5357826"/>
            <a:ext cx="1357322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sz="2800" b="1" dirty="0">
                <a:solidFill>
                  <a:schemeClr val="lt1"/>
                </a:solidFill>
                <a:latin typeface="+mn-lt"/>
              </a:rPr>
              <a:t>CLD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1000100" y="5286388"/>
            <a:ext cx="1571636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sz="1800" b="1" dirty="0">
                <a:solidFill>
                  <a:schemeClr val="lt1"/>
                </a:solidFill>
                <a:latin typeface="+mn-lt"/>
              </a:rPr>
              <a:t>Forum Jeunesse régional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857224" y="3000372"/>
            <a:ext cx="142876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sz="3200" b="1" dirty="0">
                <a:solidFill>
                  <a:schemeClr val="lt1"/>
                </a:solidFill>
                <a:latin typeface="+mn-lt"/>
              </a:rPr>
              <a:t>CSSS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4000" dirty="0"/>
              <a:t>AUTRES TYPES D’ANALYSES POSSIBLES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Territoires d’action</a:t>
            </a:r>
          </a:p>
          <a:p>
            <a:r>
              <a:rPr lang="fr-CA" dirty="0"/>
              <a:t>Mise en œuvre de la stratégie de MCL</a:t>
            </a:r>
          </a:p>
          <a:p>
            <a:r>
              <a:rPr lang="fr-CA" dirty="0"/>
              <a:t>Vision de la communauté</a:t>
            </a:r>
          </a:p>
          <a:p>
            <a:r>
              <a:rPr lang="fr-CA" dirty="0"/>
              <a:t>Rôles dévolus à différents types d’acteurs</a:t>
            </a:r>
          </a:p>
          <a:p>
            <a:r>
              <a:rPr lang="fr-CA" dirty="0"/>
              <a:t>Type de gouvernance locale</a:t>
            </a:r>
          </a:p>
          <a:p>
            <a:r>
              <a:rPr lang="fr-CA" dirty="0"/>
              <a:t>Participation citoyenne</a:t>
            </a:r>
          </a:p>
          <a:p>
            <a:r>
              <a:rPr lang="fr-CA" dirty="0"/>
              <a:t>Etc.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© Coop La Clé, projet « Vers l'IMPACT » - 2009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2B38308-2AAF-4E8D-9BCD-1675872FFBE0}" type="slidenum">
              <a:rPr lang="fr-FR" smtClean="0"/>
              <a:pPr>
                <a:defRPr/>
              </a:pPr>
              <a:t>62</a:t>
            </a:fld>
            <a:endParaRPr lang="fr-FR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4000" dirty="0"/>
              <a:t>QUELQUES ENJEUX ET DÉFIS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sz="2800" dirty="0"/>
              <a:t>Complétion du portrait – approfondissement (données fines)</a:t>
            </a:r>
          </a:p>
          <a:p>
            <a:r>
              <a:rPr lang="fr-CA" sz="2800" dirty="0"/>
              <a:t>Une foule de façons d’analyser le portrait, mais toujours en fonction des bases théoriques que nous nous sommes donnés</a:t>
            </a:r>
          </a:p>
          <a:p>
            <a:pPr lvl="1"/>
            <a:r>
              <a:rPr lang="fr-CA" sz="2400" dirty="0"/>
              <a:t>Mobilisation des communautés locales</a:t>
            </a:r>
          </a:p>
          <a:p>
            <a:pPr lvl="1"/>
            <a:r>
              <a:rPr lang="fr-CA" sz="2400" i="1" dirty="0" err="1"/>
              <a:t>Empowerment</a:t>
            </a:r>
            <a:r>
              <a:rPr lang="fr-CA" sz="2400" dirty="0"/>
              <a:t> communautaire</a:t>
            </a:r>
          </a:p>
          <a:p>
            <a:pPr lvl="1"/>
            <a:r>
              <a:rPr lang="fr-CA" sz="2400" dirty="0"/>
              <a:t>Compétences requises selon le rôle à jouer</a:t>
            </a:r>
          </a:p>
          <a:p>
            <a:r>
              <a:rPr lang="fr-CA" sz="2800" dirty="0"/>
              <a:t>Cerner tous les liens existants entre les acteurs sur le plan horizontal et vertical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© Coop La Clé, projet « Vers l'IMPACT » - 2009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2B38308-2AAF-4E8D-9BCD-1675872FFBE0}" type="slidenum">
              <a:rPr lang="fr-FR" smtClean="0"/>
              <a:pPr>
                <a:defRPr/>
              </a:pPr>
              <a:t>63</a:t>
            </a:fld>
            <a:endParaRPr lang="fr-FR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© Coop La Clé, projet « Vers l'IMPACT » - 2009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491B45-B5CD-4799-BA7C-3A2BAEEA9382}" type="slidenum">
              <a:rPr lang="fr-FR"/>
              <a:pPr>
                <a:defRPr/>
              </a:pPr>
              <a:t>64</a:t>
            </a:fld>
            <a:endParaRPr lang="fr-FR"/>
          </a:p>
        </p:txBody>
      </p:sp>
      <p:sp>
        <p:nvSpPr>
          <p:cNvPr id="33485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fr-CA" sz="4400"/>
          </a:p>
          <a:p>
            <a:pPr marL="0" indent="0"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fr-CA" sz="4400"/>
              <a:t>RÉPONDRE AUX BESOINS </a:t>
            </a:r>
            <a:br>
              <a:rPr lang="fr-CA" sz="4400"/>
            </a:br>
            <a:r>
              <a:rPr lang="fr-CA" sz="4400"/>
              <a:t>DE DÉVELOPPEMENT </a:t>
            </a:r>
            <a:br>
              <a:rPr lang="fr-CA" sz="4400"/>
            </a:br>
            <a:r>
              <a:rPr lang="fr-CA" sz="4400"/>
              <a:t>DES COMPÉTENCES</a:t>
            </a:r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PROJET « VERS L’IMPACT »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© Coop La Clé, projet « Vers l'IMPACT » - 2009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A8B6EE-1F8B-49C2-BB40-C3A6F4DE9A00}" type="slidenum">
              <a:rPr lang="fr-FR"/>
              <a:pPr>
                <a:defRPr/>
              </a:pPr>
              <a:t>65</a:t>
            </a:fld>
            <a:endParaRPr lang="fr-FR"/>
          </a:p>
        </p:txBody>
      </p:sp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TYPES DE BESOINS</a:t>
            </a:r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fr-CA" dirty="0"/>
              <a:t>Demande d’un acteur de mobilisation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fr-FR" sz="3200" dirty="0">
                <a:sym typeface="Wingdings" pitchFamily="2" charset="2"/>
              </a:rPr>
              <a:t>accompagnement</a:t>
            </a:r>
            <a:r>
              <a:rPr lang="fr-CA" sz="3200" dirty="0">
                <a:sym typeface="Wingdings" pitchFamily="2" charset="2"/>
              </a:rPr>
              <a:t> dans l’identification des besoins spécifiques </a:t>
            </a:r>
          </a:p>
          <a:p>
            <a:pPr>
              <a:spcBef>
                <a:spcPct val="50000"/>
              </a:spcBef>
              <a:defRPr/>
            </a:pPr>
            <a:r>
              <a:rPr lang="fr-CA" dirty="0"/>
              <a:t>Un besoin général identifié suite à une analyse par l’équipe du projet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fr-CA" sz="3200" dirty="0">
                <a:sym typeface="Wingdings" pitchFamily="2" charset="2"/>
              </a:rPr>
              <a:t>identification de la demande potentielle 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© Coop La Clé, projet « Vers l'IMPACT » - 2009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62DF5D-6AD9-4D85-BB44-8B31197291E5}" type="slidenum">
              <a:rPr lang="fr-FR"/>
              <a:pPr>
                <a:defRPr/>
              </a:pPr>
              <a:t>66</a:t>
            </a:fld>
            <a:endParaRPr lang="fr-FR"/>
          </a:p>
        </p:txBody>
      </p:sp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A" sz="4000"/>
              <a:t>RÉPONSE TYPIQUE À UNE DEMANDE SPÉCIFIQUE</a:t>
            </a:r>
          </a:p>
        </p:txBody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fr-CA" sz="2500" dirty="0"/>
              <a:t>Analyse du contexte et de l’environnement organisationnel</a:t>
            </a:r>
          </a:p>
          <a:p>
            <a:pPr>
              <a:defRPr/>
            </a:pPr>
            <a:r>
              <a:rPr lang="fr-CA" sz="2500" dirty="0">
                <a:sym typeface="Wingdings" pitchFamily="2" charset="2"/>
              </a:rPr>
              <a:t>Analyse et identification des besoins organisationnels et des participants ciblés</a:t>
            </a:r>
          </a:p>
          <a:p>
            <a:pPr>
              <a:defRPr/>
            </a:pPr>
            <a:r>
              <a:rPr lang="fr-CA" sz="2500" dirty="0">
                <a:sym typeface="Wingdings" pitchFamily="2" charset="2"/>
              </a:rPr>
              <a:t>Propositions de stratégies, d’activités et des ressources </a:t>
            </a:r>
            <a:r>
              <a:rPr lang="fr-CA" sz="2500" dirty="0">
                <a:sym typeface="Wingdings 3" pitchFamily="18" charset="2"/>
              </a:rPr>
              <a:t> </a:t>
            </a:r>
            <a:r>
              <a:rPr lang="fr-CA" sz="2500" dirty="0">
                <a:sym typeface="Wingdings" pitchFamily="2" charset="2"/>
              </a:rPr>
              <a:t>choix</a:t>
            </a:r>
          </a:p>
          <a:p>
            <a:pPr>
              <a:defRPr/>
            </a:pPr>
            <a:r>
              <a:rPr lang="fr-CA" sz="2500" dirty="0">
                <a:sym typeface="Wingdings" pitchFamily="2" charset="2"/>
              </a:rPr>
              <a:t>Adaptation des activités au contexte de l’organisation</a:t>
            </a:r>
          </a:p>
          <a:p>
            <a:pPr>
              <a:defRPr/>
            </a:pPr>
            <a:r>
              <a:rPr lang="fr-CA" sz="2500" dirty="0">
                <a:sym typeface="Wingdings" pitchFamily="2" charset="2"/>
              </a:rPr>
              <a:t>Réalisation des activités</a:t>
            </a:r>
          </a:p>
          <a:p>
            <a:pPr>
              <a:defRPr/>
            </a:pPr>
            <a:r>
              <a:rPr lang="fr-CA" sz="2500" dirty="0">
                <a:sym typeface="Wingdings" pitchFamily="2" charset="2"/>
              </a:rPr>
              <a:t>Évaluations : avec le client (satisfaction); </a:t>
            </a:r>
            <a:br>
              <a:rPr lang="fr-CA" sz="2500" dirty="0">
                <a:sym typeface="Wingdings" pitchFamily="2" charset="2"/>
              </a:rPr>
            </a:br>
            <a:r>
              <a:rPr lang="fr-CA" sz="2500" dirty="0">
                <a:sym typeface="Wingdings" pitchFamily="2" charset="2"/>
              </a:rPr>
              <a:t>par l’équipe (efficacité; efficience; viabilité)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600" dirty="0"/>
              <a:t>Équilibre optimum des stratégies de développement de compétences</a:t>
            </a:r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357158" y="1643050"/>
          <a:ext cx="7667652" cy="4156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© Coop La Clé, projet « Vers l'IMPACT » - 2009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73AC32-8FF6-4C64-A8C0-77924F9DD7C8}" type="slidenum">
              <a:rPr lang="fr-FR" smtClean="0"/>
              <a:pPr/>
              <a:t>67</a:t>
            </a:fld>
            <a:endParaRPr lang="fr-FR"/>
          </a:p>
        </p:txBody>
      </p:sp>
      <p:sp>
        <p:nvSpPr>
          <p:cNvPr id="7" name="Flèche droite 6"/>
          <p:cNvSpPr/>
          <p:nvPr/>
        </p:nvSpPr>
        <p:spPr bwMode="auto">
          <a:xfrm>
            <a:off x="6286512" y="4000504"/>
            <a:ext cx="714380" cy="714380"/>
          </a:xfrm>
          <a:prstGeom prst="righ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929454" y="3714752"/>
            <a:ext cx="22145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>
                <a:latin typeface="Tahoma" pitchFamily="34" charset="0"/>
                <a:cs typeface="Tahoma" pitchFamily="34" charset="0"/>
              </a:rPr>
              <a:t>Diversification des stratégies de développement de compétences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500694" y="5857892"/>
            <a:ext cx="3143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fr-CA" sz="1000" dirty="0"/>
              <a:t>Université Yale citée par Le </a:t>
            </a:r>
            <a:r>
              <a:rPr lang="fr-CA" sz="1000" dirty="0" err="1"/>
              <a:t>Boterf</a:t>
            </a:r>
            <a:r>
              <a:rPr lang="fr-CA" sz="1000" dirty="0"/>
              <a:t>, Guy, Professionnaliser. P..77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0" y="3714752"/>
            <a:ext cx="17859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>
                <a:latin typeface="Tahoma" pitchFamily="34" charset="0"/>
                <a:cs typeface="Tahoma" pitchFamily="34" charset="0"/>
              </a:rPr>
              <a:t>Connaître et documenter les pratiques de mobilisation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© Coop La Clé, projet « Vers l'IMPACT » - 2009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FAD0B5-1D7E-4B76-A533-D4399872B612}" type="slidenum">
              <a:rPr lang="fr-FR"/>
              <a:pPr>
                <a:defRPr/>
              </a:pPr>
              <a:t>68</a:t>
            </a:fld>
            <a:endParaRPr lang="fr-FR"/>
          </a:p>
        </p:txBody>
      </p:sp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STRATÉGIES TYPES</a:t>
            </a: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fr-CA" dirty="0"/>
              <a:t>Session de formation</a:t>
            </a:r>
          </a:p>
          <a:p>
            <a:pPr>
              <a:defRPr/>
            </a:pPr>
            <a:r>
              <a:rPr lang="fr-CA" dirty="0"/>
              <a:t>Activité de sensibilisation ou de réflexion</a:t>
            </a:r>
          </a:p>
          <a:p>
            <a:pPr>
              <a:defRPr/>
            </a:pPr>
            <a:r>
              <a:rPr lang="fr-CA" dirty="0"/>
              <a:t>Accompagnement</a:t>
            </a:r>
          </a:p>
          <a:p>
            <a:pPr>
              <a:defRPr/>
            </a:pPr>
            <a:r>
              <a:rPr lang="fr-CA" i="1" dirty="0"/>
              <a:t>Coaching</a:t>
            </a:r>
          </a:p>
          <a:p>
            <a:pPr>
              <a:defRPr/>
            </a:pPr>
            <a:r>
              <a:rPr lang="fr-CA" dirty="0"/>
              <a:t>Documentation</a:t>
            </a:r>
          </a:p>
          <a:p>
            <a:pPr>
              <a:defRPr/>
            </a:pPr>
            <a:r>
              <a:rPr lang="fr-CA" dirty="0"/>
              <a:t>Développement d’outils</a:t>
            </a:r>
          </a:p>
          <a:p>
            <a:pPr>
              <a:defRPr/>
            </a:pPr>
            <a:r>
              <a:rPr lang="fr-CA" dirty="0"/>
              <a:t>Recherche (recherche-action)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© Coop La Clé, projet « Vers l'IMPACT » - 2009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374E61C-E80D-47EB-8FEE-5F8805343EAD}" type="slidenum">
              <a:rPr lang="fr-FR"/>
              <a:pPr>
                <a:defRPr/>
              </a:pPr>
              <a:t>69</a:t>
            </a:fld>
            <a:endParaRPr lang="fr-FR"/>
          </a:p>
        </p:txBody>
      </p:sp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ACTIVITÉS - QE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73238"/>
            <a:ext cx="8637588" cy="4751387"/>
          </a:xfrm>
        </p:spPr>
        <p:txBody>
          <a:bodyPr/>
          <a:lstStyle/>
          <a:p>
            <a:pPr>
              <a:spcBef>
                <a:spcPct val="30000"/>
              </a:spcBef>
              <a:defRPr/>
            </a:pPr>
            <a:r>
              <a:rPr lang="fr-CA" sz="2700" dirty="0"/>
              <a:t>Formation : Intervention en contexte de pauvreté</a:t>
            </a:r>
          </a:p>
          <a:p>
            <a:pPr>
              <a:spcBef>
                <a:spcPct val="30000"/>
              </a:spcBef>
              <a:defRPr/>
            </a:pPr>
            <a:r>
              <a:rPr lang="fr-CA" sz="2700" dirty="0"/>
              <a:t>Rencontres d’identification des besoins</a:t>
            </a:r>
          </a:p>
          <a:p>
            <a:pPr>
              <a:spcBef>
                <a:spcPct val="30000"/>
              </a:spcBef>
              <a:defRPr/>
            </a:pPr>
            <a:r>
              <a:rPr lang="fr-CA" sz="2700" dirty="0"/>
              <a:t>Formation : Gestion du changement</a:t>
            </a:r>
          </a:p>
          <a:p>
            <a:pPr>
              <a:spcBef>
                <a:spcPct val="30000"/>
              </a:spcBef>
              <a:defRPr/>
            </a:pPr>
            <a:r>
              <a:rPr lang="fr-CA" sz="2700" dirty="0"/>
              <a:t>Formation : Mobilisation des communautés locales</a:t>
            </a:r>
          </a:p>
          <a:p>
            <a:pPr>
              <a:spcBef>
                <a:spcPct val="30000"/>
              </a:spcBef>
              <a:defRPr/>
            </a:pPr>
            <a:r>
              <a:rPr lang="fr-CA" sz="2700" dirty="0"/>
              <a:t>Recherche et évaluation : Communauté de pratiques</a:t>
            </a:r>
          </a:p>
          <a:p>
            <a:pPr>
              <a:spcBef>
                <a:spcPct val="30000"/>
              </a:spcBef>
              <a:defRPr/>
            </a:pPr>
            <a:r>
              <a:rPr lang="fr-CA" sz="2700" dirty="0"/>
              <a:t>Avis : Cadre de référence sur la mobilisation des communautés</a:t>
            </a:r>
          </a:p>
          <a:p>
            <a:pPr>
              <a:spcBef>
                <a:spcPct val="30000"/>
              </a:spcBef>
              <a:defRPr/>
            </a:pPr>
            <a:r>
              <a:rPr lang="fr-CA" sz="2700" i="1" dirty="0"/>
              <a:t>Coaching</a:t>
            </a:r>
            <a:r>
              <a:rPr lang="fr-CA" sz="2700" dirty="0"/>
              <a:t> individualisé avec les agentes et agents de développement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© Coop La Clé, projet « Vers l'IMPACT » - 2009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F89A6B-0021-4D60-A03C-8A7DACAAB0F8}" type="slidenum">
              <a:rPr lang="fr-FR"/>
              <a:pPr>
                <a:defRPr/>
              </a:pPr>
              <a:t>7</a:t>
            </a:fld>
            <a:endParaRPr lang="fr-FR"/>
          </a:p>
        </p:txBody>
      </p:sp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MOBILISATION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73238"/>
            <a:ext cx="8277225" cy="4751387"/>
          </a:xfrm>
        </p:spPr>
        <p:txBody>
          <a:bodyPr/>
          <a:lstStyle/>
          <a:p>
            <a:pPr>
              <a:spcBef>
                <a:spcPct val="75000"/>
              </a:spcBef>
              <a:defRPr/>
            </a:pPr>
            <a:r>
              <a:rPr lang="fr-CA" dirty="0"/>
              <a:t>Le passage à l’action par un </a:t>
            </a:r>
            <a:br>
              <a:rPr lang="fr-CA" dirty="0"/>
            </a:br>
            <a:r>
              <a:rPr lang="fr-CA" dirty="0"/>
              <a:t>regroupement d’acteurs pour changer </a:t>
            </a:r>
            <a:br>
              <a:rPr lang="fr-CA" dirty="0"/>
            </a:br>
            <a:r>
              <a:rPr lang="fr-CA" dirty="0"/>
              <a:t>une situation</a:t>
            </a:r>
          </a:p>
          <a:p>
            <a:pPr>
              <a:spcBef>
                <a:spcPct val="75000"/>
              </a:spcBef>
              <a:buFont typeface="Wingdings" pitchFamily="2" charset="2"/>
              <a:buNone/>
              <a:defRPr/>
            </a:pPr>
            <a:r>
              <a:rPr lang="fr-CA" dirty="0"/>
              <a:t>	</a:t>
            </a:r>
            <a:r>
              <a:rPr lang="fr-CA" b="1" dirty="0"/>
              <a:t>= acteur collectif + projet commun</a:t>
            </a:r>
          </a:p>
          <a:p>
            <a:pPr>
              <a:spcBef>
                <a:spcPct val="75000"/>
              </a:spcBef>
              <a:defRPr/>
            </a:pPr>
            <a:r>
              <a:rPr lang="fr-FR" dirty="0"/>
              <a:t>Inclut un processus de construction identitaire par les individus et les organismes qui agissent collectivement</a:t>
            </a:r>
            <a:r>
              <a:rPr lang="fr-CA" dirty="0"/>
              <a:t> 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© Coop La Clé, projet « Vers l'IMPACT » - 2009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EEB020D-F0F0-43C3-9F83-085A2912ACA5}" type="slidenum">
              <a:rPr lang="fr-FR"/>
              <a:pPr>
                <a:defRPr/>
              </a:pPr>
              <a:t>70</a:t>
            </a:fld>
            <a:endParaRPr lang="fr-FR"/>
          </a:p>
        </p:txBody>
      </p:sp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A" dirty="0"/>
              <a:t>ACTIVITÉS - </a:t>
            </a:r>
            <a:r>
              <a:rPr lang="fr-CA" dirty="0" err="1"/>
              <a:t>QeF</a:t>
            </a:r>
            <a:endParaRPr lang="fr-CA" dirty="0"/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73238"/>
            <a:ext cx="8637588" cy="4751387"/>
          </a:xfrm>
        </p:spPr>
        <p:txBody>
          <a:bodyPr/>
          <a:lstStyle/>
          <a:p>
            <a:pPr>
              <a:defRPr/>
            </a:pPr>
            <a:r>
              <a:rPr lang="fr-CA" sz="2800" dirty="0"/>
              <a:t>Formation : Intervention en contexte de pauvreté</a:t>
            </a:r>
          </a:p>
          <a:p>
            <a:pPr>
              <a:defRPr/>
            </a:pPr>
            <a:r>
              <a:rPr lang="fr-CA" sz="2800" dirty="0"/>
              <a:t>Avis : Cadre de référence en saine alimentation</a:t>
            </a:r>
          </a:p>
          <a:p>
            <a:pPr>
              <a:defRPr/>
            </a:pPr>
            <a:r>
              <a:rPr lang="fr-CA" sz="2800" dirty="0"/>
              <a:t>Formation (direction, équipes territoriales et régionales) : Mobilisation des communautés locales</a:t>
            </a:r>
          </a:p>
          <a:p>
            <a:pPr>
              <a:defRPr/>
            </a:pPr>
            <a:r>
              <a:rPr lang="fr-CA" sz="2800" dirty="0"/>
              <a:t>Formation (coordination des CAL de la région de la Capitale-Nationale) : Mobilisation des communautés locales</a:t>
            </a:r>
          </a:p>
          <a:p>
            <a:pPr>
              <a:defRPr/>
            </a:pPr>
            <a:r>
              <a:rPr lang="fr-CA" sz="2800" dirty="0"/>
              <a:t>Accompagnement (CLEFS, CAL Basse-Ville) : Planification communautaire (conférence exploratoire) 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© Coop La Clé, projet « Vers l'IMPACT » - 2009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403FE07-55B3-4235-8261-6A7DA495C32F}" type="slidenum">
              <a:rPr lang="fr-FR"/>
              <a:pPr>
                <a:defRPr/>
              </a:pPr>
              <a:t>71</a:t>
            </a:fld>
            <a:endParaRPr lang="fr-FR"/>
          </a:p>
        </p:txBody>
      </p:sp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ACTIVITÉS - TNCDC 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73238"/>
            <a:ext cx="8637588" cy="4751387"/>
          </a:xfrm>
        </p:spPr>
        <p:txBody>
          <a:bodyPr/>
          <a:lstStyle/>
          <a:p>
            <a:pPr>
              <a:spcBef>
                <a:spcPct val="30000"/>
              </a:spcBef>
              <a:defRPr/>
            </a:pPr>
            <a:r>
              <a:rPr lang="fr-CA" sz="2800"/>
              <a:t>Analyse des besoins : mise en route de la planification stratégique</a:t>
            </a:r>
          </a:p>
          <a:p>
            <a:pPr>
              <a:spcBef>
                <a:spcPct val="30000"/>
              </a:spcBef>
              <a:defRPr/>
            </a:pPr>
            <a:r>
              <a:rPr lang="fr-CA" sz="2800"/>
              <a:t>Accompagnement : Développement d’une position politique sur le développement communautaire local</a:t>
            </a:r>
          </a:p>
          <a:p>
            <a:pPr>
              <a:spcBef>
                <a:spcPct val="30000"/>
              </a:spcBef>
              <a:defRPr/>
            </a:pPr>
            <a:r>
              <a:rPr lang="fr-CA" sz="2800"/>
              <a:t>Formation : Développement d’une vision commune</a:t>
            </a:r>
          </a:p>
          <a:p>
            <a:pPr>
              <a:spcBef>
                <a:spcPct val="30000"/>
              </a:spcBef>
              <a:defRPr/>
            </a:pPr>
            <a:r>
              <a:rPr lang="fr-CA" sz="2800"/>
              <a:t>Adaptation d’un  programme de formation : Programme de soutien au développement du leadership rassembleur 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© Coop La Clé, projet « Vers l'IMPACT » - 2009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CCEA04-5509-42CB-A7A2-A5AAC7896046}" type="slidenum">
              <a:rPr lang="fr-FR"/>
              <a:pPr>
                <a:defRPr/>
              </a:pPr>
              <a:t>72</a:t>
            </a:fld>
            <a:endParaRPr lang="fr-FR"/>
          </a:p>
        </p:txBody>
      </p:sp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88" y="260350"/>
            <a:ext cx="8637587" cy="1066800"/>
          </a:xfrm>
        </p:spPr>
        <p:txBody>
          <a:bodyPr/>
          <a:lstStyle/>
          <a:p>
            <a:pPr>
              <a:defRPr/>
            </a:pPr>
            <a:r>
              <a:rPr lang="fr-CA"/>
              <a:t>AUTRES RÉPONSES SPÉCIFIQUES</a:t>
            </a:r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643050"/>
            <a:ext cx="8501092" cy="4786334"/>
          </a:xfrm>
        </p:spPr>
        <p:txBody>
          <a:bodyPr anchor="ctr"/>
          <a:lstStyle/>
          <a:p>
            <a:pPr>
              <a:spcBef>
                <a:spcPts val="1200"/>
              </a:spcBef>
              <a:defRPr/>
            </a:pPr>
            <a:r>
              <a:rPr lang="fr-CA" sz="2400" dirty="0"/>
              <a:t>CATI de la Capitale-Nationale</a:t>
            </a:r>
            <a:br>
              <a:rPr lang="fr-CA" sz="2400" dirty="0"/>
            </a:br>
            <a:r>
              <a:rPr lang="fr-CA" sz="2200" dirty="0"/>
              <a:t>- Analyse des besoins</a:t>
            </a:r>
            <a:br>
              <a:rPr lang="fr-CA" sz="2200" dirty="0"/>
            </a:br>
            <a:r>
              <a:rPr lang="fr-CA" sz="2200" dirty="0"/>
              <a:t>- Formation : Mobilisation des communautés locales</a:t>
            </a:r>
          </a:p>
          <a:p>
            <a:pPr>
              <a:spcBef>
                <a:spcPts val="1200"/>
              </a:spcBef>
              <a:defRPr/>
            </a:pPr>
            <a:r>
              <a:rPr lang="fr-CA" sz="2400" dirty="0"/>
              <a:t>ATI </a:t>
            </a:r>
            <a:r>
              <a:rPr lang="fr-CA" sz="2400" dirty="0" err="1"/>
              <a:t>Limoilou</a:t>
            </a:r>
            <a:br>
              <a:rPr lang="fr-CA" sz="2400" dirty="0"/>
            </a:br>
            <a:r>
              <a:rPr lang="fr-CA" sz="2200" dirty="0"/>
              <a:t>- Analyse des besoins (+ </a:t>
            </a:r>
            <a:r>
              <a:rPr lang="fr-CA" sz="2000" dirty="0"/>
              <a:t>ATI St-Sauveur)</a:t>
            </a:r>
            <a:endParaRPr lang="fr-CA" sz="2200" dirty="0"/>
          </a:p>
          <a:p>
            <a:pPr>
              <a:spcBef>
                <a:spcPts val="0"/>
              </a:spcBef>
              <a:buNone/>
              <a:defRPr/>
            </a:pPr>
            <a:r>
              <a:rPr lang="fr-CA" sz="2200" dirty="0"/>
              <a:t>    - Formation + accompagnement planification collective</a:t>
            </a:r>
          </a:p>
          <a:p>
            <a:pPr>
              <a:spcBef>
                <a:spcPts val="1200"/>
              </a:spcBef>
              <a:defRPr/>
            </a:pPr>
            <a:r>
              <a:rPr lang="fr-CA" sz="2400" dirty="0"/>
              <a:t>ATI de </a:t>
            </a:r>
            <a:r>
              <a:rPr lang="fr-CA" sz="2400" dirty="0" err="1"/>
              <a:t>Portneuf</a:t>
            </a:r>
            <a:r>
              <a:rPr lang="fr-CA" sz="2400" dirty="0"/>
              <a:t> et CRISA de la Capitale-Nationale </a:t>
            </a:r>
            <a:br>
              <a:rPr lang="fr-CA" sz="2400" dirty="0"/>
            </a:br>
            <a:r>
              <a:rPr lang="fr-CA" sz="2200" dirty="0"/>
              <a:t>- Analyse des besoins</a:t>
            </a:r>
          </a:p>
          <a:p>
            <a:pPr>
              <a:spcBef>
                <a:spcPts val="1200"/>
              </a:spcBef>
              <a:defRPr/>
            </a:pPr>
            <a:r>
              <a:rPr lang="fr-CA" sz="2400" dirty="0"/>
              <a:t>Entente spécifique en HLM Chaudière-Appalaches</a:t>
            </a:r>
            <a:br>
              <a:rPr lang="fr-CA" sz="2400" dirty="0"/>
            </a:br>
            <a:r>
              <a:rPr lang="fr-CA" sz="2200" dirty="0"/>
              <a:t>- Analyse des besoins par le développement et coordination d’une enquête </a:t>
            </a:r>
            <a:r>
              <a:rPr lang="fr-CA" sz="2200" dirty="0" err="1"/>
              <a:t>mobilisante</a:t>
            </a:r>
            <a:endParaRPr lang="fr-CA" sz="2200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© Coop La Clé, projet « Vers l'IMPACT » - 2009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5F009F-F4AE-434F-9A1A-5485E2453962}" type="slidenum">
              <a:rPr lang="fr-FR"/>
              <a:pPr>
                <a:defRPr/>
              </a:pPr>
              <a:t>73</a:t>
            </a:fld>
            <a:endParaRPr lang="fr-FR"/>
          </a:p>
        </p:txBody>
      </p:sp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ACTIVITÉ « GÉNÉRALE »</a:t>
            </a:r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fr-CA" dirty="0"/>
              <a:t>Centre St-Pierre</a:t>
            </a:r>
          </a:p>
          <a:p>
            <a:pPr>
              <a:defRPr/>
            </a:pPr>
            <a:r>
              <a:rPr lang="fr-CA" dirty="0"/>
              <a:t>Formation : Mobilisation des communautés locales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sz="3600" dirty="0"/>
              <a:t>ÉVALUATION DES ACTEURS (en cours)</a:t>
            </a:r>
            <a:br>
              <a:rPr lang="fr-CA" dirty="0"/>
            </a:br>
            <a:r>
              <a:rPr lang="fr-CA" dirty="0"/>
              <a:t>Les besoins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62000" y="1643050"/>
            <a:ext cx="7696200" cy="4751387"/>
          </a:xfrm>
        </p:spPr>
        <p:txBody>
          <a:bodyPr anchor="ctr">
            <a:noAutofit/>
          </a:bodyPr>
          <a:lstStyle/>
          <a:p>
            <a:pPr lvl="0"/>
            <a:r>
              <a:rPr lang="fr-CA" sz="2500" dirty="0">
                <a:latin typeface="Tahoma" pitchFamily="34" charset="0"/>
                <a:cs typeface="Tahoma" pitchFamily="34" charset="0"/>
              </a:rPr>
              <a:t>Accompagnement dans l’appropriation de la stratégie de MCL + rôles qui en découlent</a:t>
            </a:r>
          </a:p>
          <a:p>
            <a:pPr lvl="1"/>
            <a:r>
              <a:rPr lang="fr-CA" sz="2500" dirty="0">
                <a:latin typeface="Tahoma" pitchFamily="34" charset="0"/>
                <a:cs typeface="Tahoma" pitchFamily="34" charset="0"/>
              </a:rPr>
              <a:t>Formation, coaching, communauté de pratique, etc.</a:t>
            </a:r>
          </a:p>
          <a:p>
            <a:pPr lvl="0"/>
            <a:r>
              <a:rPr lang="fr-CA" sz="2500" dirty="0">
                <a:latin typeface="Tahoma" pitchFamily="34" charset="0"/>
                <a:cs typeface="Tahoma" pitchFamily="34" charset="0"/>
              </a:rPr>
              <a:t>Être alimenté dans la réflexion sur la diversité de pratiques de MCL</a:t>
            </a:r>
          </a:p>
          <a:p>
            <a:pPr lvl="0"/>
            <a:r>
              <a:rPr lang="fr-CA" sz="2500" dirty="0">
                <a:latin typeface="Tahoma" pitchFamily="34" charset="0"/>
                <a:cs typeface="Tahoma" pitchFamily="34" charset="0"/>
              </a:rPr>
              <a:t>Rencontrer d'autres acteurs qui travaillent  avec cette stratégie</a:t>
            </a:r>
          </a:p>
          <a:p>
            <a:pPr lvl="0"/>
            <a:r>
              <a:rPr lang="fr-CA" sz="2500" dirty="0">
                <a:latin typeface="Tahoma" pitchFamily="34" charset="0"/>
                <a:cs typeface="Tahoma" pitchFamily="34" charset="0"/>
              </a:rPr>
              <a:t>Soutien spécifique dans des contextes organisationnels en changement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© Coop La Clé, projet « Vers l'IMPACT » - 2009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62E84B-2C3A-413A-807C-9B028F3EB06A}" type="slidenum">
              <a:rPr lang="fr-FR" smtClean="0"/>
              <a:pPr/>
              <a:t>74</a:t>
            </a:fld>
            <a:endParaRPr lang="fr-FR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sz="3600" dirty="0"/>
              <a:t>ÉVALUATION DES ACTEURS (en cours)</a:t>
            </a:r>
            <a:br>
              <a:rPr lang="fr-CA" dirty="0"/>
            </a:br>
            <a:r>
              <a:rPr lang="fr-CA" dirty="0"/>
              <a:t>La satisfaction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1773238"/>
            <a:ext cx="8143932" cy="4751387"/>
          </a:xfrm>
        </p:spPr>
        <p:txBody>
          <a:bodyPr anchor="ctr"/>
          <a:lstStyle/>
          <a:p>
            <a:pPr lvl="0"/>
            <a:r>
              <a:rPr lang="fr-CA" sz="2400" dirty="0">
                <a:latin typeface="Tahoma" pitchFamily="34" charset="0"/>
                <a:cs typeface="Tahoma" pitchFamily="34" charset="0"/>
              </a:rPr>
              <a:t>Adaptabilité, flexibilité, précision et </a:t>
            </a:r>
            <a:r>
              <a:rPr lang="fr-CA" sz="2400" dirty="0" err="1">
                <a:latin typeface="Tahoma" pitchFamily="34" charset="0"/>
                <a:cs typeface="Tahoma" pitchFamily="34" charset="0"/>
              </a:rPr>
              <a:t>contextualisation</a:t>
            </a:r>
            <a:r>
              <a:rPr lang="fr-CA" sz="2400" dirty="0">
                <a:latin typeface="Tahoma" pitchFamily="34" charset="0"/>
                <a:cs typeface="Tahoma" pitchFamily="34" charset="0"/>
              </a:rPr>
              <a:t> des besoins</a:t>
            </a:r>
          </a:p>
          <a:p>
            <a:pPr lvl="0"/>
            <a:r>
              <a:rPr lang="fr-CA" sz="2400" dirty="0">
                <a:latin typeface="Tahoma" pitchFamily="34" charset="0"/>
                <a:cs typeface="Tahoma" pitchFamily="34" charset="0"/>
              </a:rPr>
              <a:t>Formation offerte par des gens de terrain (exemples concrets)</a:t>
            </a:r>
          </a:p>
          <a:p>
            <a:pPr lvl="0"/>
            <a:r>
              <a:rPr lang="fr-CA" sz="2400" dirty="0">
                <a:latin typeface="Tahoma" pitchFamily="34" charset="0"/>
                <a:cs typeface="Tahoma" pitchFamily="34" charset="0"/>
              </a:rPr>
              <a:t>Neutralité (regard sur les pratiques)</a:t>
            </a:r>
          </a:p>
          <a:p>
            <a:pPr lvl="0"/>
            <a:r>
              <a:rPr lang="fr-CA" sz="2400" dirty="0">
                <a:latin typeface="Tahoma" pitchFamily="34" charset="0"/>
                <a:cs typeface="Tahoma" pitchFamily="34" charset="0"/>
              </a:rPr>
              <a:t>Contact des consultants avec une diversité d’acteurs</a:t>
            </a:r>
          </a:p>
          <a:p>
            <a:pPr lvl="0"/>
            <a:r>
              <a:rPr lang="fr-CA" sz="2400" dirty="0">
                <a:latin typeface="Tahoma" pitchFamily="34" charset="0"/>
                <a:cs typeface="Tahoma" pitchFamily="34" charset="0"/>
              </a:rPr>
              <a:t>Utilisation des activités de développement de compétences pour poursuivre l’identification et la précision des besoins (levier)</a:t>
            </a:r>
          </a:p>
          <a:p>
            <a:r>
              <a:rPr lang="fr-CA" sz="2400" dirty="0">
                <a:latin typeface="Tahoma" pitchFamily="34" charset="0"/>
                <a:cs typeface="Tahoma" pitchFamily="34" charset="0"/>
              </a:rPr>
              <a:t>L’appropriation des concepts requiert un processus continu et à long terme (formation ne suffit pas)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© Coop La Clé, projet « Vers l'IMPACT » - 2009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62E84B-2C3A-413A-807C-9B028F3EB06A}" type="slidenum">
              <a:rPr lang="fr-FR" smtClean="0"/>
              <a:pPr/>
              <a:t>75</a:t>
            </a:fld>
            <a:endParaRPr lang="fr-FR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sz="3600" dirty="0"/>
              <a:t>ÉVALUATION DES ACTEURS (en cours)</a:t>
            </a:r>
            <a:br>
              <a:rPr lang="fr-CA" dirty="0"/>
            </a:br>
            <a:r>
              <a:rPr lang="fr-CA" dirty="0"/>
              <a:t>Pistes de développement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1472" y="1773238"/>
            <a:ext cx="8072494" cy="4751387"/>
          </a:xfrm>
        </p:spPr>
        <p:txBody>
          <a:bodyPr anchor="ctr">
            <a:noAutofit/>
          </a:bodyPr>
          <a:lstStyle/>
          <a:p>
            <a:pPr lvl="0">
              <a:spcBef>
                <a:spcPts val="1200"/>
              </a:spcBef>
            </a:pPr>
            <a:r>
              <a:rPr lang="fr-CA" sz="2600" dirty="0">
                <a:latin typeface="Tahoma" pitchFamily="34" charset="0"/>
                <a:cs typeface="Tahoma" pitchFamily="34" charset="0"/>
              </a:rPr>
              <a:t>Confirmation d’une réponse aux besoins</a:t>
            </a:r>
          </a:p>
          <a:p>
            <a:pPr lvl="0">
              <a:spcBef>
                <a:spcPts val="1200"/>
              </a:spcBef>
            </a:pPr>
            <a:r>
              <a:rPr lang="fr-CA" sz="2600" dirty="0">
                <a:latin typeface="Tahoma" pitchFamily="34" charset="0"/>
                <a:cs typeface="Tahoma" pitchFamily="34" charset="0"/>
              </a:rPr>
              <a:t>Accompagnement dans des processus d’harmonisation des initiatives dans les territoires</a:t>
            </a:r>
          </a:p>
          <a:p>
            <a:pPr>
              <a:spcBef>
                <a:spcPts val="1200"/>
              </a:spcBef>
            </a:pPr>
            <a:r>
              <a:rPr lang="fr-CA" sz="2600" dirty="0">
                <a:latin typeface="Tahoma" pitchFamily="34" charset="0"/>
                <a:cs typeface="Tahoma" pitchFamily="34" charset="0"/>
              </a:rPr>
              <a:t>Favoriser le développement d’une compréhension et d’une vision commune de la MCL tant au sein acteurs de soutien que dans les communautés</a:t>
            </a:r>
          </a:p>
          <a:p>
            <a:pPr lvl="0">
              <a:spcBef>
                <a:spcPts val="1200"/>
              </a:spcBef>
            </a:pPr>
            <a:r>
              <a:rPr lang="fr-CA" sz="2600" dirty="0">
                <a:latin typeface="Tahoma" pitchFamily="34" charset="0"/>
                <a:cs typeface="Tahoma" pitchFamily="34" charset="0"/>
              </a:rPr>
              <a:t>Organisme neutre avec une diversité de partenaires, qui favorise la mise en commun des savoirs en matière de MCL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© Coop La Clé, projet « Vers l'IMPACT » - 2009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62E84B-2C3A-413A-807C-9B028F3EB06A}" type="slidenum">
              <a:rPr lang="fr-FR" smtClean="0"/>
              <a:pPr/>
              <a:t>76</a:t>
            </a:fld>
            <a:endParaRPr lang="fr-FR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© Coop La Clé, projet « Vers l'IMPACT » - 2009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4A2D0D9-6275-4C28-BA57-70AD1A74141A}" type="slidenum">
              <a:rPr lang="fr-FR"/>
              <a:pPr>
                <a:defRPr/>
              </a:pPr>
              <a:t>77</a:t>
            </a:fld>
            <a:endParaRPr lang="fr-FR"/>
          </a:p>
        </p:txBody>
      </p:sp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INTERROGATIONS</a:t>
            </a:r>
          </a:p>
        </p:txBody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fr-CA"/>
              <a:t>Accompagnement dans l’analyse des besoins </a:t>
            </a:r>
          </a:p>
          <a:p>
            <a:pPr>
              <a:spcBef>
                <a:spcPct val="50000"/>
              </a:spcBef>
              <a:defRPr/>
            </a:pPr>
            <a:r>
              <a:rPr lang="fr-CA"/>
              <a:t>Offre de services ou courtage?</a:t>
            </a:r>
          </a:p>
          <a:p>
            <a:pPr>
              <a:spcBef>
                <a:spcPct val="50000"/>
              </a:spcBef>
              <a:defRPr/>
            </a:pPr>
            <a:r>
              <a:rPr lang="fr-CA"/>
              <a:t>Évaluation des compétences développées</a:t>
            </a:r>
          </a:p>
          <a:p>
            <a:pPr>
              <a:spcBef>
                <a:spcPct val="50000"/>
              </a:spcBef>
              <a:defRPr/>
            </a:pPr>
            <a:r>
              <a:rPr lang="fr-CA"/>
              <a:t>Difficultés organisationnelles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© Coop La Clé, projet « Vers l'IMPACT » - 2009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F5CDE5C-352E-478A-8490-010B5B5BB09E}" type="slidenum">
              <a:rPr lang="fr-FR"/>
              <a:pPr>
                <a:defRPr/>
              </a:pPr>
              <a:t>78</a:t>
            </a:fld>
            <a:endParaRPr lang="fr-FR"/>
          </a:p>
        </p:txBody>
      </p:sp>
      <p:sp>
        <p:nvSpPr>
          <p:cNvPr id="34201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buClrTx/>
              <a:buSzTx/>
              <a:buFontTx/>
              <a:buNone/>
              <a:defRPr/>
            </a:pPr>
            <a:endParaRPr lang="fr-CA" sz="4400"/>
          </a:p>
          <a:p>
            <a:pPr marL="0" indent="0" algn="ctr"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fr-CA" sz="4400"/>
              <a:t>PARTAGER LES INFORMATIONS</a:t>
            </a:r>
          </a:p>
        </p:txBody>
      </p:sp>
      <p:sp>
        <p:nvSpPr>
          <p:cNvPr id="3420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PROJET « VERS L’IMPACT »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© Coop La Clé, projet « Vers l'IMPACT » - 2009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9A7668C-8E7C-4144-A92C-4E09B8BB70BB}" type="slidenum">
              <a:rPr lang="fr-FR"/>
              <a:pPr>
                <a:defRPr/>
              </a:pPr>
              <a:t>79</a:t>
            </a:fld>
            <a:endParaRPr lang="fr-FR"/>
          </a:p>
        </p:txBody>
      </p:sp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PRÉSENTATIONS PUBLIQUES</a:t>
            </a:r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73238"/>
            <a:ext cx="8167688" cy="4751387"/>
          </a:xfrm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fr-CA" sz="2200" b="1" dirty="0"/>
              <a:t>ÉCOF</a:t>
            </a:r>
          </a:p>
          <a:p>
            <a:pPr lvl="1">
              <a:spcBef>
                <a:spcPct val="50000"/>
              </a:spcBef>
              <a:defRPr/>
            </a:pPr>
            <a:r>
              <a:rPr lang="fr-CA" sz="2200" dirty="0"/>
              <a:t>Colloque national sur les pratiques de revitalisation intégrée : atelier sur « Les enjeux du développement des compétences en lien avec la mobilisation des communautés locales »</a:t>
            </a:r>
          </a:p>
          <a:p>
            <a:pPr>
              <a:spcBef>
                <a:spcPct val="50000"/>
              </a:spcBef>
              <a:defRPr/>
            </a:pPr>
            <a:r>
              <a:rPr lang="fr-CA" sz="2200" b="1" dirty="0"/>
              <a:t>RQIIAC</a:t>
            </a:r>
          </a:p>
          <a:p>
            <a:pPr lvl="1">
              <a:spcBef>
                <a:spcPct val="50000"/>
              </a:spcBef>
              <a:defRPr/>
            </a:pPr>
            <a:r>
              <a:rPr lang="fr-CA" sz="2200" dirty="0"/>
              <a:t>Colloque biennal : atelier sur le développement des </a:t>
            </a:r>
            <a:r>
              <a:rPr lang="fr-FR" sz="2200" dirty="0"/>
              <a:t>communautés </a:t>
            </a:r>
            <a:r>
              <a:rPr lang="fr-CA" sz="2200" dirty="0"/>
              <a:t>sous l'angle de l'approche par les capacités</a:t>
            </a:r>
          </a:p>
          <a:p>
            <a:pPr>
              <a:spcBef>
                <a:spcPct val="50000"/>
              </a:spcBef>
              <a:defRPr/>
            </a:pPr>
            <a:r>
              <a:rPr lang="fr-CA" sz="2200" b="1" dirty="0"/>
              <a:t>RQVVS et MACS</a:t>
            </a:r>
          </a:p>
          <a:p>
            <a:pPr lvl="1">
              <a:spcBef>
                <a:spcPct val="50000"/>
              </a:spcBef>
              <a:defRPr/>
            </a:pPr>
            <a:r>
              <a:rPr lang="fr-CA" sz="2200" dirty="0"/>
              <a:t>Colloque annuel : conférence en plénière sur « L’univers de la mobilisation des communautés locales »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VISUALISATION DE LA MOBILISATION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© Coop La Clé, projet « Vers l'IMPACT » - 2009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2B38308-2AAF-4E8D-9BCD-1675872FFBE0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  <p:grpSp>
        <p:nvGrpSpPr>
          <p:cNvPr id="6" name="Espace réservé du contenu 5"/>
          <p:cNvGrpSpPr>
            <a:grpSpLocks noGrp="1"/>
          </p:cNvGrpSpPr>
          <p:nvPr/>
        </p:nvGrpSpPr>
        <p:grpSpPr>
          <a:xfrm>
            <a:off x="428596" y="1773238"/>
            <a:ext cx="6368824" cy="4751387"/>
            <a:chOff x="1000100" y="1571612"/>
            <a:chExt cx="7560147" cy="4714908"/>
          </a:xfrm>
        </p:grpSpPr>
        <p:sp>
          <p:nvSpPr>
            <p:cNvPr id="7" name="Ellipse 6"/>
            <p:cNvSpPr/>
            <p:nvPr/>
          </p:nvSpPr>
          <p:spPr>
            <a:xfrm>
              <a:off x="1000100" y="1643050"/>
              <a:ext cx="3643338" cy="4643470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2000"/>
            </a:p>
          </p:txBody>
        </p:sp>
        <p:grpSp>
          <p:nvGrpSpPr>
            <p:cNvPr id="8" name="Groupe 17"/>
            <p:cNvGrpSpPr/>
            <p:nvPr/>
          </p:nvGrpSpPr>
          <p:grpSpPr>
            <a:xfrm>
              <a:off x="1000100" y="1571612"/>
              <a:ext cx="7560147" cy="4714908"/>
              <a:chOff x="1000100" y="1571612"/>
              <a:chExt cx="7560147" cy="4714908"/>
            </a:xfrm>
          </p:grpSpPr>
          <p:sp>
            <p:nvSpPr>
              <p:cNvPr id="9" name="Ellipse 8"/>
              <p:cNvSpPr/>
              <p:nvPr/>
            </p:nvSpPr>
            <p:spPr>
              <a:xfrm>
                <a:off x="2071670" y="1928802"/>
                <a:ext cx="1500198" cy="1500198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 sz="2000"/>
              </a:p>
            </p:txBody>
          </p:sp>
          <p:sp>
            <p:nvSpPr>
              <p:cNvPr id="10" name="Ellipse 9"/>
              <p:cNvSpPr/>
              <p:nvPr/>
            </p:nvSpPr>
            <p:spPr>
              <a:xfrm>
                <a:off x="2071670" y="4572008"/>
                <a:ext cx="1500198" cy="1500198"/>
              </a:xfrm>
              <a:prstGeom prst="ellipse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 sz="2000"/>
              </a:p>
            </p:txBody>
          </p:sp>
          <p:sp>
            <p:nvSpPr>
              <p:cNvPr id="11" name="ZoneTexte 10"/>
              <p:cNvSpPr txBox="1"/>
              <p:nvPr/>
            </p:nvSpPr>
            <p:spPr>
              <a:xfrm>
                <a:off x="1000100" y="3758802"/>
                <a:ext cx="3561637" cy="519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2800" b="1" dirty="0">
                    <a:solidFill>
                      <a:schemeClr val="bg1"/>
                    </a:solidFill>
                    <a:latin typeface="+mn-lt"/>
                  </a:rPr>
                  <a:t>MOBILISATION</a:t>
                </a:r>
              </a:p>
            </p:txBody>
          </p:sp>
          <p:sp>
            <p:nvSpPr>
              <p:cNvPr id="12" name="ZoneTexte 11"/>
              <p:cNvSpPr txBox="1"/>
              <p:nvPr/>
            </p:nvSpPr>
            <p:spPr>
              <a:xfrm>
                <a:off x="2143107" y="2293098"/>
                <a:ext cx="1357322" cy="641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800" b="1" dirty="0">
                    <a:solidFill>
                      <a:schemeClr val="bg1"/>
                    </a:solidFill>
                    <a:latin typeface="+mn-lt"/>
                  </a:rPr>
                  <a:t>Acteur</a:t>
                </a:r>
              </a:p>
              <a:p>
                <a:pPr algn="ctr"/>
                <a:r>
                  <a:rPr lang="fr-CA" sz="1800" b="1" dirty="0">
                    <a:solidFill>
                      <a:schemeClr val="bg1"/>
                    </a:solidFill>
                    <a:latin typeface="+mn-lt"/>
                  </a:rPr>
                  <a:t>collectif</a:t>
                </a:r>
              </a:p>
            </p:txBody>
          </p:sp>
          <p:sp>
            <p:nvSpPr>
              <p:cNvPr id="13" name="ZoneTexte 12"/>
              <p:cNvSpPr txBox="1"/>
              <p:nvPr/>
            </p:nvSpPr>
            <p:spPr>
              <a:xfrm>
                <a:off x="2074770" y="4983537"/>
                <a:ext cx="1554157" cy="641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800" b="1" dirty="0">
                    <a:solidFill>
                      <a:schemeClr val="bg1"/>
                    </a:solidFill>
                    <a:latin typeface="+mn-lt"/>
                  </a:rPr>
                  <a:t>Action</a:t>
                </a:r>
              </a:p>
              <a:p>
                <a:pPr algn="ctr"/>
                <a:r>
                  <a:rPr lang="fr-CA" sz="1800" b="1" dirty="0">
                    <a:solidFill>
                      <a:schemeClr val="bg1"/>
                    </a:solidFill>
                    <a:latin typeface="+mn-lt"/>
                  </a:rPr>
                  <a:t>collective</a:t>
                </a:r>
              </a:p>
            </p:txBody>
          </p:sp>
          <p:sp>
            <p:nvSpPr>
              <p:cNvPr id="14" name="Flèche droite 13"/>
              <p:cNvSpPr/>
              <p:nvPr/>
            </p:nvSpPr>
            <p:spPr>
              <a:xfrm>
                <a:off x="4816139" y="3500438"/>
                <a:ext cx="928694" cy="107157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 sz="2000"/>
              </a:p>
            </p:txBody>
          </p:sp>
          <p:sp>
            <p:nvSpPr>
              <p:cNvPr id="15" name="ZoneTexte 14"/>
              <p:cNvSpPr txBox="1"/>
              <p:nvPr/>
            </p:nvSpPr>
            <p:spPr>
              <a:xfrm>
                <a:off x="5918550" y="3781778"/>
                <a:ext cx="2641697" cy="458121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CA" b="1" dirty="0"/>
                  <a:t>Changement</a:t>
                </a:r>
              </a:p>
            </p:txBody>
          </p:sp>
          <p:sp>
            <p:nvSpPr>
              <p:cNvPr id="16" name="Légende encadrée 2 15"/>
              <p:cNvSpPr/>
              <p:nvPr/>
            </p:nvSpPr>
            <p:spPr>
              <a:xfrm>
                <a:off x="5072066" y="1571612"/>
                <a:ext cx="1500198" cy="571504"/>
              </a:xfrm>
              <a:prstGeom prst="borderCallout2">
                <a:avLst>
                  <a:gd name="adj1" fmla="val 47407"/>
                  <a:gd name="adj2" fmla="val -1554"/>
                  <a:gd name="adj3" fmla="val 49794"/>
                  <a:gd name="adj4" fmla="val -27144"/>
                  <a:gd name="adj5" fmla="val 112499"/>
                  <a:gd name="adj6" fmla="val -109936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CA" sz="1800" b="1" dirty="0"/>
                  <a:t>NOUS</a:t>
                </a:r>
              </a:p>
            </p:txBody>
          </p:sp>
          <p:sp>
            <p:nvSpPr>
              <p:cNvPr id="17" name="Légende encadrée 2 16"/>
              <p:cNvSpPr/>
              <p:nvPr/>
            </p:nvSpPr>
            <p:spPr>
              <a:xfrm>
                <a:off x="5143504" y="5715016"/>
                <a:ext cx="1714512" cy="571504"/>
              </a:xfrm>
              <a:prstGeom prst="borderCallout2">
                <a:avLst>
                  <a:gd name="adj1" fmla="val 47407"/>
                  <a:gd name="adj2" fmla="val -1554"/>
                  <a:gd name="adj3" fmla="val 49794"/>
                  <a:gd name="adj4" fmla="val -27144"/>
                  <a:gd name="adj5" fmla="val -18843"/>
                  <a:gd name="adj6" fmla="val -96224"/>
                </a:avLst>
              </a:prstGeom>
              <a:effectLst>
                <a:outerShdw blurRad="38100" dist="30000" dir="5400000" rotWithShape="0">
                  <a:srgbClr val="000000">
                    <a:alpha val="4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CA" sz="1800" b="1" dirty="0"/>
                  <a:t>Projet commun</a:t>
                </a:r>
              </a:p>
            </p:txBody>
          </p:sp>
        </p:grpSp>
      </p:grpSp>
      <p:sp>
        <p:nvSpPr>
          <p:cNvPr id="18" name="Rectangle à coins arrondis 17"/>
          <p:cNvSpPr/>
          <p:nvPr/>
        </p:nvSpPr>
        <p:spPr bwMode="auto">
          <a:xfrm>
            <a:off x="6929454" y="2428868"/>
            <a:ext cx="2071670" cy="3571900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CA" sz="2000" b="1" dirty="0">
                <a:solidFill>
                  <a:schemeClr val="bg2"/>
                </a:solidFill>
              </a:rPr>
              <a:t>Changer une situation…</a:t>
            </a:r>
          </a:p>
          <a:p>
            <a:pPr marL="177800" marR="0" indent="-17780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fr-CA" sz="20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</a:rPr>
              <a:t>Résoudre un problème</a:t>
            </a:r>
          </a:p>
          <a:p>
            <a:pPr marL="177800" marR="0" indent="-17780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fr-CA" sz="2000" dirty="0">
                <a:solidFill>
                  <a:schemeClr val="bg2"/>
                </a:solidFill>
              </a:rPr>
              <a:t>Répondre à des besoins</a:t>
            </a:r>
          </a:p>
          <a:p>
            <a:pPr marL="177800" marR="0" indent="-17780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fr-CA" sz="20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</a:rPr>
              <a:t>Améliorer</a:t>
            </a:r>
            <a:r>
              <a:rPr kumimoji="0" lang="fr-CA" sz="2000" b="0" i="0" u="none" strike="noStrike" cap="none" normalizeH="0" dirty="0">
                <a:ln>
                  <a:noFill/>
                </a:ln>
                <a:solidFill>
                  <a:schemeClr val="bg2"/>
                </a:solidFill>
                <a:effectLst/>
              </a:rPr>
              <a:t> la qualité de vie</a:t>
            </a:r>
          </a:p>
          <a:p>
            <a:pPr marL="177800" marR="0" indent="-17780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fr-CA" sz="2000" baseline="0" dirty="0">
                <a:solidFill>
                  <a:schemeClr val="bg2"/>
                </a:solidFill>
              </a:rPr>
              <a:t>Etc.</a:t>
            </a:r>
            <a:endParaRPr kumimoji="0" lang="fr-CA" sz="20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© Coop La Clé, projet « Vers l'IMPACT » - 2009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0301E0-AE21-460C-A1F5-FE8D3EDC9354}" type="slidenum">
              <a:rPr lang="fr-FR"/>
              <a:pPr>
                <a:defRPr/>
              </a:pPr>
              <a:t>80</a:t>
            </a:fld>
            <a:endParaRPr lang="fr-FR"/>
          </a:p>
        </p:txBody>
      </p:sp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EN COURS</a:t>
            </a:r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30000"/>
              </a:spcBef>
              <a:defRPr/>
            </a:pPr>
            <a:r>
              <a:rPr lang="fr-CA" sz="2800" dirty="0"/>
              <a:t>Mise à jour du plan de communication : colloques, site Web, bulletin… </a:t>
            </a:r>
          </a:p>
          <a:p>
            <a:pPr>
              <a:spcBef>
                <a:spcPct val="30000"/>
              </a:spcBef>
              <a:defRPr/>
            </a:pPr>
            <a:r>
              <a:rPr lang="fr-CA" sz="2800" dirty="0"/>
              <a:t>Organisation d’événements publics</a:t>
            </a:r>
          </a:p>
          <a:p>
            <a:pPr lvl="1">
              <a:spcBef>
                <a:spcPct val="30000"/>
              </a:spcBef>
              <a:defRPr/>
            </a:pPr>
            <a:r>
              <a:rPr lang="fr-CA" dirty="0">
                <a:sym typeface="Wingdings" pitchFamily="2" charset="2"/>
              </a:rPr>
              <a:t>26 février 2009 (collaboration : Chaire de recherche du Canada en organisation communautaire, Institut national de santé publique du Québec, Ministère de la Santé et des Services sociaux, Ville de Montréal et projet « Vers l’IMPACT »)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© Coop La Clé, projet « Vers l'IMPACT » - 2009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171FD0-02B7-49D8-9F7B-E123F1B90E58}" type="slidenum">
              <a:rPr lang="fr-FR"/>
              <a:pPr>
                <a:defRPr/>
              </a:pPr>
              <a:t>81</a:t>
            </a:fld>
            <a:endParaRPr lang="fr-FR"/>
          </a:p>
        </p:txBody>
      </p:sp>
      <p:sp>
        <p:nvSpPr>
          <p:cNvPr id="34304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buClrTx/>
              <a:buSzTx/>
              <a:buFontTx/>
              <a:buNone/>
              <a:defRPr/>
            </a:pPr>
            <a:endParaRPr lang="fr-CA" sz="4400"/>
          </a:p>
          <a:p>
            <a:pPr marL="0" indent="0" algn="ctr"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fr-CA" sz="4400"/>
              <a:t>PRÉPARER LA MISE EN ROUTE DE L’IMPACT</a:t>
            </a:r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PROJET « VERS L’IMPACT »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© Coop La Clé, projet « Vers l'IMPACT » - 2009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3569FD3-D1BE-4C0E-912B-ACC278670F48}" type="slidenum">
              <a:rPr lang="fr-FR"/>
              <a:pPr>
                <a:defRPr/>
              </a:pPr>
              <a:t>82</a:t>
            </a:fld>
            <a:endParaRPr lang="fr-FR"/>
          </a:p>
        </p:txBody>
      </p:sp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À FAIRE</a:t>
            </a:r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Justifier la poursuite du projet : critères de pertinence et évaluation</a:t>
            </a:r>
          </a:p>
          <a:p>
            <a:pPr>
              <a:defRPr/>
            </a:pPr>
            <a:r>
              <a:rPr lang="fr-CA"/>
              <a:t>Plan d’affaires :</a:t>
            </a:r>
          </a:p>
          <a:p>
            <a:pPr>
              <a:buFont typeface="Wingdings" pitchFamily="2" charset="2"/>
              <a:buNone/>
              <a:defRPr/>
            </a:pPr>
            <a:r>
              <a:rPr lang="fr-CA"/>
              <a:t>	- étude de préfaisabilité </a:t>
            </a:r>
          </a:p>
          <a:p>
            <a:pPr>
              <a:buFont typeface="Wingdings" pitchFamily="2" charset="2"/>
              <a:buNone/>
              <a:defRPr/>
            </a:pPr>
            <a:r>
              <a:rPr lang="fr-CA"/>
              <a:t>	- développement et rédaction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714348" y="2143116"/>
            <a:ext cx="7772400" cy="1362075"/>
          </a:xfrm>
        </p:spPr>
        <p:txBody>
          <a:bodyPr/>
          <a:lstStyle/>
          <a:p>
            <a:r>
              <a:rPr lang="fr-CA" dirty="0"/>
              <a:t>Questions, réactions, commentaires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© Coop La Clé, projet « Vers l'IMPACT » - 2009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2B38308-2AAF-4E8D-9BCD-1675872FFBE0}" type="slidenum">
              <a:rPr lang="fr-FR" smtClean="0"/>
              <a:pPr>
                <a:defRPr/>
              </a:pPr>
              <a:t>83</a:t>
            </a:fld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5286380" y="4500570"/>
            <a:ext cx="2571768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sz="4800" dirty="0">
                <a:latin typeface="Tahoma" pitchFamily="34" charset="0"/>
                <a:cs typeface="Tahoma" pitchFamily="34" charset="0"/>
              </a:rPr>
              <a:t>Merci!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© Coop La Clé, projet « Vers l'IMPACT » - 2009</a:t>
            </a:r>
          </a:p>
        </p:txBody>
      </p:sp>
      <p:sp>
        <p:nvSpPr>
          <p:cNvPr id="7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F11A2E-E037-4DCE-B673-DB2604C12923}" type="slidenum">
              <a:rPr lang="fr-FR"/>
              <a:pPr>
                <a:defRPr/>
              </a:pPr>
              <a:t>84</a:t>
            </a:fld>
            <a:endParaRPr lang="fr-FR"/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1670050" y="44450"/>
            <a:ext cx="563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fr-CA" sz="3200" b="1">
                <a:solidFill>
                  <a:schemeClr val="tx2"/>
                </a:solidFill>
                <a:latin typeface="Verdana" pitchFamily="34" charset="0"/>
              </a:rPr>
              <a:t>La coopérative de consultation en développement La Clé</a:t>
            </a: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512763" y="1916113"/>
            <a:ext cx="8277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 eaLnBrk="0" hangingPunct="0">
              <a:spcBef>
                <a:spcPct val="10000"/>
              </a:spcBef>
              <a:tabLst>
                <a:tab pos="1168400" algn="l"/>
              </a:tabLst>
            </a:pPr>
            <a:r>
              <a:rPr lang="fr-CA" sz="2000">
                <a:latin typeface="Verdana" pitchFamily="34" charset="0"/>
              </a:rPr>
              <a:t>William A. Ninacs, président</a:t>
            </a:r>
          </a:p>
          <a:p>
            <a:pPr algn="ctr" eaLnBrk="0" hangingPunct="0">
              <a:spcBef>
                <a:spcPct val="50000"/>
              </a:spcBef>
              <a:tabLst>
                <a:tab pos="1168400" algn="l"/>
              </a:tabLst>
            </a:pPr>
            <a:r>
              <a:rPr lang="fr-CA" sz="2000">
                <a:latin typeface="Verdana" pitchFamily="34" charset="0"/>
              </a:rPr>
              <a:t>59, rue Monfette, bureau 208, Victoriaville (Québec) G6P 1J8 </a:t>
            </a:r>
          </a:p>
          <a:p>
            <a:pPr algn="ctr" eaLnBrk="0" hangingPunct="0">
              <a:spcBef>
                <a:spcPct val="50000"/>
              </a:spcBef>
              <a:tabLst>
                <a:tab pos="1168400" algn="l"/>
              </a:tabLst>
            </a:pPr>
            <a:r>
              <a:rPr lang="fr-CA" sz="2000">
                <a:latin typeface="Verdana" pitchFamily="34" charset="0"/>
              </a:rPr>
              <a:t>Téléphone : (819) 758-7797       Télécopie : (819) 758-2906</a:t>
            </a:r>
          </a:p>
          <a:p>
            <a:pPr algn="ctr" eaLnBrk="0" hangingPunct="0">
              <a:spcBef>
                <a:spcPct val="50000"/>
              </a:spcBef>
              <a:tabLst>
                <a:tab pos="1168400" algn="l"/>
              </a:tabLst>
            </a:pPr>
            <a:r>
              <a:rPr lang="fr-CA" sz="2000">
                <a:latin typeface="Verdana" pitchFamily="34" charset="0"/>
              </a:rPr>
              <a:t>info@lacle.coop 	                  </a:t>
            </a:r>
            <a:r>
              <a:rPr lang="fr-CA" sz="2000" u="sng">
                <a:latin typeface="Verdana" pitchFamily="34" charset="0"/>
              </a:rPr>
              <a:t>http://www.lacle.coop/</a:t>
            </a:r>
          </a:p>
        </p:txBody>
      </p:sp>
      <p:pic>
        <p:nvPicPr>
          <p:cNvPr id="64518" name="Picture 9" descr="IMG_3505"/>
          <p:cNvPicPr>
            <a:picLocks noChangeAspect="1" noChangeArrowheads="1"/>
          </p:cNvPicPr>
          <p:nvPr/>
        </p:nvPicPr>
        <p:blipFill>
          <a:blip r:embed="rId2"/>
          <a:srcRect l="12962" t="8333" r="12962" b="43744"/>
          <a:stretch>
            <a:fillRect/>
          </a:stretch>
        </p:blipFill>
        <p:spPr bwMode="auto">
          <a:xfrm>
            <a:off x="1858963" y="4005263"/>
            <a:ext cx="5305425" cy="22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9" name="Picture 10" descr="Logo%20La%20Clé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78000"/>
          </a:blip>
          <a:srcRect/>
          <a:stretch>
            <a:fillRect/>
          </a:stretch>
        </p:blipFill>
        <p:spPr bwMode="auto">
          <a:xfrm>
            <a:off x="7308850" y="44450"/>
            <a:ext cx="18288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/>
              <a:t>UN VOCABLE RASSEMBLEUR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fld id="{78F9F3F0-8A2E-420D-9C47-1873852494CD}" type="slidenum">
              <a:rPr lang="fr-CA" smtClean="0"/>
              <a:pPr/>
              <a:t>9</a:t>
            </a:fld>
            <a:endParaRPr lang="fr-CA"/>
          </a:p>
        </p:txBody>
      </p:sp>
      <p:graphicFrame>
        <p:nvGraphicFramePr>
          <p:cNvPr id="8" name="Espace réservé du contenu 7"/>
          <p:cNvGraphicFramePr>
            <a:graphicFrameLocks noGrp="1"/>
          </p:cNvGraphicFramePr>
          <p:nvPr>
            <p:ph sz="quarter" idx="1"/>
          </p:nvPr>
        </p:nvGraphicFramePr>
        <p:xfrm>
          <a:off x="612648" y="1743076"/>
          <a:ext cx="8153400" cy="4614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© Coop La Clé, projet « Vers l'IMPACT » - 2009</a:t>
            </a:r>
          </a:p>
        </p:txBody>
      </p:sp>
      <p:sp>
        <p:nvSpPr>
          <p:cNvPr id="7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8245475" y="6381750"/>
            <a:ext cx="719138" cy="476250"/>
          </a:xfrm>
        </p:spPr>
        <p:txBody>
          <a:bodyPr/>
          <a:lstStyle/>
          <a:p>
            <a:fld id="{9F5DD7D2-AB98-4248-B45F-2ED76B6369C8}" type="slidenum">
              <a:rPr lang="fr-FR"/>
              <a:pPr/>
              <a:t>9</a:t>
            </a:fld>
            <a:endParaRPr lang="fr-FR" dirty="0"/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Modèle de conception - Pièces de puzzle brillantes">
  <a:themeElements>
    <a:clrScheme name="Modèle de conception - Pièces de puzzle brillantes 1">
      <a:dk1>
        <a:srgbClr val="000000"/>
      </a:dk1>
      <a:lt1>
        <a:srgbClr val="FFFFFF"/>
      </a:lt1>
      <a:dk2>
        <a:srgbClr val="000000"/>
      </a:dk2>
      <a:lt2>
        <a:srgbClr val="E8EDF2"/>
      </a:lt2>
      <a:accent1>
        <a:srgbClr val="D8E1EC"/>
      </a:accent1>
      <a:accent2>
        <a:srgbClr val="CFD795"/>
      </a:accent2>
      <a:accent3>
        <a:srgbClr val="AAAAAA"/>
      </a:accent3>
      <a:accent4>
        <a:srgbClr val="DADADA"/>
      </a:accent4>
      <a:accent5>
        <a:srgbClr val="E9EEF4"/>
      </a:accent5>
      <a:accent6>
        <a:srgbClr val="BBC387"/>
      </a:accent6>
      <a:hlink>
        <a:srgbClr val="D59F07"/>
      </a:hlink>
      <a:folHlink>
        <a:srgbClr val="94B26C"/>
      </a:folHlink>
    </a:clrScheme>
    <a:fontScheme name="Modèle de conception - Pièces de puzzle brillante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dèle de conception - Pièces de puzzle brillantes 1">
        <a:dk1>
          <a:srgbClr val="000000"/>
        </a:dk1>
        <a:lt1>
          <a:srgbClr val="FFFFFF"/>
        </a:lt1>
        <a:dk2>
          <a:srgbClr val="000000"/>
        </a:dk2>
        <a:lt2>
          <a:srgbClr val="E8EDF2"/>
        </a:lt2>
        <a:accent1>
          <a:srgbClr val="D8E1EC"/>
        </a:accent1>
        <a:accent2>
          <a:srgbClr val="CFD795"/>
        </a:accent2>
        <a:accent3>
          <a:srgbClr val="AAAAAA"/>
        </a:accent3>
        <a:accent4>
          <a:srgbClr val="DADADA"/>
        </a:accent4>
        <a:accent5>
          <a:srgbClr val="E9EEF4"/>
        </a:accent5>
        <a:accent6>
          <a:srgbClr val="BBC387"/>
        </a:accent6>
        <a:hlink>
          <a:srgbClr val="D59F07"/>
        </a:hlink>
        <a:folHlink>
          <a:srgbClr val="94B26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Modèle de conception - Pièces de puzzle brillantes</Template>
  <TotalTime>2093</TotalTime>
  <Words>5598</Words>
  <Application>Microsoft Office PowerPoint</Application>
  <PresentationFormat>Affichage à l'écran (4:3)</PresentationFormat>
  <Paragraphs>890</Paragraphs>
  <Slides>84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84</vt:i4>
      </vt:variant>
    </vt:vector>
  </HeadingPairs>
  <TitlesOfParts>
    <vt:vector size="94" baseType="lpstr">
      <vt:lpstr>Arial</vt:lpstr>
      <vt:lpstr>Calibri</vt:lpstr>
      <vt:lpstr>Courier New</vt:lpstr>
      <vt:lpstr>Symbol</vt:lpstr>
      <vt:lpstr>Tahoma</vt:lpstr>
      <vt:lpstr>Times</vt:lpstr>
      <vt:lpstr>Times New Roman</vt:lpstr>
      <vt:lpstr>Verdana</vt:lpstr>
      <vt:lpstr>Wingdings</vt:lpstr>
      <vt:lpstr>Modèle de conception - Pièces de puzzle brillantes</vt:lpstr>
      <vt:lpstr>Projet « Vers l’IMPACT »</vt:lpstr>
      <vt:lpstr>Présentation aux acteurs concernés par le développement des compétences en MCL</vt:lpstr>
      <vt:lpstr>IMPACT</vt:lpstr>
      <vt:lpstr>IMPACT</vt:lpstr>
      <vt:lpstr>PROJET « VERS L’IMPACT »</vt:lpstr>
      <vt:lpstr>COMMUNAUTÉ LOCALE</vt:lpstr>
      <vt:lpstr>MOBILISATION</vt:lpstr>
      <vt:lpstr>VISUALISATION DE LA MOBILISATION</vt:lpstr>
      <vt:lpstr>UN VOCABLE RASSEMBLEUR</vt:lpstr>
      <vt:lpstr>LA MOBILISATION DANS LE CYCLE DE DÉVELOPPEMENT</vt:lpstr>
      <vt:lpstr>EMPOWERMENT </vt:lpstr>
      <vt:lpstr>EXERCER UN POUVOIR</vt:lpstr>
      <vt:lpstr>Relation entre l’empowerment  individuel et communautaire</vt:lpstr>
      <vt:lpstr>L’empowerment communautaire</vt:lpstr>
      <vt:lpstr>L’empowerment communautaire</vt:lpstr>
      <vt:lpstr>L’empowerment communautaire</vt:lpstr>
      <vt:lpstr>L’empowerment communautaire</vt:lpstr>
      <vt:lpstr>L’empowerment communautaire</vt:lpstr>
      <vt:lpstr>L’empowerment communautaire</vt:lpstr>
      <vt:lpstr>L’empowerment communautaire</vt:lpstr>
      <vt:lpstr>L’empowerment communautaire</vt:lpstr>
      <vt:lpstr>LA PLACE DE L’ORGANISATION VIS-À-VIS DE L’EMPOWERMENT </vt:lpstr>
      <vt:lpstr>COMPÉTENCES</vt:lpstr>
      <vt:lpstr>LA GRANDE COMPÉTENCE</vt:lpstr>
      <vt:lpstr>SAVOIR ÊTRE TRANSVERSAUX</vt:lpstr>
      <vt:lpstr>QUELLES COMPÉTENCES?</vt:lpstr>
      <vt:lpstr>Mobilisation continue : rôles</vt:lpstr>
      <vt:lpstr>Mobilisation continue : rôle A</vt:lpstr>
      <vt:lpstr>Mobilisation continue : rôle B</vt:lpstr>
      <vt:lpstr>Mobilisation continue : rôles C et D</vt:lpstr>
      <vt:lpstr>Cycle du développement: étape 1</vt:lpstr>
      <vt:lpstr>Cycle du développement: étape 2</vt:lpstr>
      <vt:lpstr>Cycle du développement : étape 3A</vt:lpstr>
      <vt:lpstr>Cycle du développement: étape 3B</vt:lpstr>
      <vt:lpstr>Cycle du développement: étape 4</vt:lpstr>
      <vt:lpstr>Cycle du développement: étape 5</vt:lpstr>
      <vt:lpstr>TYPES DE PERSONNES AYANT BESOIN DE COMPÉTENCES</vt:lpstr>
      <vt:lpstr>VALEURS DE L’ÉQUIPE  DU PROJET</vt:lpstr>
      <vt:lpstr>PRINCIPES DE L’ÉQUIPE  DU PROJET</vt:lpstr>
      <vt:lpstr>PROJET « VERS L’IMPACT »</vt:lpstr>
      <vt:lpstr>COMPOSANTES DU  PLAN D’ACTION</vt:lpstr>
      <vt:lpstr>PROJET « VERS L’IMPACT »</vt:lpstr>
      <vt:lpstr>DÉMARCHE VERS UN PORTRAIT DE L’UNIVERS…</vt:lpstr>
      <vt:lpstr>CATÉGORIES DE PRATIQUES</vt:lpstr>
      <vt:lpstr>INITIATIVES ET ORGANISMES CRITÈRES</vt:lpstr>
      <vt:lpstr>Initiatives issues des communautés [7]</vt:lpstr>
      <vt:lpstr>INITIATIVES ISSUES DE PROGRAMMES [15]</vt:lpstr>
      <vt:lpstr>ORGANISMES DE DÉVELOPPEMENT [9]</vt:lpstr>
      <vt:lpstr>REGROUPEMENTS  CRITÈRES</vt:lpstr>
      <vt:lpstr>REGROUPEMENTS [13]</vt:lpstr>
      <vt:lpstr>BAILLEURS DE FONDS  CRITÈRES</vt:lpstr>
      <vt:lpstr>BAILLEURS DE FONDS [11]</vt:lpstr>
      <vt:lpstr>RESSOURCES DE SOUTIEN  CRITÈRES</vt:lpstr>
      <vt:lpstr>RESSOURCES DE SOUTIEN [12]</vt:lpstr>
      <vt:lpstr>CENTRES DE RECHERCHE  CRITÈRES</vt:lpstr>
      <vt:lpstr>CENTRES DE RECHERCHE [20]</vt:lpstr>
      <vt:lpstr>CENTRES DE RECHERCHE (suite)</vt:lpstr>
      <vt:lpstr>TYPE D’INFORMATION (acteurs au cœur de la mobilisation)</vt:lpstr>
      <vt:lpstr>PORTRAIT DES ACTEURS PAR CHAMP D’ACTIVITÉ</vt:lpstr>
      <vt:lpstr>PORTRAIT DES ACTEURS PAR CHAMP D’ACTIVITÉ</vt:lpstr>
      <vt:lpstr>UN EXEMPLE DE LA COMPLEXITÉ dans une communauté locale…</vt:lpstr>
      <vt:lpstr>AUTRES TYPES D’ANALYSES POSSIBLES</vt:lpstr>
      <vt:lpstr>QUELQUES ENJEUX ET DÉFIS</vt:lpstr>
      <vt:lpstr>PROJET « VERS L’IMPACT »</vt:lpstr>
      <vt:lpstr>TYPES DE BESOINS</vt:lpstr>
      <vt:lpstr>RÉPONSE TYPIQUE À UNE DEMANDE SPÉCIFIQUE</vt:lpstr>
      <vt:lpstr>Équilibre optimum des stratégies de développement de compétences</vt:lpstr>
      <vt:lpstr>STRATÉGIES TYPES</vt:lpstr>
      <vt:lpstr>ACTIVITÉS - QE</vt:lpstr>
      <vt:lpstr>ACTIVITÉS - QeF</vt:lpstr>
      <vt:lpstr>ACTIVITÉS - TNCDC </vt:lpstr>
      <vt:lpstr>AUTRES RÉPONSES SPÉCIFIQUES</vt:lpstr>
      <vt:lpstr>ACTIVITÉ « GÉNÉRALE »</vt:lpstr>
      <vt:lpstr>ÉVALUATION DES ACTEURS (en cours) Les besoins</vt:lpstr>
      <vt:lpstr>ÉVALUATION DES ACTEURS (en cours) La satisfaction</vt:lpstr>
      <vt:lpstr>ÉVALUATION DES ACTEURS (en cours) Pistes de développement</vt:lpstr>
      <vt:lpstr>INTERROGATIONS</vt:lpstr>
      <vt:lpstr>PROJET « VERS L’IMPACT »</vt:lpstr>
      <vt:lpstr>PRÉSENTATIONS PUBLIQUES</vt:lpstr>
      <vt:lpstr>EN COURS</vt:lpstr>
      <vt:lpstr>PROJET « VERS L’IMPACT »</vt:lpstr>
      <vt:lpstr>À FAIRE</vt:lpstr>
      <vt:lpstr>Questions, réactions, commentaires</vt:lpstr>
      <vt:lpstr>Présentation PowerPoint</vt:lpstr>
    </vt:vector>
  </TitlesOfParts>
  <Manager/>
  <Company>Coopérative La Clé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« Vers l’IMPACT »</dc:title>
  <dc:subject/>
  <dc:creator>Bill</dc:creator>
  <cp:keywords/>
  <dc:description/>
  <cp:lastModifiedBy>Joël Nadeau</cp:lastModifiedBy>
  <cp:revision>146</cp:revision>
  <dcterms:created xsi:type="dcterms:W3CDTF">2009-02-02T21:56:59Z</dcterms:created>
  <dcterms:modified xsi:type="dcterms:W3CDTF">2020-08-17T20:37:45Z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TC011407991036</vt:lpwstr>
  </property>
  <property fmtid="{D5CDD505-2E9C-101B-9397-08002B2CF9AE}" pid="3" name="_MarkAsFinal">
    <vt:bool>true</vt:bool>
  </property>
</Properties>
</file>