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66" r:id="rId4"/>
    <p:sldId id="259" r:id="rId5"/>
    <p:sldId id="260" r:id="rId6"/>
    <p:sldId id="265" r:id="rId7"/>
    <p:sldId id="271" r:id="rId8"/>
    <p:sldId id="309" r:id="rId9"/>
    <p:sldId id="270" r:id="rId10"/>
    <p:sldId id="294" r:id="rId11"/>
    <p:sldId id="273" r:id="rId12"/>
    <p:sldId id="274" r:id="rId13"/>
    <p:sldId id="279" r:id="rId14"/>
    <p:sldId id="276" r:id="rId15"/>
    <p:sldId id="278" r:id="rId16"/>
    <p:sldId id="291" r:id="rId17"/>
    <p:sldId id="290" r:id="rId18"/>
    <p:sldId id="269" r:id="rId19"/>
    <p:sldId id="295" r:id="rId20"/>
    <p:sldId id="305" r:id="rId21"/>
    <p:sldId id="306" r:id="rId22"/>
    <p:sldId id="297" r:id="rId23"/>
    <p:sldId id="288" r:id="rId24"/>
    <p:sldId id="289" r:id="rId25"/>
    <p:sldId id="308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1" autoAdjust="0"/>
    <p:restoredTop sz="94630" autoAdjust="0"/>
  </p:normalViewPr>
  <p:slideViewPr>
    <p:cSldViewPr snapToGrid="0" snapToObjects="1">
      <p:cViewPr varScale="1">
        <p:scale>
          <a:sx n="115" d="100"/>
          <a:sy n="115" d="100"/>
        </p:scale>
        <p:origin x="10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923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DDDC-4E83-4260-B151-16D4D6B9FF3B}" type="datetimeFigureOut">
              <a:rPr lang="fr-CA" smtClean="0"/>
              <a:pPr/>
              <a:t>2020-06-04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88CC-717A-477B-A649-3C894FA19D8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9600"/>
            <a:ext cx="7772400" cy="2387600"/>
          </a:xfrm>
        </p:spPr>
        <p:txBody>
          <a:bodyPr anchor="ctr">
            <a:normAutofit/>
          </a:bodyPr>
          <a:lstStyle>
            <a:lvl1pPr algn="ctr">
              <a:defRPr sz="3600" b="1" i="0" cap="all" baseline="0">
                <a:latin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9275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atin typeface="Calibri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82563"/>
            <a:ext cx="72929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910"/>
            <a:ext cx="7886700" cy="1080000"/>
          </a:xfrm>
        </p:spPr>
        <p:txBody>
          <a:bodyPr>
            <a:normAutofit/>
          </a:bodyPr>
          <a:lstStyle>
            <a:lvl1pPr algn="ctr">
              <a:defRPr sz="3600" b="1" i="0" cap="all" baseline="0">
                <a:latin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0703"/>
            <a:ext cx="7886700" cy="45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800" baseline="0">
                <a:latin typeface="Calibri" pitchFamily="34" charset="0"/>
              </a:defRPr>
            </a:lvl1pPr>
            <a:lvl2pPr marL="360000" indent="-360000">
              <a:lnSpc>
                <a:spcPct val="100000"/>
              </a:lnSpc>
              <a:defRPr sz="2800" baseline="0">
                <a:latin typeface="Calibri" pitchFamily="34" charset="0"/>
              </a:defRPr>
            </a:lvl2pPr>
            <a:lvl3pPr>
              <a:lnSpc>
                <a:spcPct val="100000"/>
              </a:lnSpc>
              <a:defRPr sz="2800" baseline="0">
                <a:latin typeface="Calibri" pitchFamily="34" charset="0"/>
              </a:defRPr>
            </a:lvl3pPr>
            <a:lvl4pPr>
              <a:lnSpc>
                <a:spcPct val="100000"/>
              </a:lnSpc>
              <a:defRPr sz="2800" baseline="0">
                <a:latin typeface="Calibri" pitchFamily="34" charset="0"/>
              </a:defRPr>
            </a:lvl4pPr>
            <a:lvl5pPr>
              <a:lnSpc>
                <a:spcPct val="100000"/>
              </a:lnSpc>
              <a:defRPr sz="2800" baseline="0"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  <p:sp>
        <p:nvSpPr>
          <p:cNvPr id="5" name="Espace réservé du numéro de diapositive 4"/>
          <p:cNvSpPr txBox="1">
            <a:spLocks/>
          </p:cNvSpPr>
          <p:nvPr userDrawn="1"/>
        </p:nvSpPr>
        <p:spPr>
          <a:xfrm>
            <a:off x="8580120" y="176530"/>
            <a:ext cx="43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A886A-50EC-4247-8737-97210126F5A2}" type="slidenum"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27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  <p:sp>
        <p:nvSpPr>
          <p:cNvPr id="5" name="Espace réservé du numéro de diapositive 4"/>
          <p:cNvSpPr txBox="1">
            <a:spLocks/>
          </p:cNvSpPr>
          <p:nvPr userDrawn="1"/>
        </p:nvSpPr>
        <p:spPr>
          <a:xfrm>
            <a:off x="8580120" y="176530"/>
            <a:ext cx="43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A886A-50EC-4247-8737-97210126F5A2}" type="slidenum"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8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2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  <p:sp>
        <p:nvSpPr>
          <p:cNvPr id="3" name="Espace réservé du numéro de diapositive 4"/>
          <p:cNvSpPr txBox="1">
            <a:spLocks/>
          </p:cNvSpPr>
          <p:nvPr userDrawn="1"/>
        </p:nvSpPr>
        <p:spPr>
          <a:xfrm>
            <a:off x="8580120" y="176530"/>
            <a:ext cx="43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A886A-50EC-4247-8737-97210126F5A2}" type="slidenum"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84C4-9CFE-2B4D-98CD-C883A49EAF9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amarackcommunity.ca/downloads/learning_centre/Collab_Business_072008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le.coop/" TargetMode="External"/><Relationship Id="rId2" Type="http://schemas.openxmlformats.org/officeDocument/2006/relationships/hyperlink" Target="mailto:info@lacle.coo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PRIVATE SECTOR PARTICIPATION IN COMMUNITY ECONOMIC DEVELOPMENT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4311149"/>
            <a:ext cx="7200000" cy="18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William A. « Bill » Ninacs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fr-CA" dirty="0"/>
              <a:t>Coopérative de consultation en développement La Clé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fr-CA" dirty="0"/>
              <a:t>Montréal, May 19 2016</a:t>
            </a:r>
            <a:endParaRPr lang="en-US" dirty="0"/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7054" y="5352592"/>
            <a:ext cx="148114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8EF77AF-16DD-4534-934C-D8B2FE5B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956936"/>
            <a:ext cx="1618904" cy="6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ANALYTICAL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20499"/>
            <a:ext cx="7886700" cy="4428000"/>
          </a:xfrm>
        </p:spPr>
        <p:txBody>
          <a:bodyPr>
            <a:noAutofit/>
          </a:bodyPr>
          <a:lstStyle/>
          <a:p>
            <a:r>
              <a:rPr lang="en-CA" dirty="0"/>
              <a:t>For each step of the path to employment, what are possible roles for the private sector?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What type of business is it?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What is the size of the business?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What is the industry?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What benefits can the company derive from its participation?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What might be obstacles to its participation ?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and professional qualification (1)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28650" y="4193360"/>
            <a:ext cx="7886700" cy="1584000"/>
          </a:xfrm>
        </p:spPr>
        <p:txBody>
          <a:bodyPr>
            <a:normAutofit/>
          </a:bodyPr>
          <a:lstStyle/>
          <a:p>
            <a:r>
              <a:rPr lang="en-CA" dirty="0"/>
              <a:t>labour market entry or re-entry: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</a:pPr>
            <a:r>
              <a:rPr lang="en-CA" dirty="0"/>
              <a:t>•	job and life skills development programs</a:t>
            </a:r>
          </a:p>
        </p:txBody>
      </p:sp>
      <p:pic>
        <p:nvPicPr>
          <p:cNvPr id="6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 l="32188" t="62667" r="36563" b="22778"/>
          <a:stretch>
            <a:fillRect/>
          </a:stretch>
        </p:blipFill>
        <p:spPr bwMode="auto">
          <a:xfrm>
            <a:off x="1026674" y="1865395"/>
            <a:ext cx="70906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and professional qualification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18619"/>
            <a:ext cx="8172000" cy="4860000"/>
          </a:xfrm>
        </p:spPr>
        <p:txBody>
          <a:bodyPr>
            <a:noAutofit/>
          </a:bodyPr>
          <a:lstStyle/>
          <a:p>
            <a:pPr marL="360000" indent="-360000"/>
            <a:r>
              <a:rPr lang="en-CA" dirty="0"/>
              <a:t>on-the-job training programs: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internships (specific on-site educational programs)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training businesses</a:t>
            </a:r>
          </a:p>
          <a:p>
            <a:pPr>
              <a:spcBef>
                <a:spcPts val="1200"/>
              </a:spcBef>
            </a:pPr>
            <a:r>
              <a:rPr lang="en-CA" dirty="0"/>
              <a:t>job creation strategies: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self-employment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social entrepreneurship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</a:t>
            </a:r>
            <a:r>
              <a:rPr lang="en-CA" dirty="0" err="1"/>
              <a:t>sectoral</a:t>
            </a:r>
            <a:r>
              <a:rPr lang="en-CA" dirty="0"/>
              <a:t> employment development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conventional job-training programs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eliminating obstacles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3682706"/>
            <a:ext cx="7886700" cy="1980000"/>
          </a:xfrm>
        </p:spPr>
        <p:txBody>
          <a:bodyPr>
            <a:noAutofit/>
          </a:bodyPr>
          <a:lstStyle/>
          <a:p>
            <a:pPr marL="360000" indent="-360000"/>
            <a:r>
              <a:rPr lang="en-CA" dirty="0"/>
              <a:t>social development initiatives: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services related to social problems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self-help groups and advocacy organizations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	→ see next slide</a:t>
            </a:r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l="32188" t="46111" r="36563" b="38667"/>
          <a:stretch>
            <a:fillRect/>
          </a:stretch>
        </p:blipFill>
        <p:spPr bwMode="auto">
          <a:xfrm>
            <a:off x="836294" y="1301011"/>
            <a:ext cx="7575764" cy="20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eliminating obstacles (2)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832048" y="1300301"/>
            <a:ext cx="7772400" cy="4716000"/>
            <a:chOff x="760040" y="1600200"/>
            <a:chExt cx="7772400" cy="4502150"/>
          </a:xfrm>
        </p:grpSpPr>
        <p:sp>
          <p:nvSpPr>
            <p:cNvPr id="57" name="Oval 4"/>
            <p:cNvSpPr>
              <a:spLocks noChangeArrowheads="1"/>
            </p:cNvSpPr>
            <p:nvPr/>
          </p:nvSpPr>
          <p:spPr bwMode="auto">
            <a:xfrm>
              <a:off x="6017840" y="2709863"/>
              <a:ext cx="1889125" cy="539750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alphabétisation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6594103" y="4767263"/>
              <a:ext cx="1709737" cy="719137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solidarité 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internationale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731840" y="4648200"/>
              <a:ext cx="1439863" cy="809625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défense 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des droits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2596778" y="2057400"/>
              <a:ext cx="1439862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logement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760040" y="434340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loisir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5624140" y="342265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jeunes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6627440" y="1600200"/>
              <a:ext cx="1889125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environnement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4252540" y="357505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femmes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3947740" y="258445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famille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5408240" y="4184650"/>
              <a:ext cx="1709738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consommation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2388815" y="5562600"/>
              <a:ext cx="1800225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communications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2195711" y="4114800"/>
              <a:ext cx="1800225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dirty="0">
                  <a:latin typeface="Verdana" charset="0"/>
                </a:rPr>
                <a:t>économie </a:t>
              </a:r>
            </a:p>
            <a:p>
              <a:pPr algn="ctr"/>
              <a:r>
                <a:rPr lang="fr-FR" sz="1600" dirty="0">
                  <a:latin typeface="Verdana" charset="0"/>
                </a:rPr>
                <a:t>familiale</a:t>
              </a: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7273553" y="3624263"/>
              <a:ext cx="1258887" cy="719137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éducation 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populaire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2512640" y="3167063"/>
              <a:ext cx="1619250" cy="719137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personnes 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handicapées</a:t>
              </a: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1293440" y="5105400"/>
              <a:ext cx="1079500" cy="539750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culture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912440" y="3395663"/>
              <a:ext cx="1258888" cy="719137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personnes 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âgées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>
              <a:off x="4722440" y="1905000"/>
              <a:ext cx="1889125" cy="719138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emploi,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employabilité</a:t>
              </a:r>
              <a:endParaRPr lang="fr-FR" sz="1600" dirty="0">
                <a:latin typeface="Verdana" charset="0"/>
              </a:endParaRPr>
            </a:p>
          </p:txBody>
        </p:sp>
        <p:cxnSp>
          <p:nvCxnSpPr>
            <p:cNvPr id="74" name="AutoShape 22"/>
            <p:cNvCxnSpPr>
              <a:cxnSpLocks noChangeShapeType="1"/>
              <a:stCxn id="71" idx="6"/>
              <a:endCxn id="59" idx="2"/>
            </p:cNvCxnSpPr>
            <p:nvPr/>
          </p:nvCxnSpPr>
          <p:spPr bwMode="auto">
            <a:xfrm flipV="1">
              <a:off x="2372940" y="5053013"/>
              <a:ext cx="1358900" cy="322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7" idx="0"/>
              <a:endCxn id="59" idx="3"/>
            </p:cNvCxnSpPr>
            <p:nvPr/>
          </p:nvCxnSpPr>
          <p:spPr bwMode="auto">
            <a:xfrm flipV="1">
              <a:off x="3288928" y="5338763"/>
              <a:ext cx="654050" cy="223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59" idx="6"/>
              <a:endCxn id="66" idx="3"/>
            </p:cNvCxnSpPr>
            <p:nvPr/>
          </p:nvCxnSpPr>
          <p:spPr bwMode="auto">
            <a:xfrm flipV="1">
              <a:off x="5171703" y="4645025"/>
              <a:ext cx="487362" cy="4079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59" idx="1"/>
              <a:endCxn id="68" idx="5"/>
            </p:cNvCxnSpPr>
            <p:nvPr/>
          </p:nvCxnSpPr>
          <p:spPr bwMode="auto">
            <a:xfrm flipH="1" flipV="1">
              <a:off x="3732299" y="4575505"/>
              <a:ext cx="210404" cy="191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26"/>
            <p:cNvCxnSpPr>
              <a:cxnSpLocks noChangeShapeType="1"/>
              <a:stCxn id="71" idx="0"/>
              <a:endCxn id="68" idx="3"/>
            </p:cNvCxnSpPr>
            <p:nvPr/>
          </p:nvCxnSpPr>
          <p:spPr bwMode="auto">
            <a:xfrm flipV="1">
              <a:off x="1833190" y="4575505"/>
              <a:ext cx="626158" cy="5298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27"/>
            <p:cNvCxnSpPr>
              <a:cxnSpLocks noChangeShapeType="1"/>
              <a:stCxn id="67" idx="2"/>
              <a:endCxn id="71" idx="4"/>
            </p:cNvCxnSpPr>
            <p:nvPr/>
          </p:nvCxnSpPr>
          <p:spPr bwMode="auto">
            <a:xfrm flipH="1" flipV="1">
              <a:off x="1833190" y="5645150"/>
              <a:ext cx="555625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28"/>
            <p:cNvCxnSpPr>
              <a:cxnSpLocks noChangeShapeType="1"/>
              <a:stCxn id="71" idx="1"/>
              <a:endCxn id="61" idx="4"/>
            </p:cNvCxnSpPr>
            <p:nvPr/>
          </p:nvCxnSpPr>
          <p:spPr bwMode="auto">
            <a:xfrm flipH="1" flipV="1">
              <a:off x="1299790" y="4883150"/>
              <a:ext cx="152400" cy="301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29"/>
            <p:cNvCxnSpPr>
              <a:cxnSpLocks noChangeShapeType="1"/>
              <a:stCxn id="61" idx="0"/>
              <a:endCxn id="72" idx="4"/>
            </p:cNvCxnSpPr>
            <p:nvPr/>
          </p:nvCxnSpPr>
          <p:spPr bwMode="auto">
            <a:xfrm flipV="1">
              <a:off x="1299790" y="4114800"/>
              <a:ext cx="242888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2" name="Oval 30"/>
            <p:cNvSpPr>
              <a:spLocks noChangeArrowheads="1"/>
            </p:cNvSpPr>
            <p:nvPr/>
          </p:nvSpPr>
          <p:spPr bwMode="auto">
            <a:xfrm>
              <a:off x="948953" y="2514600"/>
              <a:ext cx="1258887" cy="630238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action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bénévole</a:t>
              </a:r>
              <a:endParaRPr lang="fr-FR" sz="1600" dirty="0">
                <a:latin typeface="Verdana" charset="0"/>
              </a:endParaRPr>
            </a:p>
          </p:txBody>
        </p:sp>
        <p:cxnSp>
          <p:nvCxnSpPr>
            <p:cNvPr id="83" name="AutoShape 31"/>
            <p:cNvCxnSpPr>
              <a:cxnSpLocks noChangeShapeType="1"/>
              <a:stCxn id="70" idx="1"/>
              <a:endCxn id="82" idx="6"/>
            </p:cNvCxnSpPr>
            <p:nvPr/>
          </p:nvCxnSpPr>
          <p:spPr bwMode="auto">
            <a:xfrm flipH="1" flipV="1">
              <a:off x="2207840" y="2830513"/>
              <a:ext cx="541338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4" name="AutoShape 32"/>
            <p:cNvCxnSpPr>
              <a:cxnSpLocks noChangeShapeType="1"/>
              <a:stCxn id="72" idx="0"/>
              <a:endCxn id="82" idx="4"/>
            </p:cNvCxnSpPr>
            <p:nvPr/>
          </p:nvCxnSpPr>
          <p:spPr bwMode="auto">
            <a:xfrm flipV="1">
              <a:off x="1542678" y="3144838"/>
              <a:ext cx="36512" cy="250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" name="AutoShape 33"/>
            <p:cNvCxnSpPr>
              <a:cxnSpLocks noChangeShapeType="1"/>
              <a:stCxn id="61" idx="7"/>
              <a:endCxn id="70" idx="3"/>
            </p:cNvCxnSpPr>
            <p:nvPr/>
          </p:nvCxnSpPr>
          <p:spPr bwMode="auto">
            <a:xfrm flipV="1">
              <a:off x="1680790" y="3781425"/>
              <a:ext cx="1068388" cy="641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" name="AutoShape 34"/>
            <p:cNvCxnSpPr>
              <a:cxnSpLocks noChangeShapeType="1"/>
              <a:stCxn id="59" idx="0"/>
              <a:endCxn id="70" idx="5"/>
            </p:cNvCxnSpPr>
            <p:nvPr/>
          </p:nvCxnSpPr>
          <p:spPr bwMode="auto">
            <a:xfrm flipH="1" flipV="1">
              <a:off x="3895353" y="3781425"/>
              <a:ext cx="557212" cy="866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7" name="AutoShape 35"/>
            <p:cNvCxnSpPr>
              <a:cxnSpLocks noChangeShapeType="1"/>
              <a:stCxn id="59" idx="5"/>
            </p:cNvCxnSpPr>
            <p:nvPr/>
          </p:nvCxnSpPr>
          <p:spPr bwMode="auto">
            <a:xfrm>
              <a:off x="4960565" y="5338763"/>
              <a:ext cx="254000" cy="176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" name="AutoShape 36"/>
            <p:cNvCxnSpPr>
              <a:cxnSpLocks noChangeShapeType="1"/>
              <a:stCxn id="58" idx="4"/>
            </p:cNvCxnSpPr>
            <p:nvPr/>
          </p:nvCxnSpPr>
          <p:spPr bwMode="auto">
            <a:xfrm flipH="1">
              <a:off x="6751265" y="5486400"/>
              <a:ext cx="698500" cy="2841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9" name="AutoShape 37"/>
            <p:cNvCxnSpPr>
              <a:cxnSpLocks noChangeShapeType="1"/>
              <a:stCxn id="66" idx="7"/>
              <a:endCxn id="69" idx="2"/>
            </p:cNvCxnSpPr>
            <p:nvPr/>
          </p:nvCxnSpPr>
          <p:spPr bwMode="auto">
            <a:xfrm flipV="1">
              <a:off x="6867153" y="3984625"/>
              <a:ext cx="406400" cy="279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" name="AutoShape 38"/>
            <p:cNvCxnSpPr>
              <a:cxnSpLocks noChangeShapeType="1"/>
              <a:stCxn id="58" idx="0"/>
              <a:endCxn id="69" idx="4"/>
            </p:cNvCxnSpPr>
            <p:nvPr/>
          </p:nvCxnSpPr>
          <p:spPr bwMode="auto">
            <a:xfrm flipV="1">
              <a:off x="7449765" y="4343400"/>
              <a:ext cx="454025" cy="423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1" name="AutoShape 39"/>
            <p:cNvCxnSpPr>
              <a:cxnSpLocks noChangeShapeType="1"/>
              <a:stCxn id="64" idx="7"/>
              <a:endCxn id="73" idx="4"/>
            </p:cNvCxnSpPr>
            <p:nvPr/>
          </p:nvCxnSpPr>
          <p:spPr bwMode="auto">
            <a:xfrm flipV="1">
              <a:off x="5173290" y="2624138"/>
              <a:ext cx="493713" cy="1030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" name="AutoShape 40"/>
            <p:cNvCxnSpPr>
              <a:cxnSpLocks noChangeShapeType="1"/>
              <a:stCxn id="59" idx="7"/>
              <a:endCxn id="62" idx="3"/>
            </p:cNvCxnSpPr>
            <p:nvPr/>
          </p:nvCxnSpPr>
          <p:spPr bwMode="auto">
            <a:xfrm flipV="1">
              <a:off x="4960565" y="3883025"/>
              <a:ext cx="822325" cy="884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" name="AutoShape 41"/>
            <p:cNvCxnSpPr>
              <a:cxnSpLocks noChangeShapeType="1"/>
              <a:stCxn id="70" idx="0"/>
              <a:endCxn id="60" idx="4"/>
            </p:cNvCxnSpPr>
            <p:nvPr/>
          </p:nvCxnSpPr>
          <p:spPr bwMode="auto">
            <a:xfrm flipH="1" flipV="1">
              <a:off x="3317503" y="2597150"/>
              <a:ext cx="4762" cy="569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4" name="AutoShape 42"/>
            <p:cNvCxnSpPr>
              <a:cxnSpLocks noChangeShapeType="1"/>
              <a:stCxn id="64" idx="0"/>
              <a:endCxn id="65" idx="4"/>
            </p:cNvCxnSpPr>
            <p:nvPr/>
          </p:nvCxnSpPr>
          <p:spPr bwMode="auto">
            <a:xfrm flipH="1" flipV="1">
              <a:off x="4487490" y="3124200"/>
              <a:ext cx="30480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5" name="AutoShape 43"/>
            <p:cNvCxnSpPr>
              <a:cxnSpLocks noChangeShapeType="1"/>
              <a:stCxn id="70" idx="7"/>
              <a:endCxn id="65" idx="3"/>
            </p:cNvCxnSpPr>
            <p:nvPr/>
          </p:nvCxnSpPr>
          <p:spPr bwMode="auto">
            <a:xfrm flipV="1">
              <a:off x="3895353" y="3044825"/>
              <a:ext cx="211137" cy="227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6" name="AutoShape 44"/>
            <p:cNvCxnSpPr>
              <a:cxnSpLocks noChangeShapeType="1"/>
              <a:stCxn id="65" idx="1"/>
              <a:endCxn id="60" idx="6"/>
            </p:cNvCxnSpPr>
            <p:nvPr/>
          </p:nvCxnSpPr>
          <p:spPr bwMode="auto">
            <a:xfrm flipH="1" flipV="1">
              <a:off x="4036640" y="2327275"/>
              <a:ext cx="69850" cy="336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" name="AutoShape 45"/>
            <p:cNvCxnSpPr>
              <a:cxnSpLocks noChangeShapeType="1"/>
              <a:stCxn id="57" idx="4"/>
              <a:endCxn id="69" idx="1"/>
            </p:cNvCxnSpPr>
            <p:nvPr/>
          </p:nvCxnSpPr>
          <p:spPr bwMode="auto">
            <a:xfrm>
              <a:off x="6962403" y="3249613"/>
              <a:ext cx="495300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8" name="AutoShape 46"/>
            <p:cNvCxnSpPr>
              <a:cxnSpLocks noChangeShapeType="1"/>
              <a:stCxn id="62" idx="0"/>
              <a:endCxn id="73" idx="4"/>
            </p:cNvCxnSpPr>
            <p:nvPr/>
          </p:nvCxnSpPr>
          <p:spPr bwMode="auto">
            <a:xfrm flipH="1" flipV="1">
              <a:off x="5667003" y="2624138"/>
              <a:ext cx="496887" cy="7985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9" name="AutoShape 47"/>
            <p:cNvCxnSpPr>
              <a:cxnSpLocks noChangeShapeType="1"/>
              <a:stCxn id="63" idx="4"/>
              <a:endCxn id="69" idx="7"/>
            </p:cNvCxnSpPr>
            <p:nvPr/>
          </p:nvCxnSpPr>
          <p:spPr bwMode="auto">
            <a:xfrm>
              <a:off x="7572003" y="2139950"/>
              <a:ext cx="776287" cy="1589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0" name="Oval 48"/>
            <p:cNvSpPr>
              <a:spLocks noChangeArrowheads="1"/>
            </p:cNvSpPr>
            <p:nvPr/>
          </p:nvSpPr>
          <p:spPr bwMode="auto">
            <a:xfrm>
              <a:off x="1217240" y="1600200"/>
              <a:ext cx="1439863" cy="539750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transport</a:t>
              </a:r>
              <a:endParaRPr lang="fr-FR" sz="1600" dirty="0">
                <a:latin typeface="Verdana" charset="0"/>
              </a:endParaRPr>
            </a:p>
          </p:txBody>
        </p:sp>
        <p:cxnSp>
          <p:nvCxnSpPr>
            <p:cNvPr id="101" name="AutoShape 49"/>
            <p:cNvCxnSpPr>
              <a:cxnSpLocks noChangeShapeType="1"/>
              <a:stCxn id="70" idx="1"/>
              <a:endCxn id="100" idx="4"/>
            </p:cNvCxnSpPr>
            <p:nvPr/>
          </p:nvCxnSpPr>
          <p:spPr bwMode="auto">
            <a:xfrm flipH="1" flipV="1">
              <a:off x="1937965" y="2139950"/>
              <a:ext cx="811213" cy="113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" name="AutoShape 50"/>
            <p:cNvCxnSpPr>
              <a:cxnSpLocks noChangeShapeType="1"/>
              <a:stCxn id="82" idx="0"/>
              <a:endCxn id="100" idx="4"/>
            </p:cNvCxnSpPr>
            <p:nvPr/>
          </p:nvCxnSpPr>
          <p:spPr bwMode="auto">
            <a:xfrm flipV="1">
              <a:off x="1579190" y="2139950"/>
              <a:ext cx="358775" cy="374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4" name="Oval 5"/>
          <p:cNvSpPr>
            <a:spLocks noChangeArrowheads="1"/>
          </p:cNvSpPr>
          <p:nvPr/>
        </p:nvSpPr>
        <p:spPr bwMode="auto">
          <a:xfrm>
            <a:off x="4999166" y="5338011"/>
            <a:ext cx="1800225" cy="719138"/>
          </a:xfrm>
          <a:prstGeom prst="ellipse">
            <a:avLst/>
          </a:prstGeom>
          <a:solidFill>
            <a:srgbClr val="D6FFE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 sz="1600" dirty="0">
                <a:latin typeface="Verdana" charset="0"/>
              </a:rPr>
              <a:t>personnes </a:t>
            </a:r>
            <a:br>
              <a:rPr lang="fr-CA" sz="1600" dirty="0">
                <a:latin typeface="Verdana" charset="0"/>
              </a:rPr>
            </a:br>
            <a:r>
              <a:rPr lang="fr-CA" sz="1600" dirty="0">
                <a:latin typeface="Verdana" charset="0"/>
              </a:rPr>
              <a:t>immigrantes</a:t>
            </a:r>
            <a:endParaRPr lang="fr-FR" sz="1600" dirty="0">
              <a:latin typeface="Verdana" charset="0"/>
            </a:endParaRPr>
          </a:p>
        </p:txBody>
      </p:sp>
      <p:pic>
        <p:nvPicPr>
          <p:cNvPr id="51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eliminating obstacles (3)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28650" y="1474241"/>
            <a:ext cx="7886700" cy="4572000"/>
          </a:xfrm>
        </p:spPr>
        <p:txBody>
          <a:bodyPr>
            <a:noAutofit/>
          </a:bodyPr>
          <a:lstStyle/>
          <a:p>
            <a:r>
              <a:rPr lang="en-CA" dirty="0"/>
              <a:t>initiatives providing direct support to individuals in need :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foundations and charities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service clubs</a:t>
            </a:r>
          </a:p>
          <a:p>
            <a:pPr marL="360000" indent="-360000"/>
            <a:r>
              <a:rPr lang="en-CA" dirty="0"/>
              <a:t>initiatives providing financing: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community foundations</a:t>
            </a:r>
          </a:p>
          <a:p>
            <a:pPr marL="360000" indent="-360000">
              <a:spcBef>
                <a:spcPts val="600"/>
              </a:spcBef>
            </a:pPr>
            <a:r>
              <a:rPr lang="en-CA" dirty="0"/>
              <a:t>•	microcredit, community loan funds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accompaniment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1782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rcRect l="32188" t="26667" r="36563" b="54444"/>
          <a:stretch>
            <a:fillRect/>
          </a:stretch>
        </p:blipFill>
        <p:spPr bwMode="auto">
          <a:xfrm>
            <a:off x="1334890" y="1522522"/>
            <a:ext cx="647422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3"/>
          <p:cNvSpPr>
            <a:spLocks noGrp="1"/>
          </p:cNvSpPr>
          <p:nvPr>
            <p:ph idx="1"/>
          </p:nvPr>
        </p:nvSpPr>
        <p:spPr>
          <a:xfrm>
            <a:off x="628650" y="4193360"/>
            <a:ext cx="7886700" cy="158400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mentoring</a:t>
            </a:r>
          </a:p>
          <a:p>
            <a:r>
              <a:rPr lang="en-CA" dirty="0"/>
              <a:t>labour market entry or re-entry: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</a:pPr>
            <a:r>
              <a:rPr lang="en-CA" dirty="0"/>
              <a:t>•	job and life skills development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favourable conditions for the creation of quality jobs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28650" y="4058466"/>
            <a:ext cx="8136000" cy="2124000"/>
          </a:xfrm>
        </p:spPr>
        <p:txBody>
          <a:bodyPr>
            <a:noAutofit/>
          </a:bodyPr>
          <a:lstStyle/>
          <a:p>
            <a:r>
              <a:rPr lang="en-CA"/>
              <a:t>intermediary development ("backbone") organizations:</a:t>
            </a:r>
          </a:p>
          <a:p>
            <a:pPr marL="360000" indent="-360000">
              <a:spcBef>
                <a:spcPts val="600"/>
              </a:spcBef>
            </a:pPr>
            <a:r>
              <a:rPr lang="en-CA"/>
              <a:t>•	analyze the local situation and plan, initiate, steer, coordinate, support and evaluate the activities required to meet needs</a:t>
            </a:r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 l="17813" t="46667" r="16875" b="25000"/>
          <a:stretch>
            <a:fillRect/>
          </a:stretch>
        </p:blipFill>
        <p:spPr bwMode="auto">
          <a:xfrm>
            <a:off x="741044" y="1797132"/>
            <a:ext cx="7661912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57464" y="2242640"/>
            <a:ext cx="80280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400" b="1" cap="all" dirty="0">
                <a:latin typeface="Calibri" pitchFamily="34" charset="0"/>
              </a:rPr>
              <a:t>The challenge of integrated local development</a:t>
            </a:r>
            <a:endParaRPr kumimoji="0" lang="fr-CA" sz="4400" b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CONTRIBUTION OF LOCAL ACTORS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21842"/>
            <a:ext cx="7886700" cy="4680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900"/>
              </a:spcBef>
              <a:defRPr/>
            </a:pPr>
            <a:r>
              <a:rPr lang="en-US" dirty="0"/>
              <a:t>Are present at each step:</a:t>
            </a:r>
            <a:endParaRPr lang="fr-CA" dirty="0"/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en-US" dirty="0"/>
              <a:t>educational institutions and other organizations provide professional qualifications</a:t>
            </a:r>
            <a:r>
              <a:rPr lang="fr-CA" dirty="0"/>
              <a:t> </a:t>
            </a:r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en-US" dirty="0"/>
              <a:t>self-help groups reduce isolation and offer networking opportunities</a:t>
            </a:r>
            <a:endParaRPr lang="fr-CA" dirty="0"/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en-US" dirty="0"/>
              <a:t>community groups act to reduce numerous barriers</a:t>
            </a:r>
            <a:endParaRPr lang="fr-CA" dirty="0"/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en-US" dirty="0"/>
              <a:t>some agencies provide special accompaniment for specific categories of people (women, youth, immigrants ...)</a:t>
            </a:r>
            <a:endParaRPr lang="fr-CA" dirty="0"/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WORKSHOP 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65695"/>
            <a:ext cx="7886700" cy="4860000"/>
          </a:xfrm>
        </p:spPr>
        <p:txBody>
          <a:bodyPr>
            <a:noAutofit/>
          </a:bodyPr>
          <a:lstStyle/>
          <a:p>
            <a:r>
              <a:rPr lang="en-CA" dirty="0"/>
              <a:t>Concepts used</a:t>
            </a:r>
          </a:p>
          <a:p>
            <a:pPr lvl="1">
              <a:spcBef>
                <a:spcPts val="0"/>
              </a:spcBef>
            </a:pPr>
            <a:r>
              <a:rPr lang="en-CA" dirty="0"/>
              <a:t>CED			•   the private sector</a:t>
            </a:r>
          </a:p>
          <a:p>
            <a:r>
              <a:rPr lang="en-CA" dirty="0"/>
              <a:t>The path to employment as an analytical framework</a:t>
            </a:r>
          </a:p>
          <a:p>
            <a:pPr lvl="1">
              <a:spcBef>
                <a:spcPts val="600"/>
              </a:spcBef>
            </a:pPr>
            <a:r>
              <a:rPr lang="en-CA" dirty="0"/>
              <a:t>personal and professional qualification</a:t>
            </a:r>
          </a:p>
          <a:p>
            <a:pPr lvl="1">
              <a:spcBef>
                <a:spcPts val="0"/>
              </a:spcBef>
            </a:pPr>
            <a:r>
              <a:rPr lang="en-CA" dirty="0"/>
              <a:t>eliminating obstacles</a:t>
            </a:r>
          </a:p>
          <a:p>
            <a:pPr lvl="1">
              <a:spcBef>
                <a:spcPts val="0"/>
              </a:spcBef>
            </a:pPr>
            <a:r>
              <a:rPr lang="en-CA" dirty="0"/>
              <a:t>accompaniment</a:t>
            </a:r>
          </a:p>
          <a:p>
            <a:pPr lvl="1">
              <a:spcBef>
                <a:spcPts val="0"/>
              </a:spcBef>
            </a:pPr>
            <a:r>
              <a:rPr lang="en-CA" dirty="0"/>
              <a:t>favourable conditions for the creation of quality jobs</a:t>
            </a:r>
          </a:p>
          <a:p>
            <a:pPr lvl="1">
              <a:spcBef>
                <a:spcPts val="1800"/>
              </a:spcBef>
              <a:buNone/>
            </a:pPr>
            <a:r>
              <a:rPr lang="en-US" dirty="0"/>
              <a:t>The challenge of integrated local development</a:t>
            </a:r>
            <a:endParaRPr lang="en-CA" dirty="0"/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8580120" y="176530"/>
            <a:ext cx="43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A886A-50EC-4247-8737-97210126F5A2}" type="slidenum"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COHESION MISSING IN 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0073"/>
            <a:ext cx="7886700" cy="4500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CA"/>
              <a:t>Each actor works completely independently. </a:t>
            </a:r>
          </a:p>
          <a:p>
            <a:pPr marL="342900" lvl="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CA"/>
              <a:t>Collaborations are generally uncommon.</a:t>
            </a:r>
          </a:p>
          <a:p>
            <a:pPr marL="34290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CA"/>
              <a:t>When collaborative links do exist, they are more often between actors in the same sector.</a:t>
            </a:r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CA"/>
              <a:t>This often arises from the uncoordinated implementation of public and private funding programs working in "silos".</a:t>
            </a:r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CA"/>
              <a:t>Risk of duplication, missed opportunities.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ABSENCE OF KEY PLAYERS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3926"/>
            <a:ext cx="7886700" cy="4500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dirty="0"/>
              <a:t>Employer participation in the development, implementation and evaluation of initiatives is usually nonexistent.</a:t>
            </a:r>
            <a:endParaRPr lang="fr-CA" dirty="0"/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dirty="0"/>
              <a:t>There is no consensus on the role of the private sector in these initiatives.</a:t>
            </a:r>
            <a:endParaRPr lang="fr-CA" dirty="0"/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dirty="0"/>
              <a:t>Employers must be aware of the risks with which impoverished and excluded people must cope to access jobs.</a:t>
            </a:r>
            <a:endParaRPr lang="fr-CA" dirty="0"/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A COMPREHENSIVE STRATEGY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94031"/>
            <a:ext cx="7992000" cy="471600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dirty="0"/>
              <a:t>The lack of an overall strategy and key players means that there is:</a:t>
            </a:r>
            <a:endParaRPr lang="fr-CA" dirty="0"/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dirty="0"/>
              <a:t>no shared diagnosis of the current situation; </a:t>
            </a:r>
            <a:endParaRPr lang="fr-CA" dirty="0"/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dirty="0"/>
              <a:t>no collective understanding of the problem to solve or situation to improve;</a:t>
            </a:r>
            <a:endParaRPr lang="fr-CA" dirty="0"/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dirty="0"/>
              <a:t>no common vision of the desired changes in the short and medium terms.</a:t>
            </a:r>
            <a:endParaRPr lang="fr-CA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/>
              <a:t>A space is required to unite the various stakeholders and coordinate actions.</a:t>
            </a:r>
            <a:endParaRPr lang="fr-CA" dirty="0"/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21"/>
          <p:cNvGrpSpPr/>
          <p:nvPr/>
        </p:nvGrpSpPr>
        <p:grpSpPr>
          <a:xfrm>
            <a:off x="2195736" y="1540388"/>
            <a:ext cx="4968552" cy="4249940"/>
            <a:chOff x="2339752" y="1916832"/>
            <a:chExt cx="4968552" cy="4249940"/>
          </a:xfrm>
        </p:grpSpPr>
        <p:sp>
          <p:nvSpPr>
            <p:cNvPr id="4" name="ZoneTexte 3"/>
            <p:cNvSpPr txBox="1"/>
            <p:nvPr/>
          </p:nvSpPr>
          <p:spPr>
            <a:xfrm>
              <a:off x="2339752" y="191683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employers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39752" y="2692660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mentors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39752" y="3468488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39752" y="4244316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self-help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39752" y="5020144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training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39752" y="5795972"/>
              <a:ext cx="1872000" cy="370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accompaniment</a:t>
              </a:r>
            </a:p>
          </p:txBody>
        </p:sp>
        <p:grpSp>
          <p:nvGrpSpPr>
            <p:cNvPr id="19" name="Groupe 11"/>
            <p:cNvGrpSpPr/>
            <p:nvPr/>
          </p:nvGrpSpPr>
          <p:grpSpPr>
            <a:xfrm>
              <a:off x="5652120" y="3573016"/>
              <a:ext cx="1656184" cy="936104"/>
              <a:chOff x="3779912" y="3140968"/>
              <a:chExt cx="1656184" cy="936104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3779912" y="3140968"/>
                <a:ext cx="1656184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Calibri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031940" y="3378188"/>
                <a:ext cx="118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b="1">
                    <a:solidFill>
                      <a:schemeClr val="bg1"/>
                    </a:solidFill>
                    <a:latin typeface="Calibri" pitchFamily="34" charset="0"/>
                  </a:rPr>
                  <a:t>JOB</a:t>
                </a:r>
                <a:endParaRPr lang="en-CA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3" name="Connecteur droit avec flèche 12"/>
            <p:cNvCxnSpPr>
              <a:stCxn id="4" idx="3"/>
            </p:cNvCxnSpPr>
            <p:nvPr/>
          </p:nvCxnSpPr>
          <p:spPr>
            <a:xfrm>
              <a:off x="4067944" y="2101498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5" idx="3"/>
            </p:cNvCxnSpPr>
            <p:nvPr/>
          </p:nvCxnSpPr>
          <p:spPr>
            <a:xfrm>
              <a:off x="4067944" y="2877326"/>
              <a:ext cx="1512168" cy="98372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6" idx="3"/>
            </p:cNvCxnSpPr>
            <p:nvPr/>
          </p:nvCxnSpPr>
          <p:spPr>
            <a:xfrm>
              <a:off x="4067944" y="3653154"/>
              <a:ext cx="1440160" cy="351910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7" idx="3"/>
            </p:cNvCxnSpPr>
            <p:nvPr/>
          </p:nvCxnSpPr>
          <p:spPr>
            <a:xfrm flipV="1">
              <a:off x="4067944" y="4149080"/>
              <a:ext cx="1440160" cy="27990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9" idx="3"/>
            </p:cNvCxnSpPr>
            <p:nvPr/>
          </p:nvCxnSpPr>
          <p:spPr>
            <a:xfrm flipV="1">
              <a:off x="4211752" y="4365104"/>
              <a:ext cx="1512376" cy="1616268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8" idx="3"/>
            </p:cNvCxnSpPr>
            <p:nvPr/>
          </p:nvCxnSpPr>
          <p:spPr>
            <a:xfrm flipV="1">
              <a:off x="4067944" y="4293096"/>
              <a:ext cx="1512168" cy="91171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60467"/>
            <a:ext cx="8280000" cy="1080000"/>
          </a:xfrm>
          <a:prstGeom prst="rect">
            <a:avLst/>
          </a:prstGeom>
          <a:noFill/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CA" sz="3600" b="1" cap="all">
                <a:latin typeface="Calibri" pitchFamily="34" charset="0"/>
              </a:rPr>
              <a:t>A SHARED RESPONSIBILITY</a:t>
            </a:r>
            <a:endParaRPr kumimoji="0" lang="en-CA" sz="3600" b="1" u="none" strike="noStrike" kern="1200" cap="all" spc="0" normalizeH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1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21"/>
          <p:cNvGrpSpPr/>
          <p:nvPr/>
        </p:nvGrpSpPr>
        <p:grpSpPr>
          <a:xfrm>
            <a:off x="2195736" y="1620598"/>
            <a:ext cx="4968552" cy="4249940"/>
            <a:chOff x="2339752" y="1916832"/>
            <a:chExt cx="4968552" cy="4249940"/>
          </a:xfrm>
        </p:grpSpPr>
        <p:sp>
          <p:nvSpPr>
            <p:cNvPr id="4" name="ZoneTexte 3"/>
            <p:cNvSpPr txBox="1"/>
            <p:nvPr/>
          </p:nvSpPr>
          <p:spPr>
            <a:xfrm>
              <a:off x="2339752" y="191683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employers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39752" y="2692660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mentors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39752" y="3468488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39752" y="4244316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self-help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39752" y="5020144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training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39752" y="5795972"/>
              <a:ext cx="1872000" cy="370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>
                  <a:latin typeface="Calibri" pitchFamily="34" charset="0"/>
                </a:rPr>
                <a:t>accompaniment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5652120" y="3573016"/>
              <a:ext cx="165618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alibri" pitchFamily="34" charset="0"/>
              </a:endParaRPr>
            </a:p>
          </p:txBody>
        </p:sp>
        <p:cxnSp>
          <p:nvCxnSpPr>
            <p:cNvPr id="13" name="Connecteur droit avec flèche 12"/>
            <p:cNvCxnSpPr>
              <a:stCxn id="4" idx="3"/>
            </p:cNvCxnSpPr>
            <p:nvPr/>
          </p:nvCxnSpPr>
          <p:spPr>
            <a:xfrm>
              <a:off x="4067944" y="2101498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5" idx="3"/>
            </p:cNvCxnSpPr>
            <p:nvPr/>
          </p:nvCxnSpPr>
          <p:spPr>
            <a:xfrm>
              <a:off x="4067944" y="2877326"/>
              <a:ext cx="1512168" cy="98372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6" idx="3"/>
            </p:cNvCxnSpPr>
            <p:nvPr/>
          </p:nvCxnSpPr>
          <p:spPr>
            <a:xfrm>
              <a:off x="4067944" y="3653154"/>
              <a:ext cx="1440160" cy="351910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7" idx="3"/>
            </p:cNvCxnSpPr>
            <p:nvPr/>
          </p:nvCxnSpPr>
          <p:spPr>
            <a:xfrm flipV="1">
              <a:off x="4067944" y="4149080"/>
              <a:ext cx="1440160" cy="27990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9" idx="3"/>
            </p:cNvCxnSpPr>
            <p:nvPr/>
          </p:nvCxnSpPr>
          <p:spPr>
            <a:xfrm flipV="1">
              <a:off x="4211752" y="4365104"/>
              <a:ext cx="1512376" cy="1616268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8" idx="3"/>
            </p:cNvCxnSpPr>
            <p:nvPr/>
          </p:nvCxnSpPr>
          <p:spPr>
            <a:xfrm flipV="1">
              <a:off x="4067944" y="4293096"/>
              <a:ext cx="1512168" cy="91171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52446"/>
            <a:ext cx="8280000" cy="1080000"/>
          </a:xfrm>
          <a:prstGeom prst="rect">
            <a:avLst/>
          </a:prstGeom>
          <a:noFill/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CA" sz="3600" b="1" cap="all">
                <a:latin typeface="Calibri" pitchFamily="34" charset="0"/>
              </a:rPr>
              <a:t>A COMMON RESPONSIBILITY</a:t>
            </a:r>
          </a:p>
        </p:txBody>
      </p:sp>
      <p:grpSp>
        <p:nvGrpSpPr>
          <p:cNvPr id="21" name="Groupe 27"/>
          <p:cNvGrpSpPr/>
          <p:nvPr/>
        </p:nvGrpSpPr>
        <p:grpSpPr>
          <a:xfrm>
            <a:off x="971600" y="1369102"/>
            <a:ext cx="4536000" cy="4788000"/>
            <a:chOff x="1187624" y="1628800"/>
            <a:chExt cx="4428448" cy="4788000"/>
          </a:xfrm>
        </p:grpSpPr>
        <p:sp>
          <p:nvSpPr>
            <p:cNvPr id="29" name="Ellipse 28"/>
            <p:cNvSpPr/>
            <p:nvPr/>
          </p:nvSpPr>
          <p:spPr>
            <a:xfrm>
              <a:off x="1187624" y="1628800"/>
              <a:ext cx="3996000" cy="478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latin typeface="Calibri" pitchFamily="34" charset="0"/>
                </a:rPr>
                <a:t>&gt;</a:t>
              </a:r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5220072" y="3789040"/>
              <a:ext cx="396000" cy="5040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alibri" pitchFamily="34" charset="0"/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1992220" y="294697"/>
            <a:ext cx="2520000" cy="97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059832" y="1989930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059832" y="2772726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059832" y="3564814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3059832" y="4310446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059832" y="5102534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5760132" y="3522023"/>
            <a:ext cx="11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>
                <a:solidFill>
                  <a:schemeClr val="bg1"/>
                </a:solidFill>
                <a:latin typeface="Calibri" pitchFamily="34" charset="0"/>
              </a:rPr>
              <a:t>JOB</a:t>
            </a:r>
            <a:endParaRPr lang="en-CA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/>
          <a:srcRect l="30000" t="9444" r="30938" b="27559"/>
          <a:stretch>
            <a:fillRect/>
          </a:stretch>
        </p:blipFill>
        <p:spPr bwMode="auto">
          <a:xfrm>
            <a:off x="1836420" y="161086"/>
            <a:ext cx="5486400" cy="49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34000" y="5239566"/>
            <a:ext cx="6876000" cy="828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fr-CA" sz="2400" u="sng" dirty="0">
                <a:latin typeface="Calibri" pitchFamily="34" charset="0"/>
                <a:hlinkClick r:id="rId4"/>
              </a:rPr>
              <a:t>http://tamarackcommunity.ca/downloads/learning_centre/Collab_Business_072008.pdf</a:t>
            </a:r>
            <a:endParaRPr kumimoji="0" lang="fr-CA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75631" y="352108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A" sz="3200" b="1" dirty="0">
                <a:solidFill>
                  <a:schemeClr val="tx2"/>
                </a:solidFill>
                <a:latin typeface="Verdana" pitchFamily="34" charset="0"/>
              </a:rPr>
              <a:t>Coopérative de  consultation en développement La Clé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83568" y="2517775"/>
            <a:ext cx="77406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 dirty="0">
                <a:latin typeface="Verdana" pitchFamily="34" charset="0"/>
              </a:rPr>
              <a:t>Richard Leroux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 dirty="0">
                <a:latin typeface="Verdana" pitchFamily="34" charset="0"/>
              </a:rPr>
              <a:t>William A. « Bill » Ninacs</a:t>
            </a:r>
          </a:p>
          <a:p>
            <a:pPr algn="ctr">
              <a:spcBef>
                <a:spcPts val="30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(819) 758-7797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  <a:hlinkClick r:id="rId2"/>
              </a:rPr>
              <a:t>info@lacle.coop</a:t>
            </a:r>
            <a:r>
              <a:rPr lang="fr-CA" sz="2800" dirty="0">
                <a:latin typeface="Verdana" pitchFamily="34" charset="0"/>
              </a:rPr>
              <a:t> 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  <a:hlinkClick r:id="rId3"/>
              </a:rPr>
              <a:t>http://www.lacle.coop/</a:t>
            </a:r>
            <a:r>
              <a:rPr lang="fr-CA" sz="2800" dirty="0">
                <a:latin typeface="Verdana" pitchFamily="34" charset="0"/>
              </a:rPr>
              <a:t> </a:t>
            </a:r>
          </a:p>
        </p:txBody>
      </p:sp>
      <p:pic>
        <p:nvPicPr>
          <p:cNvPr id="39" name="Picture 4" descr="Logo%20La%20C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481" y="263525"/>
            <a:ext cx="2133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2242640"/>
            <a:ext cx="77724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CA" sz="4400" b="1" dirty="0">
                <a:latin typeface="+mj-lt"/>
                <a:ea typeface="+mj-ea"/>
                <a:cs typeface="+mj-cs"/>
              </a:rPr>
              <a:t>CONCEPTS USED</a:t>
            </a:r>
            <a:endParaRPr kumimoji="0" lang="en-CA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COMMUNITY ECONOMIC DEVELOPMENT (CED)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18619"/>
            <a:ext cx="7886700" cy="4860000"/>
          </a:xfrm>
        </p:spPr>
        <p:txBody>
          <a:bodyPr>
            <a:noAutofit/>
          </a:bodyPr>
          <a:lstStyle/>
          <a:p>
            <a:pPr marL="360000" indent="-360000"/>
            <a:r>
              <a:rPr lang="en-CA" dirty="0"/>
              <a:t>key components: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collective action targeting social change, based on partnerships within a regional approach, leading to structural changes in the medium and long term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development of local capacity in the management of its resources</a:t>
            </a:r>
          </a:p>
          <a:p>
            <a:pPr marL="360000" indent="-360000">
              <a:spcBef>
                <a:spcPts val="1200"/>
              </a:spcBef>
            </a:pPr>
            <a:r>
              <a:rPr lang="en-CA" dirty="0"/>
              <a:t>•	deployment of economic measures to achieve social, cultural and environmental goals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7440" y="2211158"/>
            <a:ext cx="2808000" cy="540000"/>
          </a:xfrm>
          <a:prstGeom prst="ellips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PRIVATE SECTOR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65695"/>
            <a:ext cx="7886700" cy="4860000"/>
          </a:xfrm>
        </p:spPr>
        <p:txBody>
          <a:bodyPr>
            <a:noAutofit/>
          </a:bodyPr>
          <a:lstStyle/>
          <a:p>
            <a:r>
              <a:rPr lang="en-CA"/>
              <a:t>any non-governmental organization with market activities: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en-CA"/>
              <a:t>for-profit corporations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en-CA"/>
              <a:t>non-profit organizations with market activities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en-CA"/>
              <a:t>co-operatives 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en-CA"/>
              <a:t>partnerships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en-CA"/>
              <a:t>sole proprietorships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PRIVATE SECTOR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65695"/>
            <a:ext cx="7886700" cy="4860000"/>
          </a:xfrm>
        </p:spPr>
        <p:txBody>
          <a:bodyPr>
            <a:noAutofit/>
          </a:bodyPr>
          <a:lstStyle/>
          <a:p>
            <a:r>
              <a:rPr lang="en-CA" dirty="0"/>
              <a:t>Types of businesses by size: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en-CA" dirty="0"/>
              <a:t>large (500 or more employees)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en-CA" dirty="0"/>
              <a:t>medium (100-499 employees)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en-CA" dirty="0"/>
              <a:t>small (6-99 employees)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en-CA" dirty="0"/>
              <a:t>very small (0-5 employees)</a:t>
            </a:r>
          </a:p>
          <a:p>
            <a:pPr marL="360000" indent="-360000"/>
            <a:r>
              <a:rPr lang="en-CA" dirty="0"/>
              <a:t>Industrial sectors: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en-CA" dirty="0"/>
              <a:t>primary: agriculture, forestry, natural resources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en-CA" dirty="0"/>
              <a:t>secondary: manufacturing, construction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en-CA" dirty="0"/>
              <a:t>tertiary: services to producers (business) and consumers (retail)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2242640"/>
            <a:ext cx="77724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CA" sz="4400" b="1" dirty="0">
                <a:latin typeface="+mj-lt"/>
                <a:ea typeface="+mj-ea"/>
                <a:cs typeface="+mj-cs"/>
              </a:rPr>
              <a:t>The Path to Employment</a:t>
            </a:r>
            <a:endParaRPr kumimoji="0" lang="en-CA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688506" y="144417"/>
            <a:ext cx="5766989" cy="5976000"/>
            <a:chOff x="1688506" y="144417"/>
            <a:chExt cx="5766989" cy="59760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/>
            <a:srcRect l="31563" t="13444" r="30938" b="17222"/>
            <a:stretch>
              <a:fillRect/>
            </a:stretch>
          </p:blipFill>
          <p:spPr bwMode="auto">
            <a:xfrm>
              <a:off x="1688506" y="144417"/>
              <a:ext cx="5766989" cy="59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 15"/>
            <p:cNvPicPr/>
            <p:nvPr/>
          </p:nvPicPr>
          <p:blipFill>
            <a:blip r:embed="rId3"/>
            <a:srcRect l="27500" t="62222" r="28125" b="31111"/>
            <a:stretch>
              <a:fillRect/>
            </a:stretch>
          </p:blipFill>
          <p:spPr bwMode="auto">
            <a:xfrm>
              <a:off x="2551140" y="956717"/>
              <a:ext cx="3924000" cy="28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909759" y="1144358"/>
            <a:ext cx="3238500" cy="540000"/>
          </a:xfrm>
          <a:prstGeom prst="ellips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7" name="Organigramme : Alternative 6"/>
          <p:cNvSpPr/>
          <p:nvPr/>
        </p:nvSpPr>
        <p:spPr bwMode="auto">
          <a:xfrm>
            <a:off x="972000" y="4527771"/>
            <a:ext cx="7200000" cy="1656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rganigramme : Alternative 7"/>
          <p:cNvSpPr/>
          <p:nvPr/>
        </p:nvSpPr>
        <p:spPr bwMode="auto">
          <a:xfrm>
            <a:off x="972000" y="2820101"/>
            <a:ext cx="7200000" cy="1692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rganigramme : Alternative 8"/>
          <p:cNvSpPr/>
          <p:nvPr/>
        </p:nvSpPr>
        <p:spPr bwMode="auto">
          <a:xfrm>
            <a:off x="972000" y="1687935"/>
            <a:ext cx="7200000" cy="900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rganigramme : Alternative 9"/>
          <p:cNvSpPr/>
          <p:nvPr/>
        </p:nvSpPr>
        <p:spPr bwMode="auto">
          <a:xfrm>
            <a:off x="972000" y="107399"/>
            <a:ext cx="7200000" cy="1620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1" name="Picture 4" descr="Logo%20La%20Clé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 l="-761900000" t="-914300000" r="-761900000" b="-914300000"/>
          <a:stretch>
            <a:fillRect/>
          </a:stretch>
        </p:blipFill>
        <p:spPr bwMode="auto">
          <a:xfrm>
            <a:off x="-2147483648" y="-2147483648"/>
            <a:ext cx="2147483647" cy="21474836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2242640"/>
            <a:ext cx="77724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CA" sz="4400" b="1" dirty="0">
                <a:latin typeface="+mj-lt"/>
                <a:ea typeface="+mj-ea"/>
                <a:cs typeface="+mj-cs"/>
              </a:rPr>
              <a:t>ANALYSIS AND DISCUSSION</a:t>
            </a:r>
            <a:endParaRPr kumimoji="0" lang="en-CA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NOUS2016 PowerPoint Template v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249D7E-82C9-CC4E-BCC1-D69AE9E6358C}" vid="{FC71DF9C-9E0F-8E41-82AE-EF134734862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ECONOUS2016 PowerPoint Template v4</Template>
  <TotalTime>1669</TotalTime>
  <Words>828</Words>
  <Application>Microsoft Office PowerPoint</Application>
  <PresentationFormat>Affichage à l'écran (4:3)</PresentationFormat>
  <Paragraphs>146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Times</vt:lpstr>
      <vt:lpstr>Verdana</vt:lpstr>
      <vt:lpstr>ECONOUS2016 PowerPoint Template v4</vt:lpstr>
      <vt:lpstr>PRIVATE SECTOR PARTICIPATION IN COMMUNITY ECONOMIC DEVELOPMENT</vt:lpstr>
      <vt:lpstr>WORKSHOP Plan</vt:lpstr>
      <vt:lpstr>Présentation PowerPoint</vt:lpstr>
      <vt:lpstr>COMMUNITY ECONOMIC DEVELOPMENT (CED)</vt:lpstr>
      <vt:lpstr>PRIVATE SECTOR (1)</vt:lpstr>
      <vt:lpstr>PRIVATE SECTOR (2)</vt:lpstr>
      <vt:lpstr>Présentation PowerPoint</vt:lpstr>
      <vt:lpstr>Présentation PowerPoint</vt:lpstr>
      <vt:lpstr>Présentation PowerPoint</vt:lpstr>
      <vt:lpstr>ANALYTICAL QUESTIONS</vt:lpstr>
      <vt:lpstr>personal and professional qualification (1)</vt:lpstr>
      <vt:lpstr>personal and professional qualification (2)</vt:lpstr>
      <vt:lpstr>eliminating obstacles (1)</vt:lpstr>
      <vt:lpstr>eliminating obstacles (2)</vt:lpstr>
      <vt:lpstr>eliminating obstacles (3)</vt:lpstr>
      <vt:lpstr>accompaniment</vt:lpstr>
      <vt:lpstr>favourable conditions for the creation of quality jobs</vt:lpstr>
      <vt:lpstr>Présentation PowerPoint</vt:lpstr>
      <vt:lpstr>THE CONTRIBUTION OF LOCAL ACTORS</vt:lpstr>
      <vt:lpstr>COHESION MISSING IN ACTION</vt:lpstr>
      <vt:lpstr>ABSENCE OF KEY PLAYERS</vt:lpstr>
      <vt:lpstr>LACK OF A COMPREHENSIVE STRATEGY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Bill</dc:creator>
  <cp:lastModifiedBy>Joël Nadeau</cp:lastModifiedBy>
  <cp:revision>159</cp:revision>
  <dcterms:created xsi:type="dcterms:W3CDTF">2016-05-10T20:25:40Z</dcterms:created>
  <dcterms:modified xsi:type="dcterms:W3CDTF">2020-06-04T15:01:44Z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