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94" r:id="rId2"/>
    <p:sldId id="293" r:id="rId3"/>
    <p:sldId id="272" r:id="rId4"/>
    <p:sldId id="273" r:id="rId5"/>
    <p:sldId id="257" r:id="rId6"/>
    <p:sldId id="258" r:id="rId7"/>
    <p:sldId id="259" r:id="rId8"/>
    <p:sldId id="274" r:id="rId9"/>
    <p:sldId id="275" r:id="rId10"/>
    <p:sldId id="260" r:id="rId11"/>
    <p:sldId id="270" r:id="rId12"/>
    <p:sldId id="276" r:id="rId13"/>
    <p:sldId id="281" r:id="rId14"/>
    <p:sldId id="278" r:id="rId15"/>
    <p:sldId id="279" r:id="rId16"/>
    <p:sldId id="264" r:id="rId17"/>
    <p:sldId id="265" r:id="rId18"/>
    <p:sldId id="282" r:id="rId19"/>
    <p:sldId id="283" r:id="rId20"/>
    <p:sldId id="266" r:id="rId21"/>
    <p:sldId id="267" r:id="rId22"/>
    <p:sldId id="284" r:id="rId23"/>
    <p:sldId id="285" r:id="rId24"/>
    <p:sldId id="286" r:id="rId25"/>
    <p:sldId id="287" r:id="rId26"/>
    <p:sldId id="288" r:id="rId27"/>
    <p:sldId id="289" r:id="rId28"/>
    <p:sldId id="290" r:id="rId29"/>
    <p:sldId id="291" r:id="rId30"/>
    <p:sldId id="292" r:id="rId31"/>
    <p:sldId id="269" r:id="rId32"/>
    <p:sldId id="268" r:id="rId3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7" d="100"/>
          <a:sy n="77" d="100"/>
        </p:scale>
        <p:origin x="1800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432"/>
    </p:cViewPr>
  </p:sorterViewPr>
  <p:notesViewPr>
    <p:cSldViewPr>
      <p:cViewPr varScale="1">
        <p:scale>
          <a:sx n="57" d="100"/>
          <a:sy n="57" d="100"/>
        </p:scale>
        <p:origin x="-2520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59E497-A99C-41CC-AA80-3D3E612142BF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</dgm:pt>
    <dgm:pt modelId="{7B6DE787-D7FC-4491-9643-04A6CB36825E}">
      <dgm:prSet custT="1"/>
      <dgm:spPr/>
      <dgm:t>
        <a:bodyPr/>
        <a:lstStyle/>
        <a:p>
          <a:pPr marR="0" algn="ctr" rtl="0"/>
          <a:endParaRPr lang="fr-CA" sz="1800" b="1" baseline="0">
            <a:solidFill>
              <a:srgbClr val="000000"/>
            </a:solidFill>
            <a:latin typeface="Arial"/>
          </a:endParaRPr>
        </a:p>
        <a:p>
          <a:pPr marR="0" algn="ctr" rtl="0"/>
          <a:r>
            <a:rPr lang="fr-CA" sz="1800" b="1" baseline="0">
              <a:solidFill>
                <a:srgbClr val="000000"/>
              </a:solidFill>
              <a:latin typeface="Arial"/>
            </a:rPr>
            <a:t>Common Vision</a:t>
          </a:r>
          <a:endParaRPr lang="fr-CA" sz="1800"/>
        </a:p>
      </dgm:t>
    </dgm:pt>
    <dgm:pt modelId="{98EB4769-571A-4F2D-BF16-BF986280E148}" type="parTrans" cxnId="{622A1DCB-F15F-41F1-B17D-145D6AB33388}">
      <dgm:prSet/>
      <dgm:spPr/>
      <dgm:t>
        <a:bodyPr/>
        <a:lstStyle/>
        <a:p>
          <a:endParaRPr lang="fr-CA" sz="2400"/>
        </a:p>
      </dgm:t>
    </dgm:pt>
    <dgm:pt modelId="{CFFD6F42-7A5C-4E11-BED5-3019626282EC}" type="sibTrans" cxnId="{622A1DCB-F15F-41F1-B17D-145D6AB33388}">
      <dgm:prSet/>
      <dgm:spPr/>
      <dgm:t>
        <a:bodyPr/>
        <a:lstStyle/>
        <a:p>
          <a:endParaRPr lang="fr-CA" sz="2400"/>
        </a:p>
      </dgm:t>
    </dgm:pt>
    <dgm:pt modelId="{30750992-8190-4EBB-B2A4-D19D56C3A0EB}">
      <dgm:prSet custT="1"/>
      <dgm:spPr/>
      <dgm:t>
        <a:bodyPr/>
        <a:lstStyle/>
        <a:p>
          <a:pPr marR="0" algn="ctr" rtl="0"/>
          <a:r>
            <a:rPr lang="fr-CA" sz="1800" b="1" baseline="0">
              <a:solidFill>
                <a:srgbClr val="000000"/>
              </a:solidFill>
              <a:latin typeface="Arial"/>
            </a:rPr>
            <a:t>Strategic</a:t>
          </a:r>
        </a:p>
        <a:p>
          <a:pPr marR="0" algn="ctr" rtl="0"/>
          <a:r>
            <a:rPr lang="fr-CA" sz="1800" b="1" baseline="0">
              <a:solidFill>
                <a:srgbClr val="000000"/>
              </a:solidFill>
              <a:latin typeface="Arial"/>
            </a:rPr>
            <a:t>Planning</a:t>
          </a:r>
          <a:endParaRPr lang="fr-CA" sz="1800" b="1"/>
        </a:p>
      </dgm:t>
    </dgm:pt>
    <dgm:pt modelId="{7838E633-F369-4A49-84C5-89D83CF3420A}" type="parTrans" cxnId="{82F3154B-ABD3-403A-9A54-B7F0360AD5B1}">
      <dgm:prSet/>
      <dgm:spPr/>
      <dgm:t>
        <a:bodyPr/>
        <a:lstStyle/>
        <a:p>
          <a:endParaRPr lang="fr-CA" sz="2400"/>
        </a:p>
      </dgm:t>
    </dgm:pt>
    <dgm:pt modelId="{96FA881E-E0A5-4295-8360-F7B1D5E69A10}" type="sibTrans" cxnId="{82F3154B-ABD3-403A-9A54-B7F0360AD5B1}">
      <dgm:prSet/>
      <dgm:spPr/>
      <dgm:t>
        <a:bodyPr/>
        <a:lstStyle/>
        <a:p>
          <a:endParaRPr lang="fr-CA" sz="2400"/>
        </a:p>
      </dgm:t>
    </dgm:pt>
    <dgm:pt modelId="{490642FE-173B-4C82-B381-F926C633EF6A}">
      <dgm:prSet custT="1"/>
      <dgm:spPr/>
      <dgm:t>
        <a:bodyPr/>
        <a:lstStyle/>
        <a:p>
          <a:pPr marR="0" algn="ctr" rtl="0"/>
          <a:endParaRPr lang="fr-CA" sz="1800" b="1" baseline="0" dirty="0">
            <a:solidFill>
              <a:srgbClr val="000000"/>
            </a:solidFill>
            <a:latin typeface="Arial"/>
          </a:endParaRPr>
        </a:p>
        <a:p>
          <a:pPr marR="0" algn="ctr" rtl="0"/>
          <a:r>
            <a:rPr lang="fr-CA" sz="1800" b="1" baseline="0" dirty="0">
              <a:solidFill>
                <a:srgbClr val="000000"/>
              </a:solidFill>
              <a:latin typeface="Arial"/>
            </a:rPr>
            <a:t>Project </a:t>
          </a:r>
          <a:endParaRPr lang="fr-CA" sz="1800" b="1" dirty="0"/>
        </a:p>
      </dgm:t>
    </dgm:pt>
    <dgm:pt modelId="{77AC07DB-EE35-497B-BD81-2CBCAAF5B40C}" type="parTrans" cxnId="{2DD53519-E5DD-4F66-9A92-78F07B4D3281}">
      <dgm:prSet/>
      <dgm:spPr/>
      <dgm:t>
        <a:bodyPr/>
        <a:lstStyle/>
        <a:p>
          <a:endParaRPr lang="fr-CA" sz="2400"/>
        </a:p>
      </dgm:t>
    </dgm:pt>
    <dgm:pt modelId="{570A57F4-2A38-4B7F-8F79-90286B880B95}" type="sibTrans" cxnId="{2DD53519-E5DD-4F66-9A92-78F07B4D3281}">
      <dgm:prSet/>
      <dgm:spPr/>
      <dgm:t>
        <a:bodyPr/>
        <a:lstStyle/>
        <a:p>
          <a:endParaRPr lang="fr-CA" sz="2400"/>
        </a:p>
      </dgm:t>
    </dgm:pt>
    <dgm:pt modelId="{47802297-B0BE-413A-B26E-1AF45CA3EB5B}">
      <dgm:prSet custT="1"/>
      <dgm:spPr/>
      <dgm:t>
        <a:bodyPr/>
        <a:lstStyle/>
        <a:p>
          <a:pPr marR="0" algn="ctr" rtl="0"/>
          <a:r>
            <a:rPr lang="fr-CA" sz="1800" b="1" baseline="0">
              <a:solidFill>
                <a:srgbClr val="000000"/>
              </a:solidFill>
              <a:latin typeface="Arial"/>
            </a:rPr>
            <a:t>Evaluation</a:t>
          </a:r>
          <a:endParaRPr lang="fr-CA" sz="1800" b="1"/>
        </a:p>
      </dgm:t>
    </dgm:pt>
    <dgm:pt modelId="{39DB8EC7-8BF3-469A-B425-1714A82AE0B7}" type="parTrans" cxnId="{CBC6B4FE-3A00-4C61-892B-25DA9443C3BB}">
      <dgm:prSet/>
      <dgm:spPr/>
      <dgm:t>
        <a:bodyPr/>
        <a:lstStyle/>
        <a:p>
          <a:endParaRPr lang="fr-CA" sz="2400"/>
        </a:p>
      </dgm:t>
    </dgm:pt>
    <dgm:pt modelId="{4FAD6861-42E6-4AF1-9F18-8C6923657FA7}" type="sibTrans" cxnId="{CBC6B4FE-3A00-4C61-892B-25DA9443C3BB}">
      <dgm:prSet/>
      <dgm:spPr/>
      <dgm:t>
        <a:bodyPr/>
        <a:lstStyle/>
        <a:p>
          <a:endParaRPr lang="fr-CA" sz="2400"/>
        </a:p>
      </dgm:t>
    </dgm:pt>
    <dgm:pt modelId="{78722B5E-0B03-47CA-878B-61C5840DDCD2}">
      <dgm:prSet custT="1"/>
      <dgm:spPr/>
      <dgm:t>
        <a:bodyPr/>
        <a:lstStyle/>
        <a:p>
          <a:pPr marR="0" algn="ctr" rtl="0"/>
          <a:r>
            <a:rPr lang="en-US" sz="1800" b="1" baseline="0" noProof="0" dirty="0">
              <a:solidFill>
                <a:srgbClr val="000000"/>
              </a:solidFill>
              <a:latin typeface="Arial"/>
            </a:rPr>
            <a:t>Analysis (diagnosis)</a:t>
          </a:r>
          <a:endParaRPr lang="en-US" sz="1800" b="1" noProof="0" dirty="0"/>
        </a:p>
      </dgm:t>
    </dgm:pt>
    <dgm:pt modelId="{8AC0A73A-3CB5-4E06-8D2F-4967727B63BB}" type="parTrans" cxnId="{75855C11-658C-4477-B695-65D76320FD9B}">
      <dgm:prSet/>
      <dgm:spPr/>
      <dgm:t>
        <a:bodyPr/>
        <a:lstStyle/>
        <a:p>
          <a:endParaRPr lang="fr-CA" sz="2400"/>
        </a:p>
      </dgm:t>
    </dgm:pt>
    <dgm:pt modelId="{D05CF4B1-BAC5-47DC-BB2C-1A5AE0F54EE5}" type="sibTrans" cxnId="{75855C11-658C-4477-B695-65D76320FD9B}">
      <dgm:prSet/>
      <dgm:spPr/>
      <dgm:t>
        <a:bodyPr/>
        <a:lstStyle/>
        <a:p>
          <a:endParaRPr lang="fr-CA" sz="2400"/>
        </a:p>
      </dgm:t>
    </dgm:pt>
    <dgm:pt modelId="{783DC604-EB24-4209-A111-80B8250518D5}" type="pres">
      <dgm:prSet presAssocID="{2559E497-A99C-41CC-AA80-3D3E612142BF}" presName="cycle" presStyleCnt="0">
        <dgm:presLayoutVars>
          <dgm:dir/>
          <dgm:resizeHandles val="exact"/>
        </dgm:presLayoutVars>
      </dgm:prSet>
      <dgm:spPr/>
    </dgm:pt>
    <dgm:pt modelId="{48408BCE-9EDF-426E-9B1F-3C061F6B319C}" type="pres">
      <dgm:prSet presAssocID="{7B6DE787-D7FC-4491-9643-04A6CB36825E}" presName="dummy" presStyleCnt="0"/>
      <dgm:spPr/>
    </dgm:pt>
    <dgm:pt modelId="{F24613F4-17F6-4BE7-A259-C1F670FA2246}" type="pres">
      <dgm:prSet presAssocID="{7B6DE787-D7FC-4491-9643-04A6CB36825E}" presName="node" presStyleLbl="revTx" presStyleIdx="0" presStyleCnt="5">
        <dgm:presLayoutVars>
          <dgm:bulletEnabled val="1"/>
        </dgm:presLayoutVars>
      </dgm:prSet>
      <dgm:spPr/>
    </dgm:pt>
    <dgm:pt modelId="{C1704492-CE9A-48AA-BD63-0E046A3F98E2}" type="pres">
      <dgm:prSet presAssocID="{CFFD6F42-7A5C-4E11-BED5-3019626282EC}" presName="sibTrans" presStyleLbl="node1" presStyleIdx="0" presStyleCnt="5"/>
      <dgm:spPr/>
    </dgm:pt>
    <dgm:pt modelId="{032D2C04-FC0F-4803-8BE9-DE818459D546}" type="pres">
      <dgm:prSet presAssocID="{30750992-8190-4EBB-B2A4-D19D56C3A0EB}" presName="dummy" presStyleCnt="0"/>
      <dgm:spPr/>
    </dgm:pt>
    <dgm:pt modelId="{B68F1837-4B84-4BD3-8875-82636A100536}" type="pres">
      <dgm:prSet presAssocID="{30750992-8190-4EBB-B2A4-D19D56C3A0EB}" presName="node" presStyleLbl="revTx" presStyleIdx="1" presStyleCnt="5">
        <dgm:presLayoutVars>
          <dgm:bulletEnabled val="1"/>
        </dgm:presLayoutVars>
      </dgm:prSet>
      <dgm:spPr/>
    </dgm:pt>
    <dgm:pt modelId="{54204DD3-1C24-4FB2-B6F4-42A1BE70E90C}" type="pres">
      <dgm:prSet presAssocID="{96FA881E-E0A5-4295-8360-F7B1D5E69A10}" presName="sibTrans" presStyleLbl="node1" presStyleIdx="1" presStyleCnt="5"/>
      <dgm:spPr/>
    </dgm:pt>
    <dgm:pt modelId="{35248621-B82B-4F1D-B2D4-09BB6D99DD31}" type="pres">
      <dgm:prSet presAssocID="{490642FE-173B-4C82-B381-F926C633EF6A}" presName="dummy" presStyleCnt="0"/>
      <dgm:spPr/>
    </dgm:pt>
    <dgm:pt modelId="{0ED76B3C-8C7E-491E-9160-2122EA3216A8}" type="pres">
      <dgm:prSet presAssocID="{490642FE-173B-4C82-B381-F926C633EF6A}" presName="node" presStyleLbl="revTx" presStyleIdx="2" presStyleCnt="5" custRadScaleRad="100569">
        <dgm:presLayoutVars>
          <dgm:bulletEnabled val="1"/>
        </dgm:presLayoutVars>
      </dgm:prSet>
      <dgm:spPr/>
    </dgm:pt>
    <dgm:pt modelId="{3AF9F9A3-6AE9-418B-8272-76AB3462F17D}" type="pres">
      <dgm:prSet presAssocID="{570A57F4-2A38-4B7F-8F79-90286B880B95}" presName="sibTrans" presStyleLbl="node1" presStyleIdx="2" presStyleCnt="5"/>
      <dgm:spPr/>
    </dgm:pt>
    <dgm:pt modelId="{3393A96D-EB9A-4AAF-9920-C8CA62E47CB2}" type="pres">
      <dgm:prSet presAssocID="{47802297-B0BE-413A-B26E-1AF45CA3EB5B}" presName="dummy" presStyleCnt="0"/>
      <dgm:spPr/>
    </dgm:pt>
    <dgm:pt modelId="{905359CE-D061-4AFC-BCF4-261DECCF647E}" type="pres">
      <dgm:prSet presAssocID="{47802297-B0BE-413A-B26E-1AF45CA3EB5B}" presName="node" presStyleLbl="revTx" presStyleIdx="3" presStyleCnt="5">
        <dgm:presLayoutVars>
          <dgm:bulletEnabled val="1"/>
        </dgm:presLayoutVars>
      </dgm:prSet>
      <dgm:spPr/>
    </dgm:pt>
    <dgm:pt modelId="{EE830CA0-24E7-44DA-AF34-6D444F893A2C}" type="pres">
      <dgm:prSet presAssocID="{4FAD6861-42E6-4AF1-9F18-8C6923657FA7}" presName="sibTrans" presStyleLbl="node1" presStyleIdx="3" presStyleCnt="5"/>
      <dgm:spPr/>
    </dgm:pt>
    <dgm:pt modelId="{EF10769B-4CC7-47C5-9042-06EB96F60045}" type="pres">
      <dgm:prSet presAssocID="{78722B5E-0B03-47CA-878B-61C5840DDCD2}" presName="dummy" presStyleCnt="0"/>
      <dgm:spPr/>
    </dgm:pt>
    <dgm:pt modelId="{94CEDD52-BD01-468A-9D7F-3F17EE425F9E}" type="pres">
      <dgm:prSet presAssocID="{78722B5E-0B03-47CA-878B-61C5840DDCD2}" presName="node" presStyleLbl="revTx" presStyleIdx="4" presStyleCnt="5" custScaleX="153434">
        <dgm:presLayoutVars>
          <dgm:bulletEnabled val="1"/>
        </dgm:presLayoutVars>
      </dgm:prSet>
      <dgm:spPr/>
    </dgm:pt>
    <dgm:pt modelId="{F38910C3-7D36-4BB6-A91D-15787B751647}" type="pres">
      <dgm:prSet presAssocID="{D05CF4B1-BAC5-47DC-BB2C-1A5AE0F54EE5}" presName="sibTrans" presStyleLbl="node1" presStyleIdx="4" presStyleCnt="5"/>
      <dgm:spPr/>
    </dgm:pt>
  </dgm:ptLst>
  <dgm:cxnLst>
    <dgm:cxn modelId="{0CB15A09-3930-44D0-8E44-81EC25D55A6B}" type="presOf" srcId="{30750992-8190-4EBB-B2A4-D19D56C3A0EB}" destId="{B68F1837-4B84-4BD3-8875-82636A100536}" srcOrd="0" destOrd="0" presId="urn:microsoft.com/office/officeart/2005/8/layout/cycle1"/>
    <dgm:cxn modelId="{75855C11-658C-4477-B695-65D76320FD9B}" srcId="{2559E497-A99C-41CC-AA80-3D3E612142BF}" destId="{78722B5E-0B03-47CA-878B-61C5840DDCD2}" srcOrd="4" destOrd="0" parTransId="{8AC0A73A-3CB5-4E06-8D2F-4967727B63BB}" sibTransId="{D05CF4B1-BAC5-47DC-BB2C-1A5AE0F54EE5}"/>
    <dgm:cxn modelId="{2DD53519-E5DD-4F66-9A92-78F07B4D3281}" srcId="{2559E497-A99C-41CC-AA80-3D3E612142BF}" destId="{490642FE-173B-4C82-B381-F926C633EF6A}" srcOrd="2" destOrd="0" parTransId="{77AC07DB-EE35-497B-BD81-2CBCAAF5B40C}" sibTransId="{570A57F4-2A38-4B7F-8F79-90286B880B95}"/>
    <dgm:cxn modelId="{7D4C3E2D-1349-4218-B076-CC593BC0E0B4}" type="presOf" srcId="{2559E497-A99C-41CC-AA80-3D3E612142BF}" destId="{783DC604-EB24-4209-A111-80B8250518D5}" srcOrd="0" destOrd="0" presId="urn:microsoft.com/office/officeart/2005/8/layout/cycle1"/>
    <dgm:cxn modelId="{82F3154B-ABD3-403A-9A54-B7F0360AD5B1}" srcId="{2559E497-A99C-41CC-AA80-3D3E612142BF}" destId="{30750992-8190-4EBB-B2A4-D19D56C3A0EB}" srcOrd="1" destOrd="0" parTransId="{7838E633-F369-4A49-84C5-89D83CF3420A}" sibTransId="{96FA881E-E0A5-4295-8360-F7B1D5E69A10}"/>
    <dgm:cxn modelId="{A670B350-466B-462C-BB6C-697F55172E75}" type="presOf" srcId="{78722B5E-0B03-47CA-878B-61C5840DDCD2}" destId="{94CEDD52-BD01-468A-9D7F-3F17EE425F9E}" srcOrd="0" destOrd="0" presId="urn:microsoft.com/office/officeart/2005/8/layout/cycle1"/>
    <dgm:cxn modelId="{6C5C9A53-5079-4499-9027-637914015B30}" type="presOf" srcId="{CFFD6F42-7A5C-4E11-BED5-3019626282EC}" destId="{C1704492-CE9A-48AA-BD63-0E046A3F98E2}" srcOrd="0" destOrd="0" presId="urn:microsoft.com/office/officeart/2005/8/layout/cycle1"/>
    <dgm:cxn modelId="{0A3AA5AD-3C83-4321-AF24-12E78B4672BB}" type="presOf" srcId="{D05CF4B1-BAC5-47DC-BB2C-1A5AE0F54EE5}" destId="{F38910C3-7D36-4BB6-A91D-15787B751647}" srcOrd="0" destOrd="0" presId="urn:microsoft.com/office/officeart/2005/8/layout/cycle1"/>
    <dgm:cxn modelId="{5523EAB4-B426-4035-B584-F1C8D9470231}" type="presOf" srcId="{490642FE-173B-4C82-B381-F926C633EF6A}" destId="{0ED76B3C-8C7E-491E-9160-2122EA3216A8}" srcOrd="0" destOrd="0" presId="urn:microsoft.com/office/officeart/2005/8/layout/cycle1"/>
    <dgm:cxn modelId="{169402BD-9E91-4A4D-8B7C-7B745E702358}" type="presOf" srcId="{47802297-B0BE-413A-B26E-1AF45CA3EB5B}" destId="{905359CE-D061-4AFC-BCF4-261DECCF647E}" srcOrd="0" destOrd="0" presId="urn:microsoft.com/office/officeart/2005/8/layout/cycle1"/>
    <dgm:cxn modelId="{FA4654BE-B104-47E2-ACFF-6CD330F2EC35}" type="presOf" srcId="{570A57F4-2A38-4B7F-8F79-90286B880B95}" destId="{3AF9F9A3-6AE9-418B-8272-76AB3462F17D}" srcOrd="0" destOrd="0" presId="urn:microsoft.com/office/officeart/2005/8/layout/cycle1"/>
    <dgm:cxn modelId="{F316F0C9-A52E-4A14-96E3-D13548B424B5}" type="presOf" srcId="{96FA881E-E0A5-4295-8360-F7B1D5E69A10}" destId="{54204DD3-1C24-4FB2-B6F4-42A1BE70E90C}" srcOrd="0" destOrd="0" presId="urn:microsoft.com/office/officeart/2005/8/layout/cycle1"/>
    <dgm:cxn modelId="{622A1DCB-F15F-41F1-B17D-145D6AB33388}" srcId="{2559E497-A99C-41CC-AA80-3D3E612142BF}" destId="{7B6DE787-D7FC-4491-9643-04A6CB36825E}" srcOrd="0" destOrd="0" parTransId="{98EB4769-571A-4F2D-BF16-BF986280E148}" sibTransId="{CFFD6F42-7A5C-4E11-BED5-3019626282EC}"/>
    <dgm:cxn modelId="{BEBA0EED-5D97-4E87-BF56-85361DD2269A}" type="presOf" srcId="{7B6DE787-D7FC-4491-9643-04A6CB36825E}" destId="{F24613F4-17F6-4BE7-A259-C1F670FA2246}" srcOrd="0" destOrd="0" presId="urn:microsoft.com/office/officeart/2005/8/layout/cycle1"/>
    <dgm:cxn modelId="{B38F83F8-D457-47FA-95F9-055394F69845}" type="presOf" srcId="{4FAD6861-42E6-4AF1-9F18-8C6923657FA7}" destId="{EE830CA0-24E7-44DA-AF34-6D444F893A2C}" srcOrd="0" destOrd="0" presId="urn:microsoft.com/office/officeart/2005/8/layout/cycle1"/>
    <dgm:cxn modelId="{CBC6B4FE-3A00-4C61-892B-25DA9443C3BB}" srcId="{2559E497-A99C-41CC-AA80-3D3E612142BF}" destId="{47802297-B0BE-413A-B26E-1AF45CA3EB5B}" srcOrd="3" destOrd="0" parTransId="{39DB8EC7-8BF3-469A-B425-1714A82AE0B7}" sibTransId="{4FAD6861-42E6-4AF1-9F18-8C6923657FA7}"/>
    <dgm:cxn modelId="{5B2E82F5-6185-4B25-888D-1F0810588AFD}" type="presParOf" srcId="{783DC604-EB24-4209-A111-80B8250518D5}" destId="{48408BCE-9EDF-426E-9B1F-3C061F6B319C}" srcOrd="0" destOrd="0" presId="urn:microsoft.com/office/officeart/2005/8/layout/cycle1"/>
    <dgm:cxn modelId="{D2E3A7D9-F14F-46DE-9697-C51E84BE9EB5}" type="presParOf" srcId="{783DC604-EB24-4209-A111-80B8250518D5}" destId="{F24613F4-17F6-4BE7-A259-C1F670FA2246}" srcOrd="1" destOrd="0" presId="urn:microsoft.com/office/officeart/2005/8/layout/cycle1"/>
    <dgm:cxn modelId="{B1DCB4BB-15CE-4A14-A7A7-7B4FC7FB2519}" type="presParOf" srcId="{783DC604-EB24-4209-A111-80B8250518D5}" destId="{C1704492-CE9A-48AA-BD63-0E046A3F98E2}" srcOrd="2" destOrd="0" presId="urn:microsoft.com/office/officeart/2005/8/layout/cycle1"/>
    <dgm:cxn modelId="{40F879C2-4F80-4852-A781-680EEE043C3D}" type="presParOf" srcId="{783DC604-EB24-4209-A111-80B8250518D5}" destId="{032D2C04-FC0F-4803-8BE9-DE818459D546}" srcOrd="3" destOrd="0" presId="urn:microsoft.com/office/officeart/2005/8/layout/cycle1"/>
    <dgm:cxn modelId="{C556F379-B558-4D9A-A147-9412113F68A1}" type="presParOf" srcId="{783DC604-EB24-4209-A111-80B8250518D5}" destId="{B68F1837-4B84-4BD3-8875-82636A100536}" srcOrd="4" destOrd="0" presId="urn:microsoft.com/office/officeart/2005/8/layout/cycle1"/>
    <dgm:cxn modelId="{2DCC2A6D-F7C1-4689-AF74-04D798BFAC61}" type="presParOf" srcId="{783DC604-EB24-4209-A111-80B8250518D5}" destId="{54204DD3-1C24-4FB2-B6F4-42A1BE70E90C}" srcOrd="5" destOrd="0" presId="urn:microsoft.com/office/officeart/2005/8/layout/cycle1"/>
    <dgm:cxn modelId="{CF4C0C5B-07BF-437C-B17F-5BDD7907410B}" type="presParOf" srcId="{783DC604-EB24-4209-A111-80B8250518D5}" destId="{35248621-B82B-4F1D-B2D4-09BB6D99DD31}" srcOrd="6" destOrd="0" presId="urn:microsoft.com/office/officeart/2005/8/layout/cycle1"/>
    <dgm:cxn modelId="{09AA19F5-7F16-491B-B81A-BB681AE96F1C}" type="presParOf" srcId="{783DC604-EB24-4209-A111-80B8250518D5}" destId="{0ED76B3C-8C7E-491E-9160-2122EA3216A8}" srcOrd="7" destOrd="0" presId="urn:microsoft.com/office/officeart/2005/8/layout/cycle1"/>
    <dgm:cxn modelId="{31D028EA-AF35-4CF4-A4C4-39AE3D0BF194}" type="presParOf" srcId="{783DC604-EB24-4209-A111-80B8250518D5}" destId="{3AF9F9A3-6AE9-418B-8272-76AB3462F17D}" srcOrd="8" destOrd="0" presId="urn:microsoft.com/office/officeart/2005/8/layout/cycle1"/>
    <dgm:cxn modelId="{E8B857BD-11E3-4250-BB64-2165647062DE}" type="presParOf" srcId="{783DC604-EB24-4209-A111-80B8250518D5}" destId="{3393A96D-EB9A-4AAF-9920-C8CA62E47CB2}" srcOrd="9" destOrd="0" presId="urn:microsoft.com/office/officeart/2005/8/layout/cycle1"/>
    <dgm:cxn modelId="{04DBFC35-3C77-4E6A-ACD1-9B9E75989980}" type="presParOf" srcId="{783DC604-EB24-4209-A111-80B8250518D5}" destId="{905359CE-D061-4AFC-BCF4-261DECCF647E}" srcOrd="10" destOrd="0" presId="urn:microsoft.com/office/officeart/2005/8/layout/cycle1"/>
    <dgm:cxn modelId="{BB2C7042-588C-4869-91AF-C89349AF422E}" type="presParOf" srcId="{783DC604-EB24-4209-A111-80B8250518D5}" destId="{EE830CA0-24E7-44DA-AF34-6D444F893A2C}" srcOrd="11" destOrd="0" presId="urn:microsoft.com/office/officeart/2005/8/layout/cycle1"/>
    <dgm:cxn modelId="{5C580B6C-0494-4B62-B621-F3414B54F949}" type="presParOf" srcId="{783DC604-EB24-4209-A111-80B8250518D5}" destId="{EF10769B-4CC7-47C5-9042-06EB96F60045}" srcOrd="12" destOrd="0" presId="urn:microsoft.com/office/officeart/2005/8/layout/cycle1"/>
    <dgm:cxn modelId="{662AED35-BF8F-46C5-ACF6-14AF9276A693}" type="presParOf" srcId="{783DC604-EB24-4209-A111-80B8250518D5}" destId="{94CEDD52-BD01-468A-9D7F-3F17EE425F9E}" srcOrd="13" destOrd="0" presId="urn:microsoft.com/office/officeart/2005/8/layout/cycle1"/>
    <dgm:cxn modelId="{81DD32FE-B355-41E4-B3DB-779CBEDC673A}" type="presParOf" srcId="{783DC604-EB24-4209-A111-80B8250518D5}" destId="{F38910C3-7D36-4BB6-A91D-15787B751647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4613F4-17F6-4BE7-A259-C1F670FA2246}">
      <dsp:nvSpPr>
        <dsp:cNvPr id="0" name=""/>
        <dsp:cNvSpPr/>
      </dsp:nvSpPr>
      <dsp:spPr>
        <a:xfrm>
          <a:off x="3472714" y="35741"/>
          <a:ext cx="1238063" cy="12380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marR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CA" sz="1800" b="1" kern="1200" baseline="0">
            <a:solidFill>
              <a:srgbClr val="000000"/>
            </a:solidFill>
            <a:latin typeface="Arial"/>
          </a:endParaRPr>
        </a:p>
        <a:p>
          <a:pPr marL="0" marR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800" b="1" kern="1200" baseline="0">
              <a:solidFill>
                <a:srgbClr val="000000"/>
              </a:solidFill>
              <a:latin typeface="Arial"/>
            </a:rPr>
            <a:t>Common Vision</a:t>
          </a:r>
          <a:endParaRPr lang="fr-CA" sz="1800" kern="1200"/>
        </a:p>
      </dsp:txBody>
      <dsp:txXfrm>
        <a:off x="3472714" y="35741"/>
        <a:ext cx="1238063" cy="1238063"/>
      </dsp:txXfrm>
    </dsp:sp>
    <dsp:sp modelId="{C1704492-CE9A-48AA-BD63-0E046A3F98E2}">
      <dsp:nvSpPr>
        <dsp:cNvPr id="0" name=""/>
        <dsp:cNvSpPr/>
      </dsp:nvSpPr>
      <dsp:spPr>
        <a:xfrm>
          <a:off x="560458" y="-60"/>
          <a:ext cx="4641708" cy="4641708"/>
        </a:xfrm>
        <a:prstGeom prst="circularArrow">
          <a:avLst>
            <a:gd name="adj1" fmla="val 5201"/>
            <a:gd name="adj2" fmla="val 335986"/>
            <a:gd name="adj3" fmla="val 21292946"/>
            <a:gd name="adj4" fmla="val 19766498"/>
            <a:gd name="adj5" fmla="val 606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8F1837-4B84-4BD3-8875-82636A100536}">
      <dsp:nvSpPr>
        <dsp:cNvPr id="0" name=""/>
        <dsp:cNvSpPr/>
      </dsp:nvSpPr>
      <dsp:spPr>
        <a:xfrm>
          <a:off x="4220803" y="2338123"/>
          <a:ext cx="1238063" cy="12380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marR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800" b="1" kern="1200" baseline="0">
              <a:solidFill>
                <a:srgbClr val="000000"/>
              </a:solidFill>
              <a:latin typeface="Arial"/>
            </a:rPr>
            <a:t>Strategic</a:t>
          </a:r>
        </a:p>
        <a:p>
          <a:pPr marL="0" marR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800" b="1" kern="1200" baseline="0">
              <a:solidFill>
                <a:srgbClr val="000000"/>
              </a:solidFill>
              <a:latin typeface="Arial"/>
            </a:rPr>
            <a:t>Planning</a:t>
          </a:r>
          <a:endParaRPr lang="fr-CA" sz="1800" b="1" kern="1200"/>
        </a:p>
      </dsp:txBody>
      <dsp:txXfrm>
        <a:off x="4220803" y="2338123"/>
        <a:ext cx="1238063" cy="1238063"/>
      </dsp:txXfrm>
    </dsp:sp>
    <dsp:sp modelId="{54204DD3-1C24-4FB2-B6F4-42A1BE70E90C}">
      <dsp:nvSpPr>
        <dsp:cNvPr id="0" name=""/>
        <dsp:cNvSpPr/>
      </dsp:nvSpPr>
      <dsp:spPr>
        <a:xfrm>
          <a:off x="558878" y="1996"/>
          <a:ext cx="4641708" cy="4641708"/>
        </a:xfrm>
        <a:prstGeom prst="circularArrow">
          <a:avLst>
            <a:gd name="adj1" fmla="val 5201"/>
            <a:gd name="adj2" fmla="val 335986"/>
            <a:gd name="adj3" fmla="val 4011625"/>
            <a:gd name="adj4" fmla="val 2249383"/>
            <a:gd name="adj5" fmla="val 606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D76B3C-8C7E-491E-9160-2122EA3216A8}">
      <dsp:nvSpPr>
        <dsp:cNvPr id="0" name=""/>
        <dsp:cNvSpPr/>
      </dsp:nvSpPr>
      <dsp:spPr>
        <a:xfrm>
          <a:off x="2262280" y="3762561"/>
          <a:ext cx="1238063" cy="12380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marR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CA" sz="1800" b="1" kern="1200" baseline="0" dirty="0">
            <a:solidFill>
              <a:srgbClr val="000000"/>
            </a:solidFill>
            <a:latin typeface="Arial"/>
          </a:endParaRPr>
        </a:p>
        <a:p>
          <a:pPr marL="0" marR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800" b="1" kern="1200" baseline="0" dirty="0">
              <a:solidFill>
                <a:srgbClr val="000000"/>
              </a:solidFill>
              <a:latin typeface="Arial"/>
            </a:rPr>
            <a:t>Project </a:t>
          </a:r>
          <a:endParaRPr lang="fr-CA" sz="1800" b="1" kern="1200" dirty="0"/>
        </a:p>
      </dsp:txBody>
      <dsp:txXfrm>
        <a:off x="2262280" y="3762561"/>
        <a:ext cx="1238063" cy="1238063"/>
      </dsp:txXfrm>
    </dsp:sp>
    <dsp:sp modelId="{3AF9F9A3-6AE9-418B-8272-76AB3462F17D}">
      <dsp:nvSpPr>
        <dsp:cNvPr id="0" name=""/>
        <dsp:cNvSpPr/>
      </dsp:nvSpPr>
      <dsp:spPr>
        <a:xfrm>
          <a:off x="562038" y="1996"/>
          <a:ext cx="4641708" cy="4641708"/>
        </a:xfrm>
        <a:prstGeom prst="circularArrow">
          <a:avLst>
            <a:gd name="adj1" fmla="val 5201"/>
            <a:gd name="adj2" fmla="val 335986"/>
            <a:gd name="adj3" fmla="val 8214631"/>
            <a:gd name="adj4" fmla="val 6452389"/>
            <a:gd name="adj5" fmla="val 606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5359CE-D061-4AFC-BCF4-261DECCF647E}">
      <dsp:nvSpPr>
        <dsp:cNvPr id="0" name=""/>
        <dsp:cNvSpPr/>
      </dsp:nvSpPr>
      <dsp:spPr>
        <a:xfrm>
          <a:off x="303757" y="2338123"/>
          <a:ext cx="1238063" cy="12380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marR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800" b="1" kern="1200" baseline="0">
              <a:solidFill>
                <a:srgbClr val="000000"/>
              </a:solidFill>
              <a:latin typeface="Arial"/>
            </a:rPr>
            <a:t>Evaluation</a:t>
          </a:r>
          <a:endParaRPr lang="fr-CA" sz="1800" b="1" kern="1200"/>
        </a:p>
      </dsp:txBody>
      <dsp:txXfrm>
        <a:off x="303757" y="2338123"/>
        <a:ext cx="1238063" cy="1238063"/>
      </dsp:txXfrm>
    </dsp:sp>
    <dsp:sp modelId="{EE830CA0-24E7-44DA-AF34-6D444F893A2C}">
      <dsp:nvSpPr>
        <dsp:cNvPr id="0" name=""/>
        <dsp:cNvSpPr/>
      </dsp:nvSpPr>
      <dsp:spPr>
        <a:xfrm>
          <a:off x="560458" y="-60"/>
          <a:ext cx="4641708" cy="4641708"/>
        </a:xfrm>
        <a:prstGeom prst="circularArrow">
          <a:avLst>
            <a:gd name="adj1" fmla="val 5201"/>
            <a:gd name="adj2" fmla="val 335986"/>
            <a:gd name="adj3" fmla="val 12297516"/>
            <a:gd name="adj4" fmla="val 10771068"/>
            <a:gd name="adj5" fmla="val 606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CEDD52-BD01-468A-9D7F-3F17EE425F9E}">
      <dsp:nvSpPr>
        <dsp:cNvPr id="0" name=""/>
        <dsp:cNvSpPr/>
      </dsp:nvSpPr>
      <dsp:spPr>
        <a:xfrm>
          <a:off x="721073" y="35741"/>
          <a:ext cx="1899611" cy="12380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marR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baseline="0" noProof="0" dirty="0">
              <a:solidFill>
                <a:srgbClr val="000000"/>
              </a:solidFill>
              <a:latin typeface="Arial"/>
            </a:rPr>
            <a:t>Analysis (diagnosis)</a:t>
          </a:r>
          <a:endParaRPr lang="en-US" sz="1800" b="1" kern="1200" noProof="0" dirty="0"/>
        </a:p>
      </dsp:txBody>
      <dsp:txXfrm>
        <a:off x="721073" y="35741"/>
        <a:ext cx="1899611" cy="1238063"/>
      </dsp:txXfrm>
    </dsp:sp>
    <dsp:sp modelId="{F38910C3-7D36-4BB6-A91D-15787B751647}">
      <dsp:nvSpPr>
        <dsp:cNvPr id="0" name=""/>
        <dsp:cNvSpPr/>
      </dsp:nvSpPr>
      <dsp:spPr>
        <a:xfrm>
          <a:off x="560458" y="-60"/>
          <a:ext cx="4641708" cy="4641708"/>
        </a:xfrm>
        <a:prstGeom prst="circularArrow">
          <a:avLst>
            <a:gd name="adj1" fmla="val 5201"/>
            <a:gd name="adj2" fmla="val 335986"/>
            <a:gd name="adj3" fmla="val 16865381"/>
            <a:gd name="adj4" fmla="val 15763746"/>
            <a:gd name="adj5" fmla="val 606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FC3939-7F74-42C4-9DD0-B6485081FB6E}" type="datetimeFigureOut">
              <a:rPr lang="fr-CA" smtClean="0"/>
              <a:pPr/>
              <a:t>2020-08-17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61F1DB-BE82-45CA-94D6-7BBA113E1D80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3FE11C-BC1F-4D8D-840C-CE33D43EF952}" type="datetimeFigureOut">
              <a:rPr lang="fr-CA" smtClean="0"/>
              <a:pPr/>
              <a:t>2020-08-17</a:t>
            </a:fld>
            <a:endParaRPr lang="fr-CA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F33C1C-AE1D-49B6-B74C-2D22D082F690}" type="slidenum">
              <a:rPr lang="fr-CA" smtClean="0"/>
              <a:pPr/>
              <a:t>‹N°›</a:t>
            </a:fld>
            <a:endParaRPr lang="fr-C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6456D0-5158-4D77-BEAC-8A8DD1133CD5}" type="slidenum">
              <a:rPr lang="fr-FR"/>
              <a:pPr/>
              <a:t>14</a:t>
            </a:fld>
            <a:endParaRPr lang="fr-FR"/>
          </a:p>
        </p:txBody>
      </p:sp>
      <p:sp>
        <p:nvSpPr>
          <p:cNvPr id="221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ACBC5F-4F28-41C6-BFCA-921070637753}" type="slidenum">
              <a:rPr lang="fr-FR"/>
              <a:pPr/>
              <a:t>24</a:t>
            </a:fld>
            <a:endParaRPr lang="fr-FR"/>
          </a:p>
        </p:txBody>
      </p:sp>
      <p:sp>
        <p:nvSpPr>
          <p:cNvPr id="23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ACBC5F-4F28-41C6-BFCA-921070637753}" type="slidenum">
              <a:rPr lang="fr-FR"/>
              <a:pPr/>
              <a:t>25</a:t>
            </a:fld>
            <a:endParaRPr lang="fr-FR"/>
          </a:p>
        </p:txBody>
      </p:sp>
      <p:sp>
        <p:nvSpPr>
          <p:cNvPr id="23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ACBC5F-4F28-41C6-BFCA-921070637753}" type="slidenum">
              <a:rPr lang="fr-FR"/>
              <a:pPr/>
              <a:t>26</a:t>
            </a:fld>
            <a:endParaRPr lang="fr-FR"/>
          </a:p>
        </p:txBody>
      </p:sp>
      <p:sp>
        <p:nvSpPr>
          <p:cNvPr id="23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021288"/>
            <a:ext cx="2133600" cy="365125"/>
          </a:xfrm>
          <a:prstGeom prst="rect">
            <a:avLst/>
          </a:prstGeom>
        </p:spPr>
        <p:txBody>
          <a:bodyPr/>
          <a:lstStyle/>
          <a:p>
            <a:fld id="{FA8C4173-2108-495A-B668-EFA598719313}" type="datetime1">
              <a:rPr lang="fr-CA" smtClean="0"/>
              <a:pPr/>
              <a:t>2020-08-17</a:t>
            </a:fld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© Coop La Clé, Victoriaville - 2010</a:t>
            </a:r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15055-94EF-4DDD-8DB2-06DD37CFD80E}" type="slidenum">
              <a:rPr lang="fr-CA" smtClean="0"/>
              <a:pPr/>
              <a:t>‹N°›</a:t>
            </a:fld>
            <a:endParaRPr lang="fr-C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021288"/>
            <a:ext cx="2133600" cy="365125"/>
          </a:xfrm>
          <a:prstGeom prst="rect">
            <a:avLst/>
          </a:prstGeom>
        </p:spPr>
        <p:txBody>
          <a:bodyPr/>
          <a:lstStyle/>
          <a:p>
            <a:fld id="{8CC771E7-E074-42EB-B9CA-5226C4436578}" type="datetime1">
              <a:rPr lang="fr-CA" smtClean="0"/>
              <a:pPr/>
              <a:t>2020-08-17</a:t>
            </a:fld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© Coop La Clé, Victoriaville - 2010</a:t>
            </a:r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15055-94EF-4DDD-8DB2-06DD37CFD80E}" type="slidenum">
              <a:rPr lang="fr-CA" smtClean="0"/>
              <a:pPr/>
              <a:t>‹N°›</a:t>
            </a:fld>
            <a:endParaRPr lang="fr-C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021288"/>
            <a:ext cx="2133600" cy="365125"/>
          </a:xfrm>
          <a:prstGeom prst="rect">
            <a:avLst/>
          </a:prstGeom>
        </p:spPr>
        <p:txBody>
          <a:bodyPr/>
          <a:lstStyle/>
          <a:p>
            <a:fld id="{0798367D-8509-4249-BFA0-DC1BFE9527D2}" type="datetime1">
              <a:rPr lang="fr-CA" smtClean="0"/>
              <a:pPr/>
              <a:t>2020-08-17</a:t>
            </a:fld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© Coop La Clé, Victoriaville - 2010</a:t>
            </a:r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15055-94EF-4DDD-8DB2-06DD37CFD80E}" type="slidenum">
              <a:rPr lang="fr-CA" smtClean="0"/>
              <a:pPr/>
              <a:t>‹N°›</a:t>
            </a:fld>
            <a:endParaRPr lang="fr-C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021288"/>
            <a:ext cx="2133600" cy="365125"/>
          </a:xfrm>
          <a:prstGeom prst="rect">
            <a:avLst/>
          </a:prstGeom>
        </p:spPr>
        <p:txBody>
          <a:bodyPr/>
          <a:lstStyle/>
          <a:p>
            <a:fld id="{05565F8F-99C3-4591-8BB1-8302BA161D7F}" type="datetime1">
              <a:rPr lang="fr-CA" smtClean="0"/>
              <a:pPr/>
              <a:t>2020-08-17</a:t>
            </a:fld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© Coop La Clé, Victoriaville - 2010</a:t>
            </a:r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15055-94EF-4DDD-8DB2-06DD37CFD80E}" type="slidenum">
              <a:rPr lang="fr-CA" smtClean="0"/>
              <a:pPr/>
              <a:t>‹N°›</a:t>
            </a:fld>
            <a:endParaRPr lang="fr-C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021288"/>
            <a:ext cx="2133600" cy="365125"/>
          </a:xfrm>
          <a:prstGeom prst="rect">
            <a:avLst/>
          </a:prstGeom>
        </p:spPr>
        <p:txBody>
          <a:bodyPr/>
          <a:lstStyle/>
          <a:p>
            <a:fld id="{6C9E573D-D367-4C2B-A528-317BCB906B29}" type="datetime1">
              <a:rPr lang="fr-CA" smtClean="0"/>
              <a:pPr/>
              <a:t>2020-08-17</a:t>
            </a:fld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© Coop La Clé, Victoriaville - 2010</a:t>
            </a:r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15055-94EF-4DDD-8DB2-06DD37CFD80E}" type="slidenum">
              <a:rPr lang="fr-CA" smtClean="0"/>
              <a:pPr/>
              <a:t>‹N°›</a:t>
            </a:fld>
            <a:endParaRPr lang="fr-C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021288"/>
            <a:ext cx="2133600" cy="365125"/>
          </a:xfrm>
          <a:prstGeom prst="rect">
            <a:avLst/>
          </a:prstGeom>
        </p:spPr>
        <p:txBody>
          <a:bodyPr/>
          <a:lstStyle/>
          <a:p>
            <a:fld id="{0EDFB7BB-D190-41F4-A18C-76EE4C637354}" type="datetime1">
              <a:rPr lang="fr-CA" smtClean="0"/>
              <a:pPr/>
              <a:t>2020-08-17</a:t>
            </a:fld>
            <a:endParaRPr lang="fr-CA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© Coop La Clé, Victoriaville - 2010</a:t>
            </a:r>
            <a:endParaRPr lang="fr-CA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15055-94EF-4DDD-8DB2-06DD37CFD80E}" type="slidenum">
              <a:rPr lang="fr-CA" smtClean="0"/>
              <a:pPr/>
              <a:t>‹N°›</a:t>
            </a:fld>
            <a:endParaRPr lang="fr-C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57200" y="6021288"/>
            <a:ext cx="2133600" cy="365125"/>
          </a:xfrm>
          <a:prstGeom prst="rect">
            <a:avLst/>
          </a:prstGeom>
        </p:spPr>
        <p:txBody>
          <a:bodyPr/>
          <a:lstStyle/>
          <a:p>
            <a:fld id="{1DF06BC4-BC2A-4F20-8943-F78308E09C91}" type="datetime1">
              <a:rPr lang="fr-CA" smtClean="0"/>
              <a:pPr/>
              <a:t>2020-08-17</a:t>
            </a:fld>
            <a:endParaRPr lang="fr-CA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© Coop La Clé, Victoriaville - 2010</a:t>
            </a:r>
            <a:endParaRPr lang="fr-CA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15055-94EF-4DDD-8DB2-06DD37CFD80E}" type="slidenum">
              <a:rPr lang="fr-CA" smtClean="0"/>
              <a:pPr/>
              <a:t>‹N°›</a:t>
            </a:fld>
            <a:endParaRPr lang="fr-C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021288"/>
            <a:ext cx="2133600" cy="365125"/>
          </a:xfrm>
          <a:prstGeom prst="rect">
            <a:avLst/>
          </a:prstGeom>
        </p:spPr>
        <p:txBody>
          <a:bodyPr/>
          <a:lstStyle/>
          <a:p>
            <a:fld id="{9D3FF0CD-282B-436D-AEE7-3F8060BA112D}" type="datetime1">
              <a:rPr lang="fr-CA" smtClean="0"/>
              <a:pPr/>
              <a:t>2020-08-17</a:t>
            </a:fld>
            <a:endParaRPr lang="fr-CA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© Coop La Clé, Victoriaville - 2010</a:t>
            </a:r>
            <a:endParaRPr lang="fr-CA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15055-94EF-4DDD-8DB2-06DD37CFD80E}" type="slidenum">
              <a:rPr lang="fr-CA" smtClean="0"/>
              <a:pPr/>
              <a:t>‹N°›</a:t>
            </a:fld>
            <a:endParaRPr lang="fr-C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6021288"/>
            <a:ext cx="2133600" cy="365125"/>
          </a:xfrm>
          <a:prstGeom prst="rect">
            <a:avLst/>
          </a:prstGeom>
        </p:spPr>
        <p:txBody>
          <a:bodyPr/>
          <a:lstStyle/>
          <a:p>
            <a:fld id="{6C35F4E6-A76B-4688-AD3F-D0A7596C4E28}" type="datetime1">
              <a:rPr lang="fr-CA" smtClean="0"/>
              <a:pPr/>
              <a:t>2020-08-17</a:t>
            </a:fld>
            <a:endParaRPr lang="fr-CA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© Coop La Clé, Victoriaville - 2010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15055-94EF-4DDD-8DB2-06DD37CFD80E}" type="slidenum">
              <a:rPr lang="fr-CA" smtClean="0"/>
              <a:pPr/>
              <a:t>‹N°›</a:t>
            </a:fld>
            <a:endParaRPr lang="fr-C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021288"/>
            <a:ext cx="2133600" cy="365125"/>
          </a:xfrm>
          <a:prstGeom prst="rect">
            <a:avLst/>
          </a:prstGeom>
        </p:spPr>
        <p:txBody>
          <a:bodyPr/>
          <a:lstStyle/>
          <a:p>
            <a:fld id="{B4DD3D43-8DEA-4BF8-830A-65EF0CB58892}" type="datetime1">
              <a:rPr lang="fr-CA" smtClean="0"/>
              <a:pPr/>
              <a:t>2020-08-17</a:t>
            </a:fld>
            <a:endParaRPr lang="fr-CA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© Coop La Clé, Victoriaville - 2010</a:t>
            </a:r>
            <a:endParaRPr lang="fr-CA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15055-94EF-4DDD-8DB2-06DD37CFD80E}" type="slidenum">
              <a:rPr lang="fr-CA" smtClean="0"/>
              <a:pPr/>
              <a:t>‹N°›</a:t>
            </a:fld>
            <a:endParaRPr lang="fr-C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021288"/>
            <a:ext cx="2133600" cy="365125"/>
          </a:xfrm>
          <a:prstGeom prst="rect">
            <a:avLst/>
          </a:prstGeom>
        </p:spPr>
        <p:txBody>
          <a:bodyPr/>
          <a:lstStyle/>
          <a:p>
            <a:fld id="{160A1422-CC99-482E-A526-EBCAF090911A}" type="datetime1">
              <a:rPr lang="fr-CA" smtClean="0"/>
              <a:pPr/>
              <a:t>2020-08-17</a:t>
            </a:fld>
            <a:endParaRPr lang="fr-CA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© Coop La Clé, Victoriaville - 2010</a:t>
            </a:r>
            <a:endParaRPr lang="fr-CA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15055-94EF-4DDD-8DB2-06DD37CFD80E}" type="slidenum">
              <a:rPr lang="fr-CA" smtClean="0"/>
              <a:pPr/>
              <a:t>‹N°›</a:t>
            </a:fld>
            <a:endParaRPr lang="fr-CA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67544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CA"/>
              <a:t>© Coop La Clé, Victoriaville - 2010</a:t>
            </a:r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15055-94EF-4DDD-8DB2-06DD37CFD80E}" type="slidenum">
              <a:rPr lang="fr-CA" smtClean="0"/>
              <a:pPr/>
              <a:t>‹N°›</a:t>
            </a:fld>
            <a:endParaRPr lang="fr-C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ovapublishers.com/catalog/product_info.php?products_id=5819" TargetMode="Externa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457200" y="815975"/>
            <a:ext cx="8226425" cy="2057400"/>
          </a:xfrm>
          <a:solidFill>
            <a:srgbClr val="FFFFFF"/>
          </a:solidFill>
        </p:spPr>
        <p:txBody>
          <a:bodyPr/>
          <a:lstStyle/>
          <a:p>
            <a:pPr algn="ctr" eaLnBrk="1" hangingPunct="1">
              <a:lnSpc>
                <a:spcPct val="125000"/>
              </a:lnSpc>
            </a:pPr>
            <a:r>
              <a:rPr lang="en-CA" sz="4000" b="1" dirty="0">
                <a:latin typeface="Arial" charset="0"/>
              </a:rPr>
              <a:t>THE COMPETENT COMMUNITY: </a:t>
            </a:r>
            <a:br>
              <a:rPr lang="en-CA" sz="4000" b="1" dirty="0">
                <a:latin typeface="Arial" charset="0"/>
              </a:rPr>
            </a:br>
            <a:r>
              <a:rPr lang="en-CA" sz="4000" b="1" dirty="0">
                <a:latin typeface="Arial" charset="0"/>
              </a:rPr>
              <a:t>RESILIENT AND EMPOWERED</a:t>
            </a:r>
          </a:p>
        </p:txBody>
      </p:sp>
      <p:pic>
        <p:nvPicPr>
          <p:cNvPr id="5" name="Picture 4" descr="Logo%20La%20Clé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35688" y="5113610"/>
            <a:ext cx="18288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1"/>
          <p:cNvSpPr>
            <a:spLocks noGrp="1" noChangeArrowheads="1"/>
          </p:cNvSpPr>
          <p:nvPr>
            <p:ph type="subTitle" idx="4294967295"/>
          </p:nvPr>
        </p:nvSpPr>
        <p:spPr>
          <a:xfrm>
            <a:off x="1008400" y="3781854"/>
            <a:ext cx="7164000" cy="2239433"/>
          </a:xfrm>
          <a:noFill/>
        </p:spPr>
        <p:txBody>
          <a:bodyPr>
            <a:normAutofit fontScale="77500" lnSpcReduction="20000"/>
          </a:bodyPr>
          <a:lstStyle/>
          <a:p>
            <a:pPr marL="0" indent="0" algn="ctr" eaLnBrk="1" hangingPunct="1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Wingdings" pitchFamily="2" charset="2"/>
              <a:buNone/>
            </a:pPr>
            <a:r>
              <a:rPr lang="fr-CA" sz="4600" b="1" dirty="0"/>
              <a:t>Bill Ninacs</a:t>
            </a:r>
          </a:p>
          <a:p>
            <a:pPr marL="0" indent="0" algn="ctr" eaLnBrk="1" hangingPunct="1">
              <a:lnSpc>
                <a:spcPct val="11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lang="fr-CA" sz="3600" dirty="0"/>
              <a:t>Coopérative de consultation en développement La Clé </a:t>
            </a:r>
          </a:p>
          <a:p>
            <a:pPr marL="0" indent="0" algn="ctr" eaLnBrk="1" hangingPunct="1">
              <a:lnSpc>
                <a:spcPct val="11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lang="fr-CA" sz="3600" dirty="0"/>
              <a:t>Victoriaville, July 2010</a:t>
            </a:r>
          </a:p>
        </p:txBody>
      </p:sp>
      <p:pic>
        <p:nvPicPr>
          <p:cNvPr id="3" name="Image 2" descr="Une image contenant dessin&#10;&#10;Description générée automatiquement">
            <a:extLst>
              <a:ext uri="{FF2B5EF4-FFF2-40B4-BE49-F238E27FC236}">
                <a16:creationId xmlns:a16="http://schemas.microsoft.com/office/drawing/2014/main" id="{DE65E947-062D-4689-83B7-50152810BC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6010550"/>
            <a:ext cx="1618904" cy="65565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2780928"/>
            <a:ext cx="7772400" cy="1362075"/>
          </a:xfrm>
        </p:spPr>
        <p:txBody>
          <a:bodyPr/>
          <a:lstStyle/>
          <a:p>
            <a:pPr algn="ctr"/>
            <a:r>
              <a:rPr lang="en-CA" dirty="0"/>
              <a:t>THE RESILIENT COMMUNITY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15055-94EF-4DDD-8DB2-06DD37CFD80E}" type="slidenum">
              <a:rPr lang="fr-CA" smtClean="0"/>
              <a:pPr/>
              <a:t>10</a:t>
            </a:fld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dirty="0"/>
              <a:t>© Coop La Clé, Victoriaville - 2010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15055-94EF-4DDD-8DB2-06DD37CFD80E}" type="slidenum">
              <a:rPr lang="fr-CA" smtClean="0"/>
              <a:pPr/>
              <a:t>11</a:t>
            </a:fld>
            <a:endParaRPr lang="fr-CA" dirty="0"/>
          </a:p>
        </p:txBody>
      </p:sp>
      <p:sp>
        <p:nvSpPr>
          <p:cNvPr id="6" name="Espace réservé du numéro de diapositive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415055-94EF-4DDD-8DB2-06DD37CFD80E}" type="slidenum">
              <a:rPr kumimoji="0" lang="fr-CA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fr-CA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827584" y="1557192"/>
            <a:ext cx="7558087" cy="3600000"/>
          </a:xfrm>
          <a:prstGeom prst="rect">
            <a:avLst/>
          </a:prstGeom>
          <a:noFill/>
        </p:spPr>
        <p:txBody>
          <a:bodyPr/>
          <a:lstStyle/>
          <a:p>
            <a:pPr lvl="0" algn="ctr">
              <a:spcBef>
                <a:spcPct val="100000"/>
              </a:spcBef>
              <a:spcAft>
                <a:spcPct val="50000"/>
              </a:spcAft>
              <a:defRPr/>
            </a:pPr>
            <a:r>
              <a:rPr kumimoji="0" lang="en-029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a </a:t>
            </a:r>
            <a:r>
              <a:rPr kumimoji="0" lang="en-029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resilient </a:t>
            </a:r>
            <a:r>
              <a:rPr lang="en-029" sz="3200" b="1" dirty="0">
                <a:latin typeface="Arial" charset="0"/>
              </a:rPr>
              <a:t>community</a:t>
            </a:r>
            <a:r>
              <a:rPr kumimoji="0" lang="en-029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:</a:t>
            </a:r>
            <a:br>
              <a:rPr kumimoji="0" lang="en-029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</a:br>
            <a:br>
              <a:rPr kumimoji="0" lang="en-029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</a:br>
            <a:r>
              <a:rPr kumimoji="0" lang="en-029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can maintain or restore </a:t>
            </a:r>
            <a:r>
              <a:rPr lang="en-029" sz="3200" noProof="0" dirty="0">
                <a:latin typeface="Arial" charset="0"/>
                <a:ea typeface="+mj-ea"/>
                <a:cs typeface="+mj-cs"/>
              </a:rPr>
              <a:t>access</a:t>
            </a:r>
            <a:r>
              <a:rPr lang="en-029" sz="3200" dirty="0">
                <a:latin typeface="Arial" charset="0"/>
                <a:ea typeface="+mj-ea"/>
                <a:cs typeface="+mj-cs"/>
              </a:rPr>
              <a:t> to </a:t>
            </a:r>
            <a:r>
              <a:rPr kumimoji="0" lang="en-029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resources to</a:t>
            </a:r>
            <a:r>
              <a:rPr kumimoji="0" lang="en-029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 meet members’ needs</a:t>
            </a:r>
            <a:br>
              <a:rPr kumimoji="0" lang="en-029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</a:br>
            <a:r>
              <a:rPr kumimoji="0" lang="en-029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 </a:t>
            </a:r>
            <a:r>
              <a:rPr kumimoji="0" lang="en-029" sz="3200" b="0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and</a:t>
            </a:r>
            <a:r>
              <a:rPr kumimoji="0" lang="en-029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 </a:t>
            </a:r>
            <a:br>
              <a:rPr kumimoji="0" lang="en-029" sz="3200" b="0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</a:br>
            <a:r>
              <a:rPr lang="en-029" sz="3200" dirty="0">
                <a:latin typeface="Arial" charset="0"/>
                <a:ea typeface="+mj-ea"/>
                <a:cs typeface="+mj-cs"/>
              </a:rPr>
              <a:t>can</a:t>
            </a:r>
            <a:r>
              <a:rPr kumimoji="0" lang="en-029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 seize development</a:t>
            </a:r>
            <a:r>
              <a:rPr kumimoji="0" lang="en-029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 </a:t>
            </a:r>
            <a:r>
              <a:rPr kumimoji="0" lang="en-029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opportunities</a:t>
            </a:r>
            <a:r>
              <a:rPr kumimoji="0" lang="en-029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 in times of disruption </a:t>
            </a:r>
            <a:endParaRPr kumimoji="0" lang="en-029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j-ea"/>
              <a:cs typeface="+mj-cs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dirty="0"/>
              <a:t>© Coop La Clé, Victoriaville - 2010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15213-7F64-4CA6-BB81-26E913E210D5}" type="slidenum">
              <a:rPr lang="fr-CA" smtClean="0"/>
              <a:pPr/>
              <a:t>12</a:t>
            </a:fld>
            <a:endParaRPr lang="fr-CA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dirty="0"/>
              <a:t>© Coop La Clé, Victoriaville - 2010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6306" t="16894" r="16306" b="29565"/>
          <a:stretch>
            <a:fillRect/>
          </a:stretch>
        </p:blipFill>
        <p:spPr bwMode="auto">
          <a:xfrm>
            <a:off x="5017144" y="1907704"/>
            <a:ext cx="4091360" cy="2510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 preferRelativeResize="0">
            <a:picLocks noChangeArrowheads="1"/>
          </p:cNvPicPr>
          <p:nvPr/>
        </p:nvPicPr>
        <p:blipFill>
          <a:blip r:embed="rId3" cstate="print"/>
          <a:srcRect l="13045" t="16894" r="13045" b="29565"/>
          <a:stretch>
            <a:fillRect/>
          </a:stretch>
        </p:blipFill>
        <p:spPr bwMode="auto">
          <a:xfrm>
            <a:off x="251920" y="1907704"/>
            <a:ext cx="3600000" cy="2510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684448" y="764704"/>
            <a:ext cx="7920000" cy="1143000"/>
          </a:xfrm>
          <a:prstGeom prst="rect">
            <a:avLst/>
          </a:prstGeom>
          <a:noFill/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fr-FR" sz="3200" b="1" dirty="0">
                <a:latin typeface="Verdana" pitchFamily="34" charset="0"/>
              </a:rPr>
              <a:t>INTERSECTORAL </a:t>
            </a: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>ACTION</a:t>
            </a:r>
            <a:endParaRPr kumimoji="0" lang="fr-FR" sz="4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211960" y="2339752"/>
            <a:ext cx="69602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8000" b="1" dirty="0"/>
              <a:t>+</a:t>
            </a:r>
          </a:p>
        </p:txBody>
      </p:sp>
      <p:sp>
        <p:nvSpPr>
          <p:cNvPr id="11" name="Flèche vers le bas 10"/>
          <p:cNvSpPr/>
          <p:nvPr/>
        </p:nvSpPr>
        <p:spPr>
          <a:xfrm>
            <a:off x="3707904" y="4716016"/>
            <a:ext cx="1800000" cy="360000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611560" y="5373216"/>
            <a:ext cx="7920000" cy="114300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3200" b="1" noProof="0" dirty="0">
                <a:latin typeface="Verdana" pitchFamily="34" charset="0"/>
                <a:ea typeface="+mj-ea"/>
                <a:cs typeface="+mj-cs"/>
              </a:rPr>
              <a:t>A</a:t>
            </a:r>
            <a:r>
              <a:rPr kumimoji="0" lang="fr-FR" sz="32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> COLL</a:t>
            </a: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>ECTIVE</a:t>
            </a:r>
            <a:r>
              <a:rPr kumimoji="0" lang="fr-FR" sz="32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> PLAYER</a:t>
            </a:r>
            <a:endParaRPr kumimoji="0" lang="fr-FR" sz="4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15055-94EF-4DDD-8DB2-06DD37CFD80E}" type="slidenum">
              <a:rPr lang="fr-CA" smtClean="0"/>
              <a:pPr/>
              <a:t>13</a:t>
            </a:fld>
            <a:endParaRPr lang="fr-CA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dirty="0"/>
              <a:t>© Coop La Clé, Victoriaville - 2010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67544" y="549000"/>
            <a:ext cx="8280000" cy="2340000"/>
          </a:xfrm>
          <a:prstGeom prst="rect">
            <a:avLst/>
          </a:prstGeom>
          <a:noFill/>
        </p:spPr>
        <p:txBody>
          <a:bodyPr/>
          <a:lstStyle/>
          <a:p>
            <a:pPr marL="342900" lvl="0" indent="-342900">
              <a:spcBef>
                <a:spcPct val="35000"/>
              </a:spcBef>
              <a:defRPr/>
            </a:pPr>
            <a:r>
              <a:rPr lang="en-US" sz="2400" b="1" dirty="0">
                <a:cs typeface="Arial" pitchFamily="34" charset="0"/>
              </a:rPr>
              <a:t>CONSENSUS-BUILDING STAGE: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35000"/>
              </a:spcBef>
              <a:buFont typeface="Arial" pitchFamily="34" charset="0"/>
              <a:buChar char="•"/>
              <a:defRPr/>
            </a:pPr>
            <a:r>
              <a:rPr lang="en-US" sz="2400" dirty="0">
                <a:cs typeface="Arial" pitchFamily="34" charset="0"/>
              </a:rPr>
              <a:t>± formal and voluntary process: recognition of common problem (compromise is inevitable)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35000"/>
              </a:spcBef>
              <a:buFont typeface="Arial" pitchFamily="34" charset="0"/>
              <a:buChar char="•"/>
              <a:defRPr/>
            </a:pPr>
            <a:r>
              <a:rPr lang="en-US" sz="2400" dirty="0">
                <a:cs typeface="Arial" pitchFamily="34" charset="0"/>
              </a:rPr>
              <a:t>sharing of analyses and solutions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35000"/>
              </a:spcBef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	 </a:t>
            </a:r>
            <a:r>
              <a:rPr lang="en-US" sz="2400" dirty="0">
                <a:cs typeface="Arial" pitchFamily="34" charset="0"/>
              </a:rPr>
              <a:t>co-operative and </a:t>
            </a:r>
            <a:r>
              <a:rPr lang="en-US" sz="2400" dirty="0" err="1">
                <a:cs typeface="Arial" pitchFamily="34" charset="0"/>
              </a:rPr>
              <a:t>conflictual</a:t>
            </a:r>
            <a:r>
              <a:rPr lang="en-US" sz="2400">
                <a:cs typeface="Arial" pitchFamily="34" charset="0"/>
              </a:rPr>
              <a:t> dynamics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67544" y="3141288"/>
            <a:ext cx="8280000" cy="2880000"/>
          </a:xfrm>
          <a:prstGeom prst="rect">
            <a:avLst/>
          </a:prstGeom>
          <a:noFill/>
        </p:spPr>
        <p:txBody>
          <a:bodyPr/>
          <a:lstStyle/>
          <a:p>
            <a:pPr marL="342900" lvl="0" indent="-342900">
              <a:spcBef>
                <a:spcPct val="35000"/>
              </a:spcBef>
              <a:defRPr/>
            </a:pPr>
            <a:r>
              <a:rPr lang="en-US" sz="2400" b="1">
                <a:cs typeface="Arial" pitchFamily="34" charset="0"/>
              </a:rPr>
              <a:t>PARTNERSHIP STAGE: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35000"/>
              </a:spcBef>
              <a:buFont typeface="Arial" pitchFamily="34" charset="0"/>
              <a:buChar char="•"/>
              <a:defRPr/>
            </a:pPr>
            <a:r>
              <a:rPr lang="en-US" sz="2400">
                <a:cs typeface="Arial" pitchFamily="34" charset="0"/>
              </a:rPr>
              <a:t>project with constraints </a:t>
            </a:r>
            <a:r>
              <a:rPr lang="en-US" sz="2400"/>
              <a:t>(contractual or moral) </a:t>
            </a:r>
            <a:r>
              <a:rPr lang="en-US" sz="2400">
                <a:cs typeface="Arial" pitchFamily="34" charset="0"/>
              </a:rPr>
              <a:t>between specific players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(partners)</a:t>
            </a:r>
          </a:p>
          <a:p>
            <a:pPr marL="342900" lvl="0" indent="-342900">
              <a:spcBef>
                <a:spcPct val="35000"/>
              </a:spcBef>
              <a:buFont typeface="Arial" pitchFamily="34" charset="0"/>
              <a:buChar char="•"/>
              <a:defRPr/>
            </a:pPr>
            <a:r>
              <a:rPr lang="en-US" sz="2400">
                <a:cs typeface="Arial" pitchFamily="34" charset="0"/>
              </a:rPr>
              <a:t>specific mission, objectives, responsibilities and time frame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35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each partner has personal interests</a:t>
            </a:r>
          </a:p>
          <a:p>
            <a:pPr marL="342900" lvl="0" indent="-342900">
              <a:spcBef>
                <a:spcPct val="35000"/>
              </a:spcBef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 </a:t>
            </a:r>
            <a:r>
              <a:rPr lang="en-US" sz="2400">
                <a:cs typeface="Arial" pitchFamily="34" charset="0"/>
              </a:rPr>
              <a:t>power-based relationship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35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53904-1BEE-44B7-B99F-8E40C2237D42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Coop La Clé, Victoriaville - 2010</a:t>
            </a:r>
          </a:p>
        </p:txBody>
      </p:sp>
      <p:sp>
        <p:nvSpPr>
          <p:cNvPr id="2109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8032" y="44450"/>
            <a:ext cx="7772400" cy="1143000"/>
          </a:xfrm>
        </p:spPr>
        <p:txBody>
          <a:bodyPr>
            <a:normAutofit/>
          </a:bodyPr>
          <a:lstStyle/>
          <a:p>
            <a:r>
              <a:rPr lang="en-US" sz="3600" b="1"/>
              <a:t>MOBILISATION</a:t>
            </a:r>
          </a:p>
        </p:txBody>
      </p:sp>
      <p:sp>
        <p:nvSpPr>
          <p:cNvPr id="210948" name="Text Box 4"/>
          <p:cNvSpPr txBox="1">
            <a:spLocks noChangeArrowheads="1"/>
          </p:cNvSpPr>
          <p:nvPr/>
        </p:nvSpPr>
        <p:spPr bwMode="auto">
          <a:xfrm>
            <a:off x="683568" y="1196752"/>
            <a:ext cx="7473950" cy="591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25000"/>
              </a:lnSpc>
              <a:spcBef>
                <a:spcPct val="25000"/>
              </a:spcBef>
            </a:pPr>
            <a:r>
              <a:rPr lang="en-US" sz="2800"/>
              <a:t>portrait → awakening → cycle :</a:t>
            </a:r>
          </a:p>
        </p:txBody>
      </p:sp>
      <p:graphicFrame>
        <p:nvGraphicFramePr>
          <p:cNvPr id="7" name="Diagramme 6"/>
          <p:cNvGraphicFramePr/>
          <p:nvPr/>
        </p:nvGraphicFramePr>
        <p:xfrm>
          <a:off x="1690687" y="1844824"/>
          <a:ext cx="5762625" cy="5000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15055-94EF-4DDD-8DB2-06DD37CFD80E}" type="slidenum">
              <a:rPr lang="fr-CA" smtClean="0"/>
              <a:pPr/>
              <a:t>15</a:t>
            </a:fld>
            <a:endParaRPr lang="fr-CA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© Coop La Clé, Victoriaville - 2010</a:t>
            </a:r>
            <a:endParaRPr lang="fr-CA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5990" y="333256"/>
            <a:ext cx="7460426" cy="54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827584" y="5733256"/>
            <a:ext cx="7920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i="1" dirty="0"/>
              <a:t>Community Capitals Model : Cornelia Flora, North Central</a:t>
            </a:r>
          </a:p>
          <a:p>
            <a:pPr algn="ctr"/>
            <a:r>
              <a:rPr lang="en-US" b="1" i="1" dirty="0"/>
              <a:t>Regional Center for Rural Development</a:t>
            </a:r>
            <a:endParaRPr lang="fr-CA" b="1" i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2780928"/>
            <a:ext cx="7772400" cy="1362075"/>
          </a:xfrm>
        </p:spPr>
        <p:txBody>
          <a:bodyPr/>
          <a:lstStyle/>
          <a:p>
            <a:pPr algn="ctr"/>
            <a:r>
              <a:rPr lang="en-CA" dirty="0"/>
              <a:t>THE EMPOWERED COMMUNITY</a:t>
            </a:r>
            <a:endParaRPr lang="fr-CA" i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15055-94EF-4DDD-8DB2-06DD37CFD80E}" type="slidenum">
              <a:rPr lang="fr-CA" smtClean="0"/>
              <a:pPr/>
              <a:t>16</a:t>
            </a:fld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© Coop La Clé, Victoriaville - 2010</a:t>
            </a:r>
            <a:endParaRPr lang="fr-CA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15055-94EF-4DDD-8DB2-06DD37CFD80E}" type="slidenum">
              <a:rPr lang="fr-CA" smtClean="0"/>
              <a:pPr/>
              <a:t>17</a:t>
            </a:fld>
            <a:endParaRPr lang="fr-CA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83568" y="1629160"/>
            <a:ext cx="7772400" cy="324000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3600" b="1" dirty="0">
                <a:latin typeface="Verdana" pitchFamily="34" charset="0"/>
                <a:ea typeface="+mj-ea"/>
                <a:cs typeface="+mj-cs"/>
              </a:rPr>
              <a:t>t</a:t>
            </a:r>
            <a:r>
              <a:rPr kumimoji="0" lang="en-CA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>o be empowered</a:t>
            </a:r>
            <a:br>
              <a:rPr kumimoji="0" lang="en-CA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</a:br>
            <a:r>
              <a:rPr kumimoji="0" lang="en-CA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>= to exert power</a:t>
            </a:r>
            <a:br>
              <a:rPr kumimoji="0" lang="en-CA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</a:br>
            <a:r>
              <a:rPr kumimoji="0" lang="en-CA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  <a:sym typeface="Wingdings" pitchFamily="2" charset="2"/>
              </a:rPr>
              <a:t></a:t>
            </a:r>
            <a:br>
              <a:rPr kumimoji="0" lang="en-CA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  <a:sym typeface="Symbol" pitchFamily="18" charset="2"/>
              </a:rPr>
            </a:br>
            <a:r>
              <a:rPr kumimoji="0" lang="en-CA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  <a:sym typeface="Symbol" pitchFamily="18" charset="2"/>
              </a:rPr>
              <a:t>choose </a:t>
            </a:r>
            <a:r>
              <a:rPr kumimoji="0" lang="en-CA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  <a:sym typeface="Monotype Sorts" charset="2"/>
              </a:rPr>
              <a:t> decide  act</a:t>
            </a:r>
            <a:endParaRPr kumimoji="0" lang="en-CA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+mj-ea"/>
              <a:cs typeface="+mj-cs"/>
              <a:sym typeface="Wingdings" pitchFamily="2" charset="2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© Coop La Clé, Victoriaville - 2010</a:t>
            </a:r>
            <a:endParaRPr lang="fr-CA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15213-7F64-4CA6-BB81-26E913E210D5}" type="slidenum">
              <a:rPr lang="fr-CA" smtClean="0"/>
              <a:pPr/>
              <a:t>18</a:t>
            </a:fld>
            <a:endParaRPr lang="fr-CA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dirty="0"/>
              <a:t>© Coop La Clé, Victoriaville - 2010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1414" t="23230" r="11414" b="59130"/>
          <a:stretch>
            <a:fillRect/>
          </a:stretch>
        </p:blipFill>
        <p:spPr bwMode="auto">
          <a:xfrm>
            <a:off x="1424564" y="2564904"/>
            <a:ext cx="6387796" cy="1127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>
            <a:spLocks noChangeArrowheads="1"/>
          </p:cNvSpPr>
          <p:nvPr/>
        </p:nvSpPr>
        <p:spPr>
          <a:xfrm>
            <a:off x="1372394" y="980728"/>
            <a:ext cx="6399212" cy="1143000"/>
          </a:xfrm>
          <a:prstGeom prst="rect">
            <a:avLst/>
          </a:prstGeom>
          <a:noFill/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>OUR DREAM</a:t>
            </a:r>
            <a:endParaRPr kumimoji="0" lang="fr-FR" sz="4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15213-7F64-4CA6-BB81-26E913E210D5}" type="slidenum">
              <a:rPr lang="fr-CA" smtClean="0"/>
              <a:pPr/>
              <a:t>19</a:t>
            </a:fld>
            <a:endParaRPr lang="fr-CA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dirty="0"/>
              <a:t>© Coop La Clé, Victoriaville - 2010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7501" t="16894" r="7501" b="54906"/>
          <a:stretch>
            <a:fillRect/>
          </a:stretch>
        </p:blipFill>
        <p:spPr bwMode="auto">
          <a:xfrm>
            <a:off x="1208908" y="2204864"/>
            <a:ext cx="7035500" cy="1802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>
            <a:spLocks noChangeArrowheads="1"/>
          </p:cNvSpPr>
          <p:nvPr/>
        </p:nvSpPr>
        <p:spPr>
          <a:xfrm>
            <a:off x="1372394" y="908720"/>
            <a:ext cx="6399212" cy="1143000"/>
          </a:xfrm>
          <a:prstGeom prst="rect">
            <a:avLst/>
          </a:prstGeom>
          <a:noFill/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>OUR REALITY</a:t>
            </a:r>
            <a:endParaRPr kumimoji="0" lang="fr-FR" sz="4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2010-0~1.JPG"/>
          <p:cNvPicPr>
            <a:picLocks noChangeAspect="1"/>
          </p:cNvPicPr>
          <p:nvPr/>
        </p:nvPicPr>
        <p:blipFill>
          <a:blip r:embed="rId2" cstate="print"/>
          <a:srcRect l="28369" t="13599" b="47598"/>
          <a:stretch>
            <a:fillRect/>
          </a:stretch>
        </p:blipFill>
        <p:spPr>
          <a:xfrm>
            <a:off x="899592" y="312423"/>
            <a:ext cx="7318837" cy="5513816"/>
          </a:xfrm>
          <a:prstGeom prst="rect">
            <a:avLst/>
          </a:prstGeom>
        </p:spPr>
      </p:pic>
      <p:sp>
        <p:nvSpPr>
          <p:cNvPr id="3" name="Ellipse 2"/>
          <p:cNvSpPr/>
          <p:nvPr/>
        </p:nvSpPr>
        <p:spPr>
          <a:xfrm>
            <a:off x="3995936" y="1916832"/>
            <a:ext cx="4320000" cy="10800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4" name="ZoneTexte 3"/>
          <p:cNvSpPr txBox="1"/>
          <p:nvPr/>
        </p:nvSpPr>
        <p:spPr>
          <a:xfrm>
            <a:off x="2987824" y="6093296"/>
            <a:ext cx="3668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b="1" i="1" dirty="0"/>
              <a:t>LA PRESSE, mardi 13  juillet 2010, A2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15213-7F64-4CA6-BB81-26E913E210D5}" type="slidenum">
              <a:rPr lang="fr-CA" smtClean="0"/>
              <a:pPr/>
              <a:t>2</a:t>
            </a:fld>
            <a:endParaRPr lang="fr-CA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dirty="0"/>
              <a:t>© Coop La Clé, Victoriaville - 2010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15055-94EF-4DDD-8DB2-06DD37CFD80E}" type="slidenum">
              <a:rPr lang="fr-CA" smtClean="0"/>
              <a:pPr/>
              <a:t>20</a:t>
            </a:fld>
            <a:endParaRPr lang="fr-CA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888950" y="1295400"/>
            <a:ext cx="3810000" cy="41148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  <p:grpSp>
        <p:nvGrpSpPr>
          <p:cNvPr id="6" name="Group 23"/>
          <p:cNvGrpSpPr>
            <a:grpSpLocks/>
          </p:cNvGrpSpPr>
          <p:nvPr/>
        </p:nvGrpSpPr>
        <p:grpSpPr bwMode="auto">
          <a:xfrm>
            <a:off x="2306587" y="685800"/>
            <a:ext cx="4572000" cy="5486400"/>
            <a:chOff x="1728" y="672"/>
            <a:chExt cx="2304" cy="3120"/>
          </a:xfrm>
        </p:grpSpPr>
        <p:sp>
          <p:nvSpPr>
            <p:cNvPr id="7" name="AutoShape 21"/>
            <p:cNvSpPr>
              <a:spLocks noChangeArrowheads="1"/>
            </p:cNvSpPr>
            <p:nvPr/>
          </p:nvSpPr>
          <p:spPr bwMode="auto">
            <a:xfrm>
              <a:off x="1728" y="672"/>
              <a:ext cx="2304" cy="346"/>
            </a:xfrm>
            <a:prstGeom prst="curvedDownArrow">
              <a:avLst>
                <a:gd name="adj1" fmla="val 133179"/>
                <a:gd name="adj2" fmla="val 266358"/>
                <a:gd name="adj3" fmla="val 33333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8" name="AutoShape 22"/>
            <p:cNvSpPr>
              <a:spLocks noChangeArrowheads="1"/>
            </p:cNvSpPr>
            <p:nvPr/>
          </p:nvSpPr>
          <p:spPr bwMode="auto">
            <a:xfrm rot="10800000">
              <a:off x="1728" y="3447"/>
              <a:ext cx="2304" cy="345"/>
            </a:xfrm>
            <a:prstGeom prst="curvedDownArrow">
              <a:avLst>
                <a:gd name="adj1" fmla="val 133565"/>
                <a:gd name="adj2" fmla="val 267130"/>
                <a:gd name="adj3" fmla="val 33333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CA"/>
            </a:p>
          </p:txBody>
        </p:sp>
      </p:grpSp>
      <p:graphicFrame>
        <p:nvGraphicFramePr>
          <p:cNvPr id="9" name="Group 34"/>
          <p:cNvGraphicFramePr>
            <a:graphicFrameLocks noGrp="1"/>
          </p:cNvGraphicFramePr>
          <p:nvPr/>
        </p:nvGraphicFramePr>
        <p:xfrm>
          <a:off x="1091579" y="1600200"/>
          <a:ext cx="3429000" cy="3697288"/>
        </p:xfrm>
        <a:graphic>
          <a:graphicData uri="http://schemas.openxmlformats.org/drawingml/2006/table">
            <a:tbl>
              <a:tblPr/>
              <a:tblGrid>
                <a:gridCol w="3429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79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INDIVIDUAL</a:t>
                      </a:r>
                      <a:endParaRPr kumimoji="0" lang="en-CA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17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participation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7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abilities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7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self-esteem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7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critical consciousness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" name="Group 27"/>
          <p:cNvGraphicFramePr>
            <a:graphicFrameLocks noGrp="1"/>
          </p:cNvGraphicFramePr>
          <p:nvPr/>
        </p:nvGraphicFramePr>
        <p:xfrm>
          <a:off x="4671392" y="1598613"/>
          <a:ext cx="3429000" cy="3727451"/>
        </p:xfrm>
        <a:graphic>
          <a:graphicData uri="http://schemas.openxmlformats.org/drawingml/2006/table">
            <a:tbl>
              <a:tblPr/>
              <a:tblGrid>
                <a:gridCol w="3429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71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COMMUNITY</a:t>
                      </a:r>
                      <a:endParaRPr kumimoji="0" lang="en-C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55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participation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7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abilities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7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communications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7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community </a:t>
                      </a:r>
                      <a:br>
                        <a:rPr kumimoji="0" lang="en-CA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CA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capital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© Coop La Clé, Victoriaville - 2010</a:t>
            </a:r>
            <a:endParaRPr lang="fr-CA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15055-94EF-4DDD-8DB2-06DD37CFD80E}" type="slidenum">
              <a:rPr lang="fr-CA" smtClean="0"/>
              <a:pPr/>
              <a:t>21</a:t>
            </a:fld>
            <a:endParaRPr lang="fr-CA" dirty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1368922" y="908720"/>
            <a:ext cx="6399212" cy="114300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>EMPOWERMENT</a:t>
            </a: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0" name="Object 3"/>
          <p:cNvGraphicFramePr>
            <a:graphicFrameLocks noChangeAspect="1"/>
          </p:cNvGraphicFramePr>
          <p:nvPr/>
        </p:nvGraphicFramePr>
        <p:xfrm>
          <a:off x="827584" y="3544863"/>
          <a:ext cx="7734300" cy="103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Document" r:id="rId3" imgW="6249271" imgH="837552" progId="Word.Document.8">
                  <p:embed/>
                </p:oleObj>
              </mc:Choice>
              <mc:Fallback>
                <p:oleObj name="Document" r:id="rId3" imgW="6249271" imgH="837552" progId="Word.Documen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3544863"/>
                        <a:ext cx="7734300" cy="1038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AutoShape 4"/>
          <p:cNvSpPr>
            <a:spLocks noChangeAspect="1" noChangeArrowheads="1"/>
          </p:cNvSpPr>
          <p:nvPr/>
        </p:nvSpPr>
        <p:spPr bwMode="auto">
          <a:xfrm>
            <a:off x="4686797" y="2601888"/>
            <a:ext cx="2798762" cy="715963"/>
          </a:xfrm>
          <a:prstGeom prst="curvedDownArrow">
            <a:avLst>
              <a:gd name="adj1" fmla="val 78182"/>
              <a:gd name="adj2" fmla="val 156363"/>
              <a:gd name="adj3" fmla="val 33333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12" name="AutoShape 5"/>
          <p:cNvSpPr>
            <a:spLocks noChangeAspect="1" noChangeArrowheads="1"/>
          </p:cNvSpPr>
          <p:nvPr/>
        </p:nvSpPr>
        <p:spPr bwMode="auto">
          <a:xfrm>
            <a:off x="1467347" y="2601888"/>
            <a:ext cx="2798762" cy="715963"/>
          </a:xfrm>
          <a:prstGeom prst="curvedDownArrow">
            <a:avLst>
              <a:gd name="adj1" fmla="val 78182"/>
              <a:gd name="adj2" fmla="val 156363"/>
              <a:gd name="adj3" fmla="val 33333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13" name="AutoShape 6"/>
          <p:cNvSpPr>
            <a:spLocks noChangeAspect="1" noChangeArrowheads="1"/>
          </p:cNvSpPr>
          <p:nvPr/>
        </p:nvSpPr>
        <p:spPr bwMode="auto">
          <a:xfrm rot="10800000">
            <a:off x="1233984" y="4359251"/>
            <a:ext cx="2798763" cy="714375"/>
          </a:xfrm>
          <a:prstGeom prst="curvedDownArrow">
            <a:avLst>
              <a:gd name="adj1" fmla="val 78356"/>
              <a:gd name="adj2" fmla="val 156711"/>
              <a:gd name="adj3" fmla="val 33333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14" name="AutoShape 7"/>
          <p:cNvSpPr>
            <a:spLocks noChangeAspect="1" noChangeArrowheads="1"/>
          </p:cNvSpPr>
          <p:nvPr/>
        </p:nvSpPr>
        <p:spPr bwMode="auto">
          <a:xfrm rot="10800000">
            <a:off x="4570909" y="4359251"/>
            <a:ext cx="2798763" cy="742950"/>
          </a:xfrm>
          <a:prstGeom prst="curvedDownArrow">
            <a:avLst>
              <a:gd name="adj1" fmla="val 75342"/>
              <a:gd name="adj2" fmla="val 150684"/>
              <a:gd name="adj3" fmla="val 33333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15" name="Espace réservé du pied de page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© Coop La Clé, Victoriaville - 2010</a:t>
            </a:r>
            <a:endParaRPr lang="fr-CA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ASI Risk.jpg"/>
          <p:cNvPicPr>
            <a:picLocks noChangeAspect="1"/>
          </p:cNvPicPr>
          <p:nvPr/>
        </p:nvPicPr>
        <p:blipFill>
          <a:blip r:embed="rId2" cstate="print"/>
          <a:srcRect b="33919"/>
          <a:stretch>
            <a:fillRect/>
          </a:stretch>
        </p:blipFill>
        <p:spPr>
          <a:xfrm>
            <a:off x="1115616" y="332656"/>
            <a:ext cx="6860781" cy="5800944"/>
          </a:xfrm>
          <a:prstGeom prst="rect">
            <a:avLst/>
          </a:prstGeom>
        </p:spPr>
      </p:pic>
      <p:sp>
        <p:nvSpPr>
          <p:cNvPr id="3" name="Ellipse 2"/>
          <p:cNvSpPr/>
          <p:nvPr/>
        </p:nvSpPr>
        <p:spPr>
          <a:xfrm>
            <a:off x="1331640" y="4509120"/>
            <a:ext cx="6480000" cy="10800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4" name="ZoneTexte 3"/>
          <p:cNvSpPr txBox="1"/>
          <p:nvPr/>
        </p:nvSpPr>
        <p:spPr>
          <a:xfrm>
            <a:off x="2987824" y="6156012"/>
            <a:ext cx="3570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b="1" i="1" dirty="0"/>
              <a:t>S.E.R.I.E.S. </a:t>
            </a:r>
            <a:r>
              <a:rPr lang="fr-CA" b="1" i="1" dirty="0" err="1"/>
              <a:t>Working</a:t>
            </a:r>
            <a:r>
              <a:rPr lang="fr-CA" b="1" i="1" dirty="0"/>
              <a:t> </a:t>
            </a:r>
            <a:r>
              <a:rPr lang="fr-CA" b="1" i="1" dirty="0" err="1"/>
              <a:t>Paper</a:t>
            </a:r>
            <a:r>
              <a:rPr lang="fr-CA" b="1" i="1" dirty="0"/>
              <a:t> No. 0032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15213-7F64-4CA6-BB81-26E913E210D5}" type="slidenum">
              <a:rPr lang="fr-CA" smtClean="0"/>
              <a:pPr/>
              <a:t>22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© Coop La Clé, Victoriaville - 2010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2780928"/>
            <a:ext cx="7772400" cy="1362075"/>
          </a:xfrm>
        </p:spPr>
        <p:txBody>
          <a:bodyPr/>
          <a:lstStyle/>
          <a:p>
            <a:pPr algn="ctr"/>
            <a:r>
              <a:rPr lang="fr-CA" dirty="0" err="1"/>
              <a:t>THe</a:t>
            </a:r>
            <a:r>
              <a:rPr lang="fr-CA" dirty="0"/>
              <a:t> ROLE OF The </a:t>
            </a:r>
            <a:r>
              <a:rPr lang="fr-CA" dirty="0" err="1"/>
              <a:t>StatE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15055-94EF-4DDD-8DB2-06DD37CFD80E}" type="slidenum">
              <a:rPr lang="fr-CA" smtClean="0"/>
              <a:pPr/>
              <a:t>23</a:t>
            </a:fld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dirty="0"/>
              <a:t>© Coop La Clé, Victoriaville - 2010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A886A-50EC-4247-8737-97210126F5A2}" type="slidenum">
              <a:rPr lang="fr-FR">
                <a:latin typeface="+mj-lt"/>
              </a:rPr>
              <a:pPr/>
              <a:t>24</a:t>
            </a:fld>
            <a:endParaRPr lang="fr-FR">
              <a:latin typeface="+mj-lt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r-CA">
                <a:latin typeface="+mj-lt"/>
              </a:rPr>
              <a:t>© Coop La Clé, Victoriaville - 2010</a:t>
            </a:r>
            <a:endParaRPr lang="fr-FR">
              <a:latin typeface="+mj-lt"/>
            </a:endParaRPr>
          </a:p>
        </p:txBody>
      </p:sp>
      <p:sp>
        <p:nvSpPr>
          <p:cNvPr id="2334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3568" y="404813"/>
            <a:ext cx="7772400" cy="685800"/>
          </a:xfrm>
          <a:noFill/>
        </p:spPr>
        <p:txBody>
          <a:bodyPr/>
          <a:lstStyle/>
          <a:p>
            <a:r>
              <a:rPr lang="en-CA" sz="3200" b="1" dirty="0">
                <a:latin typeface="Verdana" pitchFamily="34" charset="0"/>
              </a:rPr>
              <a:t>LOCAL AUTONOMY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755576" y="1457017"/>
            <a:ext cx="7772400" cy="46116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15000"/>
              </a:lnSpc>
              <a:spcBef>
                <a:spcPct val="25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sz="2800" b="1" dirty="0"/>
              <a:t>MAIN ISSUE</a:t>
            </a:r>
            <a:r>
              <a:rPr kumimoji="0" lang="fr-FR" sz="28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kumimoji="0" lang="fr-FR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lnSpc>
                <a:spcPct val="115000"/>
              </a:lnSpc>
              <a:spcBef>
                <a:spcPct val="25000"/>
              </a:spcBef>
              <a:buFont typeface="Arial" pitchFamily="34" charset="0"/>
              <a:buChar char="•"/>
              <a:defRPr/>
            </a:pPr>
            <a:r>
              <a:rPr lang="en-CA" sz="2800" dirty="0"/>
              <a:t>communities must be able to </a:t>
            </a:r>
            <a:r>
              <a:rPr lang="en-CA" sz="2800" b="1" dirty="0"/>
              <a:t>act autonomously </a:t>
            </a:r>
            <a:r>
              <a:rPr lang="en-CA" sz="2800" dirty="0"/>
              <a:t>in order to ensure long-term sustained effort (</a:t>
            </a:r>
            <a:r>
              <a:rPr lang="en-CA" sz="2800" b="1" dirty="0"/>
              <a:t>sustainability</a:t>
            </a:r>
            <a:r>
              <a:rPr lang="en-CA" sz="2800" dirty="0"/>
              <a:t>)</a:t>
            </a:r>
          </a:p>
          <a:p>
            <a:pPr marL="342900" lvl="0" indent="-342900">
              <a:lnSpc>
                <a:spcPct val="115000"/>
              </a:lnSpc>
              <a:spcBef>
                <a:spcPct val="25000"/>
              </a:spcBef>
              <a:buFont typeface="Arial" pitchFamily="34" charset="0"/>
              <a:buChar char="•"/>
              <a:defRPr/>
            </a:pPr>
            <a:r>
              <a:rPr lang="en-CA" sz="2800" b="1" dirty="0"/>
              <a:t>but</a:t>
            </a:r>
            <a:r>
              <a:rPr lang="en-CA" sz="2800" dirty="0"/>
              <a:t> must also act within the </a:t>
            </a:r>
            <a:r>
              <a:rPr lang="en-CA" sz="2800" b="1" dirty="0"/>
              <a:t>parameters</a:t>
            </a:r>
            <a:r>
              <a:rPr lang="en-CA" sz="2800" dirty="0"/>
              <a:t> imposed by funders that restrict local autonomy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lnSpc>
                <a:spcPct val="115000"/>
              </a:lnSpc>
              <a:spcBef>
                <a:spcPct val="25000"/>
              </a:spcBef>
              <a:buFont typeface="Arial" pitchFamily="34" charset="0"/>
              <a:buChar char="•"/>
            </a:pPr>
            <a:r>
              <a:rPr lang="fr-FR" sz="2800" b="1" dirty="0"/>
              <a:t>and</a:t>
            </a:r>
            <a:r>
              <a:rPr lang="fr-FR" sz="2800" dirty="0"/>
              <a:t>, </a:t>
            </a:r>
            <a:r>
              <a:rPr lang="fr-FR" sz="2800" dirty="0" err="1"/>
              <a:t>funders</a:t>
            </a:r>
            <a:r>
              <a:rPr lang="fr-FR" sz="2800" dirty="0"/>
              <a:t> </a:t>
            </a:r>
            <a:r>
              <a:rPr lang="fr-FR" sz="2800" dirty="0" err="1"/>
              <a:t>often</a:t>
            </a:r>
            <a:r>
              <a:rPr lang="fr-FR" sz="2800" dirty="0"/>
              <a:t> </a:t>
            </a:r>
            <a:r>
              <a:rPr lang="fr-FR" sz="2800" dirty="0" err="1"/>
              <a:t>act</a:t>
            </a:r>
            <a:r>
              <a:rPr lang="fr-FR" sz="2800" dirty="0"/>
              <a:t> </a:t>
            </a:r>
            <a:r>
              <a:rPr lang="fr-FR" sz="2800" dirty="0" err="1"/>
              <a:t>within</a:t>
            </a:r>
            <a:r>
              <a:rPr lang="fr-FR" sz="2800" dirty="0"/>
              <a:t> </a:t>
            </a:r>
            <a:r>
              <a:rPr lang="fr-FR" sz="2800" b="1" dirty="0"/>
              <a:t>silos</a:t>
            </a:r>
            <a:r>
              <a:rPr lang="fr-FR" sz="2800" dirty="0"/>
              <a:t> and </a:t>
            </a:r>
            <a:r>
              <a:rPr lang="fr-FR" sz="2800" dirty="0" err="1"/>
              <a:t>without</a:t>
            </a:r>
            <a:r>
              <a:rPr lang="fr-FR" sz="2800" dirty="0"/>
              <a:t> </a:t>
            </a:r>
            <a:r>
              <a:rPr lang="fr-FR" sz="2800" dirty="0" err="1"/>
              <a:t>co-ordination</a:t>
            </a:r>
            <a:endParaRPr kumimoji="0" lang="fr-FR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A886A-50EC-4247-8737-97210126F5A2}" type="slidenum">
              <a:rPr lang="fr-FR">
                <a:latin typeface="+mj-lt"/>
              </a:rPr>
              <a:pPr/>
              <a:t>25</a:t>
            </a:fld>
            <a:endParaRPr lang="fr-FR">
              <a:latin typeface="+mj-lt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r-CA">
                <a:latin typeface="+mj-lt"/>
              </a:rPr>
              <a:t>© Coop La Clé, Victoriaville - 2010</a:t>
            </a:r>
            <a:endParaRPr lang="fr-FR">
              <a:latin typeface="+mj-lt"/>
            </a:endParaRPr>
          </a:p>
        </p:txBody>
      </p:sp>
      <p:sp>
        <p:nvSpPr>
          <p:cNvPr id="2334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3568" y="404813"/>
            <a:ext cx="7772400" cy="936625"/>
          </a:xfrm>
          <a:noFill/>
        </p:spPr>
        <p:txBody>
          <a:bodyPr>
            <a:noAutofit/>
          </a:bodyPr>
          <a:lstStyle/>
          <a:p>
            <a:r>
              <a:rPr lang="en-CA" sz="3200" b="1" dirty="0">
                <a:latin typeface="Verdana" pitchFamily="34" charset="0"/>
              </a:rPr>
              <a:t>SUCCESSFUL PROGRAMS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755576" y="1841649"/>
            <a:ext cx="7772400" cy="46116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lnSpc>
                <a:spcPct val="115000"/>
              </a:lnSpc>
              <a:spcBef>
                <a:spcPct val="25000"/>
              </a:spcBef>
              <a:buFont typeface="Arial" pitchFamily="34" charset="0"/>
              <a:buChar char="•"/>
            </a:pPr>
            <a:r>
              <a:rPr lang="en-US" sz="2800" dirty="0"/>
              <a:t>a </a:t>
            </a:r>
            <a:r>
              <a:rPr lang="en-US" sz="2800" b="1" dirty="0"/>
              <a:t>mixture </a:t>
            </a:r>
            <a:r>
              <a:rPr lang="en-US" sz="2800" dirty="0"/>
              <a:t>of </a:t>
            </a:r>
            <a:r>
              <a:rPr lang="en-US" sz="2800" b="1" dirty="0"/>
              <a:t>“top-down”</a:t>
            </a:r>
            <a:r>
              <a:rPr lang="en-US" sz="2800" dirty="0"/>
              <a:t> firmness and clarity relating to overall </a:t>
            </a:r>
            <a:r>
              <a:rPr lang="en-US" sz="2800" b="1" dirty="0"/>
              <a:t>goals</a:t>
            </a:r>
            <a:r>
              <a:rPr lang="en-US" sz="2800" dirty="0"/>
              <a:t> and </a:t>
            </a:r>
            <a:r>
              <a:rPr lang="en-US" sz="2800" b="1" dirty="0"/>
              <a:t>accountability</a:t>
            </a:r>
            <a:r>
              <a:rPr lang="en-US" sz="2800" dirty="0"/>
              <a:t> requirements </a:t>
            </a:r>
          </a:p>
          <a:p>
            <a:pPr marL="342900" lvl="0" indent="-342900">
              <a:lnSpc>
                <a:spcPct val="115000"/>
              </a:lnSpc>
              <a:spcBef>
                <a:spcPct val="25000"/>
              </a:spcBef>
              <a:buFont typeface="Arial" pitchFamily="34" charset="0"/>
              <a:buChar char="•"/>
            </a:pPr>
            <a:r>
              <a:rPr lang="en-US" sz="2800" dirty="0"/>
              <a:t>and of </a:t>
            </a:r>
            <a:r>
              <a:rPr lang="en-US" sz="2800" b="1" dirty="0"/>
              <a:t>“bottom-up” </a:t>
            </a:r>
            <a:r>
              <a:rPr lang="en-US" sz="2800" dirty="0"/>
              <a:t>flexibility in the </a:t>
            </a:r>
            <a:r>
              <a:rPr lang="en-US" sz="2800" b="1" dirty="0"/>
              <a:t>choice</a:t>
            </a:r>
            <a:r>
              <a:rPr lang="en-US" sz="2800" dirty="0"/>
              <a:t> an</a:t>
            </a:r>
            <a:r>
              <a:rPr lang="en-US" sz="2800" b="1" dirty="0"/>
              <a:t>d management</a:t>
            </a:r>
            <a:r>
              <a:rPr lang="en-US" sz="2800" dirty="0"/>
              <a:t> of local initiatives</a:t>
            </a:r>
          </a:p>
          <a:p>
            <a:pPr marL="342900" lvl="0" indent="-342900">
              <a:lnSpc>
                <a:spcPct val="115000"/>
              </a:lnSpc>
              <a:spcBef>
                <a:spcPct val="25000"/>
              </a:spcBef>
              <a:buFont typeface="Arial" pitchFamily="34" charset="0"/>
              <a:buChar char="•"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accompanied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by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conc</a:t>
            </a:r>
            <a:r>
              <a:rPr lang="en-US" sz="2800" b="1" noProof="0" dirty="0" err="1"/>
              <a:t>ensus</a:t>
            </a:r>
            <a:r>
              <a:rPr lang="en-US" sz="2800" noProof="0" dirty="0"/>
              <a:t> among the divers concerned</a:t>
            </a:r>
            <a:r>
              <a:rPr lang="en-US" sz="2800" dirty="0"/>
              <a:t> funders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A886A-50EC-4247-8737-97210126F5A2}" type="slidenum">
              <a:rPr lang="fr-FR">
                <a:latin typeface="+mj-lt"/>
              </a:rPr>
              <a:pPr/>
              <a:t>26</a:t>
            </a:fld>
            <a:endParaRPr lang="fr-FR">
              <a:latin typeface="+mj-lt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r-CA">
                <a:latin typeface="+mj-lt"/>
              </a:rPr>
              <a:t>© Coop La Clé, Victoriaville - 2010</a:t>
            </a:r>
            <a:endParaRPr lang="fr-FR">
              <a:latin typeface="+mj-lt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684440" y="1772816"/>
            <a:ext cx="7848000" cy="46116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lnSpc>
                <a:spcPct val="115000"/>
              </a:lnSpc>
              <a:spcBef>
                <a:spcPct val="25000"/>
              </a:spcBef>
              <a:buFont typeface="Arial" pitchFamily="34" charset="0"/>
              <a:buChar char="•"/>
            </a:pPr>
            <a:r>
              <a:rPr lang="en-GB" sz="2800" b="1" dirty="0"/>
              <a:t>local control over implementation </a:t>
            </a:r>
            <a:r>
              <a:rPr lang="en-GB" sz="2800" dirty="0"/>
              <a:t>by those affected by the outcomes</a:t>
            </a:r>
            <a:endParaRPr lang="fr-FR" sz="2800" dirty="0"/>
          </a:p>
          <a:p>
            <a:pPr marL="342900" indent="-342900">
              <a:lnSpc>
                <a:spcPct val="115000"/>
              </a:lnSpc>
              <a:spcBef>
                <a:spcPct val="25000"/>
              </a:spcBef>
              <a:buFont typeface="Arial" pitchFamily="34" charset="0"/>
              <a:buChar char="•"/>
            </a:pPr>
            <a:r>
              <a:rPr lang="en-GB" sz="2800" b="1" dirty="0"/>
              <a:t>application processes </a:t>
            </a:r>
            <a:r>
              <a:rPr lang="en-GB" sz="2800" dirty="0"/>
              <a:t>involving local partnerships and technical assistance</a:t>
            </a:r>
            <a:endParaRPr lang="fr-FR" sz="2800" dirty="0"/>
          </a:p>
          <a:p>
            <a:pPr marL="342900" indent="-342900">
              <a:lnSpc>
                <a:spcPct val="115000"/>
              </a:lnSpc>
              <a:spcBef>
                <a:spcPct val="25000"/>
              </a:spcBef>
              <a:buFont typeface="Arial" pitchFamily="34" charset="0"/>
              <a:buChar char="•"/>
            </a:pPr>
            <a:r>
              <a:rPr lang="en-GB" sz="2800" dirty="0"/>
              <a:t>medium and </a:t>
            </a:r>
            <a:r>
              <a:rPr lang="en-GB" sz="2800" b="1" dirty="0"/>
              <a:t>long term commitment </a:t>
            </a:r>
            <a:r>
              <a:rPr lang="en-GB" sz="2800" dirty="0"/>
              <a:t>for capacity-building programs (where required</a:t>
            </a:r>
            <a:r>
              <a:rPr lang="fr-FR" sz="2800" dirty="0"/>
              <a:t>)</a:t>
            </a:r>
          </a:p>
          <a:p>
            <a:pPr marL="342900" lvl="0" indent="-342900">
              <a:lnSpc>
                <a:spcPct val="115000"/>
              </a:lnSpc>
              <a:spcBef>
                <a:spcPct val="25000"/>
              </a:spcBef>
              <a:buFont typeface="Arial" pitchFamily="34" charset="0"/>
              <a:buChar char="•"/>
            </a:pPr>
            <a:r>
              <a:rPr lang="en-GB" sz="2800" dirty="0"/>
              <a:t>multi-year financing (</a:t>
            </a:r>
            <a:r>
              <a:rPr lang="en-GB" sz="2800" b="1" dirty="0"/>
              <a:t>on-going facilitation of partnerships</a:t>
            </a:r>
            <a:r>
              <a:rPr lang="en-GB" sz="2800" dirty="0"/>
              <a:t>)</a:t>
            </a:r>
            <a:r>
              <a:rPr lang="en-GB" sz="2800" b="1" dirty="0"/>
              <a:t> </a:t>
            </a:r>
            <a:r>
              <a:rPr lang="en-GB" sz="2800" dirty="0"/>
              <a:t>and </a:t>
            </a:r>
            <a:r>
              <a:rPr lang="en-GB" sz="2800" b="1" dirty="0"/>
              <a:t>competent technical assistance</a:t>
            </a:r>
            <a:endParaRPr lang="fr-FR" sz="2800" dirty="0"/>
          </a:p>
          <a:p>
            <a:pPr>
              <a:lnSpc>
                <a:spcPct val="120000"/>
              </a:lnSpc>
              <a:spcBef>
                <a:spcPct val="25000"/>
              </a:spcBef>
            </a:pPr>
            <a:endParaRPr lang="fr-FR" sz="2800" dirty="0"/>
          </a:p>
          <a:p>
            <a:pPr marL="342900" lvl="0" indent="-342900">
              <a:lnSpc>
                <a:spcPct val="115000"/>
              </a:lnSpc>
              <a:spcBef>
                <a:spcPct val="25000"/>
              </a:spcBef>
              <a:buFont typeface="Arial" pitchFamily="34" charset="0"/>
              <a:buChar char="•"/>
            </a:pP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83568" y="404813"/>
            <a:ext cx="7772400" cy="93662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>SUCCESSFUL PROGRAMS: ENABLING FACTORS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FD76A-A29E-4418-8AB5-8F07E7A92405}" type="slidenum">
              <a:rPr lang="fr-FR"/>
              <a:pPr/>
              <a:t>27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© Coop La Clé, Victoriaville - 2010</a:t>
            </a:r>
            <a:endParaRPr lang="fr-FR"/>
          </a:p>
        </p:txBody>
      </p:sp>
      <p:sp>
        <p:nvSpPr>
          <p:cNvPr id="3860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46856" y="27463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/>
              <a:t>Mobilising is not mechanical…</a:t>
            </a:r>
          </a:p>
        </p:txBody>
      </p:sp>
      <p:pic>
        <p:nvPicPr>
          <p:cNvPr id="386054" name="Picture 6" descr="Photograph:Charlie Chaplin in Modern Times (1936)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723925"/>
            <a:ext cx="5757862" cy="4297363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98BE4-26FB-4FBE-947D-31DF43258720}" type="slidenum">
              <a:rPr lang="fr-FR"/>
              <a:pPr/>
              <a:t>28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© Coop La Clé, Victoriaville - 2010</a:t>
            </a:r>
            <a:endParaRPr lang="fr-FR"/>
          </a:p>
        </p:txBody>
      </p:sp>
      <p:sp>
        <p:nvSpPr>
          <p:cNvPr id="387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341784"/>
            <a:ext cx="8229600" cy="1143000"/>
          </a:xfrm>
        </p:spPr>
        <p:txBody>
          <a:bodyPr/>
          <a:lstStyle/>
          <a:p>
            <a:pPr algn="ctr"/>
            <a:r>
              <a:rPr lang="en-US"/>
              <a:t>…but rather organic</a:t>
            </a:r>
          </a:p>
        </p:txBody>
      </p:sp>
      <p:pic>
        <p:nvPicPr>
          <p:cNvPr id="387077" name="Picture 5" descr="potager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681163"/>
            <a:ext cx="6478588" cy="4340225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30418-B319-4BC5-A2BD-4EF68A0C9360}" type="slidenum">
              <a:rPr lang="fr-FR"/>
              <a:pPr/>
              <a:t>29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r-CA"/>
              <a:t>© Coop La Clé, Victoriaville - 2010</a:t>
            </a:r>
            <a:endParaRPr lang="fr-FR"/>
          </a:p>
        </p:txBody>
      </p:sp>
      <p:sp>
        <p:nvSpPr>
          <p:cNvPr id="3829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br>
              <a:rPr lang="fr-CA" sz="3400"/>
            </a:br>
            <a:endParaRPr lang="fr-FR" sz="3400"/>
          </a:p>
        </p:txBody>
      </p:sp>
      <p:sp>
        <p:nvSpPr>
          <p:cNvPr id="3829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187624" y="1762472"/>
            <a:ext cx="6764337" cy="4114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CA" dirty="0"/>
              <a:t>	Ring the bells that still can ring </a:t>
            </a:r>
            <a:br>
              <a:rPr lang="en-CA" dirty="0"/>
            </a:br>
            <a:r>
              <a:rPr lang="en-CA" dirty="0"/>
              <a:t>Forget your perfect offering </a:t>
            </a:r>
            <a:br>
              <a:rPr lang="en-CA" dirty="0"/>
            </a:br>
            <a:r>
              <a:rPr lang="en-CA" dirty="0"/>
              <a:t>There is a crack in everything </a:t>
            </a:r>
            <a:br>
              <a:rPr lang="en-CA" dirty="0"/>
            </a:br>
            <a:r>
              <a:rPr lang="en-CA" dirty="0"/>
              <a:t>That's how the light gets in. </a:t>
            </a:r>
            <a:br>
              <a:rPr lang="en-CA" dirty="0"/>
            </a:br>
            <a:endParaRPr lang="en-CA" dirty="0"/>
          </a:p>
          <a:p>
            <a:pPr algn="r">
              <a:buFont typeface="Wingdings" pitchFamily="2" charset="2"/>
              <a:buNone/>
            </a:pPr>
            <a:r>
              <a:rPr lang="en-CA" i="1" dirty="0"/>
              <a:t>	Anthem</a:t>
            </a:r>
            <a:r>
              <a:rPr lang="en-CA" dirty="0"/>
              <a:t>, Leonard Cohen</a:t>
            </a:r>
          </a:p>
          <a:p>
            <a:endParaRPr lang="en-CA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83568" y="404813"/>
            <a:ext cx="7772400" cy="6858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3200" b="1" noProof="0" dirty="0">
                <a:latin typeface="Verdana" pitchFamily="34" charset="0"/>
                <a:ea typeface="+mj-ea"/>
                <a:cs typeface="+mj-cs"/>
              </a:rPr>
              <a:t>BEFORE THE LAST WORD</a:t>
            </a:r>
            <a:endParaRPr kumimoji="0" lang="en-CA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2010-0~1.JPG"/>
          <p:cNvPicPr>
            <a:picLocks noChangeAspect="1"/>
          </p:cNvPicPr>
          <p:nvPr/>
        </p:nvPicPr>
        <p:blipFill>
          <a:blip r:embed="rId2" cstate="print"/>
          <a:srcRect l="24183" t="13514" b="32095"/>
          <a:stretch>
            <a:fillRect/>
          </a:stretch>
        </p:blipFill>
        <p:spPr>
          <a:xfrm rot="10800000">
            <a:off x="1666346" y="225295"/>
            <a:ext cx="5713364" cy="586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987824" y="6156012"/>
            <a:ext cx="3792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b="1" i="1" dirty="0"/>
              <a:t>LA PRESSE, samedi 31  juillet 2010, A5</a:t>
            </a:r>
          </a:p>
        </p:txBody>
      </p:sp>
      <p:sp>
        <p:nvSpPr>
          <p:cNvPr id="4" name="Ellipse 3"/>
          <p:cNvSpPr/>
          <p:nvPr/>
        </p:nvSpPr>
        <p:spPr>
          <a:xfrm>
            <a:off x="2843808" y="3645024"/>
            <a:ext cx="3096344" cy="208823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15213-7F64-4CA6-BB81-26E913E210D5}" type="slidenum">
              <a:rPr lang="fr-CA" smtClean="0"/>
              <a:pPr/>
              <a:t>3</a:t>
            </a:fld>
            <a:endParaRPr lang="fr-CA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dirty="0"/>
              <a:t>© Coop La Clé, Victoriaville - 2010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E858D-E39A-4CD1-8C4D-0232C71EA0EC}" type="slidenum">
              <a:rPr lang="fr-FR"/>
              <a:pPr/>
              <a:t>30</a:t>
            </a:fld>
            <a:endParaRPr lang="fr-FR"/>
          </a:p>
        </p:txBody>
      </p:sp>
      <p:sp>
        <p:nvSpPr>
          <p:cNvPr id="5" name="Espace réservé du pied de page 3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r-CA"/>
              <a:t>© Coop La Clé, Victoriaville - 2010</a:t>
            </a:r>
            <a:endParaRPr lang="fr-FR"/>
          </a:p>
        </p:txBody>
      </p:sp>
      <p:sp>
        <p:nvSpPr>
          <p:cNvPr id="3276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br>
              <a:rPr lang="fr-CA" sz="3400"/>
            </a:br>
            <a:endParaRPr lang="fr-FR" sz="3400"/>
          </a:p>
        </p:txBody>
      </p:sp>
      <p:sp>
        <p:nvSpPr>
          <p:cNvPr id="3276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71600" y="1843460"/>
            <a:ext cx="7272337" cy="2233612"/>
          </a:xfrm>
        </p:spPr>
        <p:txBody>
          <a:bodyPr/>
          <a:lstStyle/>
          <a:p>
            <a:pPr marL="0" indent="15875">
              <a:buFont typeface="Wingdings" pitchFamily="2" charset="2"/>
              <a:buNone/>
            </a:pPr>
            <a:r>
              <a:rPr lang="fr-CA" dirty="0"/>
              <a:t>Il ne suffit pas d’être acteur de son développement, encore faut-il en être véritablement l’</a:t>
            </a:r>
            <a:r>
              <a:rPr lang="fr-CA" u="sng" dirty="0"/>
              <a:t>auteur</a:t>
            </a:r>
            <a:r>
              <a:rPr lang="fr-CA" dirty="0"/>
              <a:t>. </a:t>
            </a:r>
          </a:p>
          <a:p>
            <a:pPr marL="0" indent="15875" algn="r">
              <a:buFont typeface="Wingdings" pitchFamily="2" charset="2"/>
              <a:buNone/>
            </a:pPr>
            <a:r>
              <a:rPr lang="fr-CA" dirty="0"/>
              <a:t>	(Michel Dinet, 1997)</a:t>
            </a:r>
            <a:r>
              <a:rPr lang="fr-FR" dirty="0"/>
              <a:t> 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683568" y="404813"/>
            <a:ext cx="7772400" cy="6858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3200" b="1" noProof="0" dirty="0">
                <a:latin typeface="Verdana" pitchFamily="34" charset="0"/>
                <a:ea typeface="+mj-ea"/>
                <a:cs typeface="+mj-cs"/>
              </a:rPr>
              <a:t>THE LAST WORD</a:t>
            </a:r>
            <a:endParaRPr kumimoji="0" lang="en-CA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15055-94EF-4DDD-8DB2-06DD37CFD80E}" type="slidenum">
              <a:rPr lang="fr-CA" smtClean="0"/>
              <a:pPr/>
              <a:t>31</a:t>
            </a:fld>
            <a:endParaRPr lang="fr-CA" dirty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827584" y="657272"/>
            <a:ext cx="7558087" cy="5220000"/>
          </a:xfrm>
          <a:prstGeom prst="rect">
            <a:avLst/>
          </a:prstGeom>
          <a:noFill/>
        </p:spPr>
        <p:txBody>
          <a:bodyPr/>
          <a:lstStyle/>
          <a:p>
            <a:pPr lvl="0" algn="ctr">
              <a:spcBef>
                <a:spcPct val="100000"/>
              </a:spcBef>
              <a:spcAft>
                <a:spcPct val="50000"/>
              </a:spcAft>
            </a:pPr>
            <a:r>
              <a:rPr kumimoji="0" lang="en-CA" sz="320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reference</a:t>
            </a:r>
            <a:r>
              <a:rPr kumimoji="0" lang="fr-CA" sz="3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:</a:t>
            </a:r>
            <a:br>
              <a:rPr kumimoji="0" lang="fr-CA" sz="3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</a:br>
            <a:br>
              <a:rPr kumimoji="0" lang="fr-CA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</a:br>
            <a:r>
              <a:rPr lang="en-CA" sz="3200" dirty="0" err="1"/>
              <a:t>Intersectoral</a:t>
            </a:r>
            <a:r>
              <a:rPr lang="en-CA" sz="3200" dirty="0"/>
              <a:t> Action and Empowerment:  Keys to Ensuring Community Competence and Improving Public Health</a:t>
            </a:r>
            <a:br>
              <a:rPr lang="fr-CA" sz="3200" dirty="0">
                <a:latin typeface="Calibri" pitchFamily="34" charset="0"/>
                <a:ea typeface="+mj-ea"/>
                <a:cs typeface="+mj-cs"/>
              </a:rPr>
            </a:br>
            <a:br>
              <a:rPr lang="fr-CA" sz="3200" dirty="0">
                <a:latin typeface="Calibri" pitchFamily="34" charset="0"/>
                <a:ea typeface="+mj-ea"/>
                <a:cs typeface="+mj-cs"/>
              </a:rPr>
            </a:br>
            <a:r>
              <a:rPr lang="fr-CA" sz="3200" dirty="0">
                <a:latin typeface="Calibri" pitchFamily="34" charset="0"/>
                <a:ea typeface="+mj-ea"/>
                <a:cs typeface="+mj-cs"/>
              </a:rPr>
              <a:t>by William A. Ninacs and Richard Leroux</a:t>
            </a:r>
            <a:br>
              <a:rPr lang="fr-CA" sz="3200" dirty="0">
                <a:latin typeface="Calibri" pitchFamily="34" charset="0"/>
                <a:ea typeface="+mj-ea"/>
                <a:cs typeface="+mj-cs"/>
              </a:rPr>
            </a:br>
            <a:br>
              <a:rPr lang="fr-CA" sz="2800" dirty="0">
                <a:latin typeface="Calibri" pitchFamily="34" charset="0"/>
                <a:ea typeface="+mj-ea"/>
                <a:cs typeface="+mj-cs"/>
              </a:rPr>
            </a:br>
            <a:r>
              <a:rPr lang="en-CA" sz="2800" dirty="0">
                <a:solidFill>
                  <a:schemeClr val="tx1">
                    <a:lumMod val="95000"/>
                    <a:lumOff val="5000"/>
                  </a:schemeClr>
                </a:solidFill>
                <a:hlinkClick r:id="rId2"/>
              </a:rPr>
              <a:t>https://www.novapublishers.com/catalog/product_info.php?products_id=5819</a:t>
            </a:r>
            <a:br>
              <a:rPr lang="fr-CA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ea typeface="+mj-ea"/>
                <a:cs typeface="+mj-cs"/>
              </a:rPr>
            </a:br>
            <a:endParaRPr lang="fr-CA" sz="3200" i="1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© Coop La Clé, Victoriaville - 2010</a:t>
            </a:r>
            <a:endParaRPr lang="fr-CA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15055-94EF-4DDD-8DB2-06DD37CFD80E}" type="slidenum">
              <a:rPr lang="fr-CA" smtClean="0"/>
              <a:pPr/>
              <a:t>32</a:t>
            </a:fld>
            <a:endParaRPr lang="fr-CA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899592" y="577850"/>
            <a:ext cx="563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CA" sz="3200" b="1" dirty="0">
                <a:solidFill>
                  <a:schemeClr val="tx2"/>
                </a:solidFill>
                <a:latin typeface="Verdana" pitchFamily="34" charset="0"/>
              </a:rPr>
              <a:t>Coopérative de consultation en développement La Clé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55576" y="2925224"/>
            <a:ext cx="7740000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ctr">
              <a:spcBef>
                <a:spcPts val="1800"/>
              </a:spcBef>
              <a:tabLst>
                <a:tab pos="1168400" algn="l"/>
              </a:tabLst>
            </a:pPr>
            <a:r>
              <a:rPr lang="fr-CA" sz="2800" b="1" dirty="0">
                <a:latin typeface="Verdana" pitchFamily="34" charset="0"/>
              </a:rPr>
              <a:t>William A. « Bill » Ninacs</a:t>
            </a:r>
          </a:p>
          <a:p>
            <a:pPr algn="ctr">
              <a:spcBef>
                <a:spcPts val="3000"/>
              </a:spcBef>
              <a:tabLst>
                <a:tab pos="1168400" algn="l"/>
              </a:tabLst>
            </a:pPr>
            <a:r>
              <a:rPr lang="fr-CA" sz="2800" dirty="0">
                <a:latin typeface="Verdana" pitchFamily="34" charset="0"/>
              </a:rPr>
              <a:t>(819) 758-7797</a:t>
            </a:r>
          </a:p>
          <a:p>
            <a:pPr algn="ctr">
              <a:spcBef>
                <a:spcPts val="1800"/>
              </a:spcBef>
              <a:tabLst>
                <a:tab pos="1168400" algn="l"/>
              </a:tabLst>
            </a:pPr>
            <a:r>
              <a:rPr lang="fr-CA" sz="2800" dirty="0">
                <a:latin typeface="Verdana" pitchFamily="34" charset="0"/>
              </a:rPr>
              <a:t>info@lacle.coop</a:t>
            </a:r>
          </a:p>
          <a:p>
            <a:pPr algn="ctr">
              <a:spcBef>
                <a:spcPts val="1800"/>
              </a:spcBef>
              <a:tabLst>
                <a:tab pos="1168400" algn="l"/>
              </a:tabLst>
            </a:pPr>
            <a:r>
              <a:rPr lang="fr-CA" sz="2800" dirty="0">
                <a:latin typeface="Verdana" pitchFamily="34" charset="0"/>
              </a:rPr>
              <a:t>http://www.lacle.coop/</a:t>
            </a:r>
          </a:p>
        </p:txBody>
      </p:sp>
      <p:pic>
        <p:nvPicPr>
          <p:cNvPr id="5" name="Picture 4" descr="Logo%20La%20Clé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382588"/>
            <a:ext cx="21336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© Coop La Clé, Victoriaville - 2010</a:t>
            </a:r>
            <a:endParaRPr lang="fr-CA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dirty="0"/>
              <a:t>© Coop La Clé, Victoriaville - 2010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15055-94EF-4DDD-8DB2-06DD37CFD80E}" type="slidenum">
              <a:rPr lang="fr-CA" smtClean="0"/>
              <a:pPr/>
              <a:t>4</a:t>
            </a:fld>
            <a:endParaRPr lang="fr-CA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722313" y="2060848"/>
            <a:ext cx="7772400" cy="136207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RESILIENCE = SURVIVAL?</a:t>
            </a:r>
            <a:br>
              <a:rPr kumimoji="0" lang="en-CA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CA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OR = SUCCESS?</a:t>
            </a:r>
            <a:endParaRPr kumimoji="0" lang="fr-CA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2780928"/>
            <a:ext cx="7772400" cy="1362075"/>
          </a:xfrm>
        </p:spPr>
        <p:txBody>
          <a:bodyPr/>
          <a:lstStyle/>
          <a:p>
            <a:pPr algn="ctr"/>
            <a:r>
              <a:rPr lang="en-CA" dirty="0"/>
              <a:t>THE COMPETENT COMMUNITY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15055-94EF-4DDD-8DB2-06DD37CFD80E}" type="slidenum">
              <a:rPr lang="fr-CA" smtClean="0"/>
              <a:pPr/>
              <a:t>5</a:t>
            </a:fld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dirty="0"/>
              <a:t>© Coop La Clé, Victoriaville - 2010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15055-94EF-4DDD-8DB2-06DD37CFD80E}" type="slidenum">
              <a:rPr lang="fr-CA" smtClean="0"/>
              <a:pPr/>
              <a:t>6</a:t>
            </a:fld>
            <a:endParaRPr lang="fr-CA" dirty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684448" y="1412776"/>
            <a:ext cx="7920000" cy="3960000"/>
          </a:xfrm>
          <a:prstGeom prst="rect">
            <a:avLst/>
          </a:prstGeom>
          <a:noFill/>
        </p:spPr>
        <p:txBody>
          <a:bodyPr/>
          <a:lstStyle/>
          <a:p>
            <a:pPr lvl="0" algn="ctr">
              <a:spcBef>
                <a:spcPct val="100000"/>
              </a:spcBef>
              <a:spcAft>
                <a:spcPct val="50000"/>
              </a:spcAft>
              <a:defRPr/>
            </a:pPr>
            <a:r>
              <a:rPr lang="en-CA" sz="3200" dirty="0">
                <a:latin typeface="+mj-lt"/>
              </a:rPr>
              <a:t>a </a:t>
            </a:r>
            <a:r>
              <a:rPr lang="en-CA" sz="3200" b="1" dirty="0">
                <a:latin typeface="+mj-lt"/>
              </a:rPr>
              <a:t>competent community</a:t>
            </a:r>
            <a:r>
              <a:rPr lang="en-CA" sz="3200" dirty="0">
                <a:latin typeface="+mj-lt"/>
              </a:rPr>
              <a:t>:</a:t>
            </a:r>
            <a:br>
              <a:rPr lang="en-CA" sz="3200" dirty="0">
                <a:latin typeface="+mj-lt"/>
              </a:rPr>
            </a:br>
            <a:br>
              <a:rPr lang="en-CA" sz="3200" dirty="0">
                <a:latin typeface="+mj-lt"/>
              </a:rPr>
            </a:br>
            <a:r>
              <a:rPr lang="en-CA" sz="3200" dirty="0">
                <a:latin typeface="+mj-lt"/>
              </a:rPr>
              <a:t>provides access for its members to the resources that they require</a:t>
            </a:r>
            <a:br>
              <a:rPr lang="en-CA" sz="3200" dirty="0">
                <a:latin typeface="+mj-lt"/>
              </a:rPr>
            </a:br>
            <a:r>
              <a:rPr lang="en-CA" sz="3200" b="1" dirty="0">
                <a:latin typeface="+mj-lt"/>
              </a:rPr>
              <a:t>+</a:t>
            </a:r>
            <a:br>
              <a:rPr lang="en-CA" sz="3200" dirty="0">
                <a:latin typeface="+mj-lt"/>
              </a:rPr>
            </a:br>
            <a:r>
              <a:rPr lang="en-CA" sz="3200" dirty="0">
                <a:latin typeface="+mj-lt"/>
                <a:sym typeface="Symbol" pitchFamily="18" charset="2"/>
              </a:rPr>
              <a:t>members efficiently take advantage </a:t>
            </a:r>
            <a:br>
              <a:rPr lang="en-CA" sz="3200" dirty="0">
                <a:latin typeface="+mj-lt"/>
                <a:sym typeface="Symbol" pitchFamily="18" charset="2"/>
              </a:rPr>
            </a:br>
            <a:r>
              <a:rPr lang="en-CA" sz="3200" dirty="0">
                <a:latin typeface="+mj-lt"/>
                <a:sym typeface="Symbol" pitchFamily="18" charset="2"/>
              </a:rPr>
              <a:t>of this access</a:t>
            </a:r>
            <a:endParaRPr kumimoji="0" lang="fr-CA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dirty="0"/>
              <a:t>© Coop La Clé, Victoriaville - 2010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15055-94EF-4DDD-8DB2-06DD37CFD80E}" type="slidenum">
              <a:rPr lang="fr-CA" smtClean="0"/>
              <a:pPr/>
              <a:t>7</a:t>
            </a:fld>
            <a:endParaRPr lang="fr-CA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683568" y="836712"/>
            <a:ext cx="7772400" cy="114300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ct val="10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  <a:sym typeface="Symbol" pitchFamily="18" charset="2"/>
              </a:rPr>
              <a:t>DIMENSIONS  OF A COMMUNITY</a:t>
            </a:r>
          </a:p>
        </p:txBody>
      </p:sp>
      <p:graphicFrame>
        <p:nvGraphicFramePr>
          <p:cNvPr id="9" name="Group 44"/>
          <p:cNvGraphicFramePr>
            <a:graphicFrameLocks/>
          </p:cNvGraphicFramePr>
          <p:nvPr/>
        </p:nvGraphicFramePr>
        <p:xfrm>
          <a:off x="683568" y="2152750"/>
          <a:ext cx="7772400" cy="1801178"/>
        </p:xfrm>
        <a:graphic>
          <a:graphicData uri="http://schemas.openxmlformats.org/drawingml/2006/table">
            <a:tbl>
              <a:tblPr/>
              <a:tblGrid>
                <a:gridCol w="38877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46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INSTRUMENTAL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25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EXISTENTIAL</a:t>
                      </a:r>
                      <a:endParaRPr kumimoji="0" lang="en-CA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25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management and production of goods </a:t>
                      </a:r>
                      <a:br>
                        <a:rPr kumimoji="0" lang="en-CA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CA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and services (resources)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sense of belonging,</a:t>
                      </a:r>
                      <a:br>
                        <a:rPr kumimoji="0" lang="en-CA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CA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trust, solidarity and </a:t>
                      </a:r>
                      <a:br>
                        <a:rPr kumimoji="0" lang="en-CA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CA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self-esteem</a:t>
                      </a:r>
                      <a:endParaRPr kumimoji="0" lang="en-CA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sym typeface="Wingdings" pitchFamily="2" charset="2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AutoShape 46"/>
          <p:cNvSpPr>
            <a:spLocks/>
          </p:cNvSpPr>
          <p:nvPr/>
        </p:nvSpPr>
        <p:spPr bwMode="auto">
          <a:xfrm rot="5400000">
            <a:off x="4322118" y="2582962"/>
            <a:ext cx="690562" cy="4033838"/>
          </a:xfrm>
          <a:prstGeom prst="rightBrace">
            <a:avLst>
              <a:gd name="adj1" fmla="val 48678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CA" dirty="0"/>
          </a:p>
        </p:txBody>
      </p:sp>
      <p:sp>
        <p:nvSpPr>
          <p:cNvPr id="11" name="Text Box 47"/>
          <p:cNvSpPr txBox="1">
            <a:spLocks noChangeArrowheads="1"/>
          </p:cNvSpPr>
          <p:nvPr/>
        </p:nvSpPr>
        <p:spPr bwMode="auto">
          <a:xfrm>
            <a:off x="2574807" y="5191225"/>
            <a:ext cx="418518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CA" sz="2400" b="1" dirty="0">
                <a:latin typeface="Arial" charset="0"/>
              </a:rPr>
              <a:t>HEALTH AND WELL-BEING</a:t>
            </a: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dirty="0"/>
              <a:t>© Coop La Clé, Victoriaville - 2010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15055-94EF-4DDD-8DB2-06DD37CFD80E}" type="slidenum">
              <a:rPr lang="fr-CA" smtClean="0"/>
              <a:pPr/>
              <a:t>8</a:t>
            </a:fld>
            <a:endParaRPr lang="fr-CA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dirty="0"/>
              <a:t>© Coop La Clé, Victoriaville - 2010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367334" y="917848"/>
            <a:ext cx="6399212" cy="114300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>REGULATED</a:t>
            </a:r>
            <a:r>
              <a:rPr kumimoji="0" lang="fr-FR" sz="32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> NETWORKS</a:t>
            </a:r>
            <a:endParaRPr kumimoji="0" lang="fr-FR" sz="4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 l="13045" t="16894" r="13045" b="29565"/>
          <a:stretch>
            <a:fillRect/>
          </a:stretch>
        </p:blipFill>
        <p:spPr bwMode="auto">
          <a:xfrm>
            <a:off x="1513193" y="2095300"/>
            <a:ext cx="6117673" cy="3421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15055-94EF-4DDD-8DB2-06DD37CFD80E}" type="slidenum">
              <a:rPr lang="fr-CA" smtClean="0"/>
              <a:pPr/>
              <a:t>9</a:t>
            </a:fld>
            <a:endParaRPr lang="fr-CA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dirty="0"/>
              <a:t>© Coop La Clé, Victoriaville - 2010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367334" y="917848"/>
            <a:ext cx="6399212" cy="1143000"/>
          </a:xfrm>
          <a:prstGeom prst="rect">
            <a:avLst/>
          </a:prstGeom>
          <a:noFill/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fr-FR" sz="3200" b="1" dirty="0">
                <a:latin typeface="Verdana" pitchFamily="34" charset="0"/>
              </a:rPr>
              <a:t>FREE NETWORKS</a:t>
            </a:r>
            <a:endParaRPr lang="fr-FR" sz="4400" i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16306" t="16894" r="16306" b="29565"/>
          <a:stretch>
            <a:fillRect/>
          </a:stretch>
        </p:blipFill>
        <p:spPr bwMode="auto">
          <a:xfrm>
            <a:off x="1802461" y="2132856"/>
            <a:ext cx="5577851" cy="3421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</TotalTime>
  <Words>884</Words>
  <Application>Microsoft Office PowerPoint</Application>
  <PresentationFormat>Affichage à l'écran (4:3)</PresentationFormat>
  <Paragraphs>159</Paragraphs>
  <Slides>32</Slides>
  <Notes>4</Notes>
  <HiddenSlides>0</HiddenSlides>
  <MMClips>0</MMClips>
  <ScaleCrop>false</ScaleCrop>
  <HeadingPairs>
    <vt:vector size="8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32</vt:i4>
      </vt:variant>
    </vt:vector>
  </HeadingPairs>
  <TitlesOfParts>
    <vt:vector size="39" baseType="lpstr">
      <vt:lpstr>Arial</vt:lpstr>
      <vt:lpstr>Calibri</vt:lpstr>
      <vt:lpstr>Times</vt:lpstr>
      <vt:lpstr>Verdana</vt:lpstr>
      <vt:lpstr>Wingdings</vt:lpstr>
      <vt:lpstr>Thème Office</vt:lpstr>
      <vt:lpstr>Document</vt:lpstr>
      <vt:lpstr>THE COMPETENT COMMUNITY:  RESILIENT AND EMPOWERED</vt:lpstr>
      <vt:lpstr>Présentation PowerPoint</vt:lpstr>
      <vt:lpstr>Présentation PowerPoint</vt:lpstr>
      <vt:lpstr>Présentation PowerPoint</vt:lpstr>
      <vt:lpstr>THE COMPETENT COMMUNITY</vt:lpstr>
      <vt:lpstr>Présentation PowerPoint</vt:lpstr>
      <vt:lpstr>Présentation PowerPoint</vt:lpstr>
      <vt:lpstr>Présentation PowerPoint</vt:lpstr>
      <vt:lpstr>Présentation PowerPoint</vt:lpstr>
      <vt:lpstr>THE RESILIENT COMMUNITY</vt:lpstr>
      <vt:lpstr>Présentation PowerPoint</vt:lpstr>
      <vt:lpstr>Présentation PowerPoint</vt:lpstr>
      <vt:lpstr>Présentation PowerPoint</vt:lpstr>
      <vt:lpstr>MOBILISATION</vt:lpstr>
      <vt:lpstr>Présentation PowerPoint</vt:lpstr>
      <vt:lpstr>THE EMPOWERED COMMUNITY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THe ROLE OF The StatE</vt:lpstr>
      <vt:lpstr>LOCAL AUTONOMY</vt:lpstr>
      <vt:lpstr>SUCCESSFUL PROGRAMS</vt:lpstr>
      <vt:lpstr>Présentation PowerPoint</vt:lpstr>
      <vt:lpstr>Mobilising is not mechanical…</vt:lpstr>
      <vt:lpstr>…but rather organic</vt:lpstr>
      <vt:lpstr> </vt:lpstr>
      <vt:lpstr> 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COMMUNAUTÉ COMPÉTENTE :  RÉSILIENTE ET EMPOWERED</dc:title>
  <dc:creator>Bill</dc:creator>
  <cp:lastModifiedBy>Joël Nadeau</cp:lastModifiedBy>
  <cp:revision>49</cp:revision>
  <dcterms:created xsi:type="dcterms:W3CDTF">2010-07-07T11:44:47Z</dcterms:created>
  <dcterms:modified xsi:type="dcterms:W3CDTF">2020-08-17T20:05:49Z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