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329" r:id="rId4"/>
    <p:sldId id="331" r:id="rId5"/>
    <p:sldId id="336" r:id="rId6"/>
    <p:sldId id="337" r:id="rId7"/>
    <p:sldId id="338" r:id="rId8"/>
    <p:sldId id="339" r:id="rId9"/>
    <p:sldId id="340" r:id="rId10"/>
    <p:sldId id="346" r:id="rId11"/>
    <p:sldId id="342" r:id="rId12"/>
    <p:sldId id="347" r:id="rId13"/>
    <p:sldId id="343" r:id="rId14"/>
    <p:sldId id="344" r:id="rId15"/>
    <p:sldId id="345" r:id="rId16"/>
    <p:sldId id="348" r:id="rId17"/>
    <p:sldId id="264" r:id="rId18"/>
    <p:sldId id="265" r:id="rId19"/>
    <p:sldId id="349" r:id="rId20"/>
    <p:sldId id="350" r:id="rId21"/>
    <p:sldId id="266" r:id="rId22"/>
    <p:sldId id="305" r:id="rId23"/>
    <p:sldId id="351" r:id="rId24"/>
    <p:sldId id="306" r:id="rId25"/>
    <p:sldId id="324" r:id="rId26"/>
    <p:sldId id="280" r:id="rId27"/>
    <p:sldId id="304" r:id="rId28"/>
    <p:sldId id="325" r:id="rId29"/>
    <p:sldId id="311" r:id="rId30"/>
    <p:sldId id="312" r:id="rId31"/>
    <p:sldId id="313" r:id="rId32"/>
    <p:sldId id="320" r:id="rId33"/>
    <p:sldId id="321" r:id="rId34"/>
    <p:sldId id="314" r:id="rId35"/>
    <p:sldId id="315" r:id="rId36"/>
    <p:sldId id="316" r:id="rId37"/>
    <p:sldId id="317" r:id="rId38"/>
    <p:sldId id="275" r:id="rId39"/>
    <p:sldId id="352" r:id="rId40"/>
    <p:sldId id="268" r:id="rId4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108C11-2352-46E1-8A6A-79829FA8BC0B}" type="doc">
      <dgm:prSet loTypeId="urn:microsoft.com/office/officeart/2005/8/layout/cycle1" loCatId="cycle" qsTypeId="urn:microsoft.com/office/officeart/2005/8/quickstyle/3d1" qsCatId="3D" csTypeId="urn:microsoft.com/office/officeart/2005/8/colors/colorful1#1" csCatId="colorful" phldr="1"/>
      <dgm:spPr/>
    </dgm:pt>
    <dgm:pt modelId="{373E94E8-62F0-4168-969D-7948A333192B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stage 2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cap="none" normalizeH="0" baseline="0" noProof="0" dirty="0">
              <a:ln/>
              <a:effectLst/>
              <a:latin typeface="Arial" charset="0"/>
            </a:rPr>
            <a:t>Diagnosis and common vision</a:t>
          </a:r>
        </a:p>
      </dgm:t>
    </dgm:pt>
    <dgm:pt modelId="{1FAE820B-0031-477E-94AA-8ACD4AA97ABD}" type="parTrans" cxnId="{DC8C97C5-4C00-4B9A-82FB-B84ABD366456}">
      <dgm:prSet/>
      <dgm:spPr/>
      <dgm:t>
        <a:bodyPr/>
        <a:lstStyle/>
        <a:p>
          <a:endParaRPr lang="fr-CA"/>
        </a:p>
      </dgm:t>
    </dgm:pt>
    <dgm:pt modelId="{58B95E71-D629-48EC-B313-3F23E8EB8F78}" type="sibTrans" cxnId="{DC8C97C5-4C00-4B9A-82FB-B84ABD366456}">
      <dgm:prSet/>
      <dgm:spPr/>
      <dgm:t>
        <a:bodyPr/>
        <a:lstStyle/>
        <a:p>
          <a:endParaRPr lang="fr-CA"/>
        </a:p>
      </dgm:t>
    </dgm:pt>
    <dgm:pt modelId="{FCFEDEA9-D80E-49B8-AA75-F1D9A6731489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stage 3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cap="none" normalizeH="0" baseline="0" noProof="0" dirty="0">
              <a:ln/>
              <a:effectLst/>
              <a:latin typeface="Arial" charset="0"/>
            </a:rPr>
            <a:t>Strategic and operational planning</a:t>
          </a:r>
        </a:p>
      </dgm:t>
    </dgm:pt>
    <dgm:pt modelId="{BE43A8A1-4451-4E02-9A14-06DFE131597F}" type="parTrans" cxnId="{A11F1829-1938-4142-BFC0-3023C5B4F5C3}">
      <dgm:prSet/>
      <dgm:spPr/>
      <dgm:t>
        <a:bodyPr/>
        <a:lstStyle/>
        <a:p>
          <a:endParaRPr lang="fr-CA"/>
        </a:p>
      </dgm:t>
    </dgm:pt>
    <dgm:pt modelId="{B71188A9-BB81-4B63-95A9-56FBB7219E2F}" type="sibTrans" cxnId="{A11F1829-1938-4142-BFC0-3023C5B4F5C3}">
      <dgm:prSet/>
      <dgm:spPr/>
      <dgm:t>
        <a:bodyPr/>
        <a:lstStyle/>
        <a:p>
          <a:endParaRPr lang="fr-CA"/>
        </a:p>
      </dgm:t>
    </dgm:pt>
    <dgm:pt modelId="{7C46AD5E-517D-4805-A36C-957F75215D1D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stage 4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cap="none" normalizeH="0" baseline="0" noProof="0" dirty="0">
              <a:ln/>
              <a:effectLst/>
              <a:latin typeface="Arial" charset="0"/>
            </a:rPr>
            <a:t>Actions implemented</a:t>
          </a:r>
          <a:endParaRPr kumimoji="0" lang="en-CA" sz="1800" b="0" i="0" u="none" strike="noStrike" cap="none" normalizeH="0" baseline="0" noProof="0" dirty="0">
            <a:ln/>
            <a:effectLst/>
            <a:latin typeface="Arial" charset="0"/>
          </a:endParaRPr>
        </a:p>
      </dgm:t>
    </dgm:pt>
    <dgm:pt modelId="{F085B4D5-562E-4555-8ACA-CF4303A8BC9D}" type="parTrans" cxnId="{808F2D23-BFA3-4585-8BCD-494CAA33911D}">
      <dgm:prSet/>
      <dgm:spPr/>
      <dgm:t>
        <a:bodyPr/>
        <a:lstStyle/>
        <a:p>
          <a:endParaRPr lang="fr-CA"/>
        </a:p>
      </dgm:t>
    </dgm:pt>
    <dgm:pt modelId="{8E192996-06D0-4195-A81E-EACF9DF56E3E}" type="sibTrans" cxnId="{808F2D23-BFA3-4585-8BCD-494CAA33911D}">
      <dgm:prSet/>
      <dgm:spPr/>
      <dgm:t>
        <a:bodyPr/>
        <a:lstStyle/>
        <a:p>
          <a:endParaRPr lang="fr-CA"/>
        </a:p>
      </dgm:t>
    </dgm:pt>
    <dgm:pt modelId="{45181002-DFD9-4B79-9B20-F4B5CBCDDC44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stage 5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cap="none" normalizeH="0" baseline="0" noProof="0" dirty="0">
              <a:ln/>
              <a:effectLst/>
              <a:latin typeface="Arial" charset="0"/>
            </a:rPr>
            <a:t>Evaluation of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cap="none" normalizeH="0" baseline="0" noProof="0" dirty="0">
              <a:ln/>
              <a:effectLst/>
              <a:latin typeface="Arial" charset="0"/>
            </a:rPr>
            <a:t>actions and mobilisation</a:t>
          </a:r>
        </a:p>
      </dgm:t>
    </dgm:pt>
    <dgm:pt modelId="{D13B4DD2-5A15-42BA-95A8-6D9041A01878}" type="parTrans" cxnId="{78D482B2-E3C8-4EF7-A870-1B843DFE6DF0}">
      <dgm:prSet/>
      <dgm:spPr/>
      <dgm:t>
        <a:bodyPr/>
        <a:lstStyle/>
        <a:p>
          <a:endParaRPr lang="fr-CA"/>
        </a:p>
      </dgm:t>
    </dgm:pt>
    <dgm:pt modelId="{2BE41EA4-7A1B-4302-ADB9-1D4BB484C69E}" type="sibTrans" cxnId="{78D482B2-E3C8-4EF7-A870-1B843DFE6DF0}">
      <dgm:prSet/>
      <dgm:spPr/>
      <dgm:t>
        <a:bodyPr/>
        <a:lstStyle/>
        <a:p>
          <a:endParaRPr lang="fr-CA"/>
        </a:p>
      </dgm:t>
    </dgm:pt>
    <dgm:pt modelId="{295A90B1-B190-482D-9A08-846AE975D4C7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stage 1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none" normalizeH="0" baseline="0" dirty="0">
              <a:ln/>
              <a:effectLst/>
              <a:latin typeface="Arial" charset="0"/>
            </a:rPr>
            <a:t>Portrait / Profile</a:t>
          </a:r>
        </a:p>
      </dgm:t>
    </dgm:pt>
    <dgm:pt modelId="{DFCB5EF7-1816-4B7A-B07A-10C86C7ACD5E}" type="parTrans" cxnId="{025F1875-4C91-448B-AC1F-3E9DA1F8525D}">
      <dgm:prSet/>
      <dgm:spPr/>
      <dgm:t>
        <a:bodyPr/>
        <a:lstStyle/>
        <a:p>
          <a:endParaRPr lang="fr-CA"/>
        </a:p>
      </dgm:t>
    </dgm:pt>
    <dgm:pt modelId="{3AD0D84E-1619-4885-A688-590B2D3AB014}" type="sibTrans" cxnId="{025F1875-4C91-448B-AC1F-3E9DA1F8525D}">
      <dgm:prSet/>
      <dgm:spPr/>
      <dgm:t>
        <a:bodyPr/>
        <a:lstStyle/>
        <a:p>
          <a:endParaRPr lang="fr-CA"/>
        </a:p>
      </dgm:t>
    </dgm:pt>
    <dgm:pt modelId="{A9907B0B-B567-4162-98D1-928964F01524}" type="pres">
      <dgm:prSet presAssocID="{AF108C11-2352-46E1-8A6A-79829FA8BC0B}" presName="cycle" presStyleCnt="0">
        <dgm:presLayoutVars>
          <dgm:dir/>
          <dgm:resizeHandles val="exact"/>
        </dgm:presLayoutVars>
      </dgm:prSet>
      <dgm:spPr/>
    </dgm:pt>
    <dgm:pt modelId="{E4D3193D-C3A6-4F2B-A7DA-953A0A449726}" type="pres">
      <dgm:prSet presAssocID="{373E94E8-62F0-4168-969D-7948A333192B}" presName="dummy" presStyleCnt="0"/>
      <dgm:spPr/>
    </dgm:pt>
    <dgm:pt modelId="{F22818A7-41F7-4801-96DF-1CFF2F238146}" type="pres">
      <dgm:prSet presAssocID="{373E94E8-62F0-4168-969D-7948A333192B}" presName="node" presStyleLbl="revTx" presStyleIdx="0" presStyleCnt="5" custScaleX="120923">
        <dgm:presLayoutVars>
          <dgm:bulletEnabled val="1"/>
        </dgm:presLayoutVars>
      </dgm:prSet>
      <dgm:spPr/>
    </dgm:pt>
    <dgm:pt modelId="{83D7BDEE-04A6-4B5F-9423-02ED746D7D3F}" type="pres">
      <dgm:prSet presAssocID="{58B95E71-D629-48EC-B313-3F23E8EB8F78}" presName="sibTrans" presStyleLbl="node1" presStyleIdx="0" presStyleCnt="5"/>
      <dgm:spPr/>
    </dgm:pt>
    <dgm:pt modelId="{ADCC9458-5EB2-4A48-B59F-02EB9CB83369}" type="pres">
      <dgm:prSet presAssocID="{FCFEDEA9-D80E-49B8-AA75-F1D9A6731489}" presName="dummy" presStyleCnt="0"/>
      <dgm:spPr/>
    </dgm:pt>
    <dgm:pt modelId="{D5CA0CBF-EB5C-4D9E-89D8-42F0A3B99A19}" type="pres">
      <dgm:prSet presAssocID="{FCFEDEA9-D80E-49B8-AA75-F1D9A6731489}" presName="node" presStyleLbl="revTx" presStyleIdx="1" presStyleCnt="5" custScaleX="141813">
        <dgm:presLayoutVars>
          <dgm:bulletEnabled val="1"/>
        </dgm:presLayoutVars>
      </dgm:prSet>
      <dgm:spPr/>
    </dgm:pt>
    <dgm:pt modelId="{DFBA8207-AFB5-4A5F-981B-9C5497077768}" type="pres">
      <dgm:prSet presAssocID="{B71188A9-BB81-4B63-95A9-56FBB7219E2F}" presName="sibTrans" presStyleLbl="node1" presStyleIdx="1" presStyleCnt="5"/>
      <dgm:spPr/>
    </dgm:pt>
    <dgm:pt modelId="{40904E03-5B27-425C-9C1B-03182EE6C6FA}" type="pres">
      <dgm:prSet presAssocID="{7C46AD5E-517D-4805-A36C-957F75215D1D}" presName="dummy" presStyleCnt="0"/>
      <dgm:spPr/>
    </dgm:pt>
    <dgm:pt modelId="{0E2CB728-31B8-488F-A566-88E248C5A865}" type="pres">
      <dgm:prSet presAssocID="{7C46AD5E-517D-4805-A36C-957F75215D1D}" presName="node" presStyleLbl="revTx" presStyleIdx="2" presStyleCnt="5" custScaleX="120923">
        <dgm:presLayoutVars>
          <dgm:bulletEnabled val="1"/>
        </dgm:presLayoutVars>
      </dgm:prSet>
      <dgm:spPr/>
    </dgm:pt>
    <dgm:pt modelId="{86BF3FE5-781D-4162-9F40-CD90DD57A8FE}" type="pres">
      <dgm:prSet presAssocID="{8E192996-06D0-4195-A81E-EACF9DF56E3E}" presName="sibTrans" presStyleLbl="node1" presStyleIdx="2" presStyleCnt="5"/>
      <dgm:spPr/>
    </dgm:pt>
    <dgm:pt modelId="{64D7931D-27A3-4792-8A73-2D2DFD10CC42}" type="pres">
      <dgm:prSet presAssocID="{45181002-DFD9-4B79-9B20-F4B5CBCDDC44}" presName="dummy" presStyleCnt="0"/>
      <dgm:spPr/>
    </dgm:pt>
    <dgm:pt modelId="{1CBA1E60-9E23-4E3C-9FFB-475F68D0C42E}" type="pres">
      <dgm:prSet presAssocID="{45181002-DFD9-4B79-9B20-F4B5CBCDDC44}" presName="node" presStyleLbl="revTx" presStyleIdx="3" presStyleCnt="5" custScaleX="120923">
        <dgm:presLayoutVars>
          <dgm:bulletEnabled val="1"/>
        </dgm:presLayoutVars>
      </dgm:prSet>
      <dgm:spPr/>
    </dgm:pt>
    <dgm:pt modelId="{44DCC488-385E-4A23-8A9D-CBAB37A85DBF}" type="pres">
      <dgm:prSet presAssocID="{2BE41EA4-7A1B-4302-ADB9-1D4BB484C69E}" presName="sibTrans" presStyleLbl="node1" presStyleIdx="3" presStyleCnt="5"/>
      <dgm:spPr/>
    </dgm:pt>
    <dgm:pt modelId="{F23CF1E2-7EDF-41F8-93DE-E6D21CBE5C64}" type="pres">
      <dgm:prSet presAssocID="{295A90B1-B190-482D-9A08-846AE975D4C7}" presName="dummy" presStyleCnt="0"/>
      <dgm:spPr/>
    </dgm:pt>
    <dgm:pt modelId="{56FBD4DC-B072-4670-8D80-6AD3854E44D7}" type="pres">
      <dgm:prSet presAssocID="{295A90B1-B190-482D-9A08-846AE975D4C7}" presName="node" presStyleLbl="revTx" presStyleIdx="4" presStyleCnt="5" custScaleX="120923">
        <dgm:presLayoutVars>
          <dgm:bulletEnabled val="1"/>
        </dgm:presLayoutVars>
      </dgm:prSet>
      <dgm:spPr/>
    </dgm:pt>
    <dgm:pt modelId="{6FA0C782-E328-410F-8C94-B6329B0F6CE0}" type="pres">
      <dgm:prSet presAssocID="{3AD0D84E-1619-4885-A688-590B2D3AB014}" presName="sibTrans" presStyleLbl="node1" presStyleIdx="4" presStyleCnt="5"/>
      <dgm:spPr/>
    </dgm:pt>
  </dgm:ptLst>
  <dgm:cxnLst>
    <dgm:cxn modelId="{EA54260F-0231-4471-8F78-C0CE4EEF83EF}" type="presOf" srcId="{3AD0D84E-1619-4885-A688-590B2D3AB014}" destId="{6FA0C782-E328-410F-8C94-B6329B0F6CE0}" srcOrd="0" destOrd="0" presId="urn:microsoft.com/office/officeart/2005/8/layout/cycle1"/>
    <dgm:cxn modelId="{808F2D23-BFA3-4585-8BCD-494CAA33911D}" srcId="{AF108C11-2352-46E1-8A6A-79829FA8BC0B}" destId="{7C46AD5E-517D-4805-A36C-957F75215D1D}" srcOrd="2" destOrd="0" parTransId="{F085B4D5-562E-4555-8ACA-CF4303A8BC9D}" sibTransId="{8E192996-06D0-4195-A81E-EACF9DF56E3E}"/>
    <dgm:cxn modelId="{A11F1829-1938-4142-BFC0-3023C5B4F5C3}" srcId="{AF108C11-2352-46E1-8A6A-79829FA8BC0B}" destId="{FCFEDEA9-D80E-49B8-AA75-F1D9A6731489}" srcOrd="1" destOrd="0" parTransId="{BE43A8A1-4451-4E02-9A14-06DFE131597F}" sibTransId="{B71188A9-BB81-4B63-95A9-56FBB7219E2F}"/>
    <dgm:cxn modelId="{E388535B-19DA-4DAD-AECA-97D0723C0992}" type="presOf" srcId="{58B95E71-D629-48EC-B313-3F23E8EB8F78}" destId="{83D7BDEE-04A6-4B5F-9423-02ED746D7D3F}" srcOrd="0" destOrd="0" presId="urn:microsoft.com/office/officeart/2005/8/layout/cycle1"/>
    <dgm:cxn modelId="{9001B169-D483-44B6-B88F-D875B1BDE42B}" type="presOf" srcId="{8E192996-06D0-4195-A81E-EACF9DF56E3E}" destId="{86BF3FE5-781D-4162-9F40-CD90DD57A8FE}" srcOrd="0" destOrd="0" presId="urn:microsoft.com/office/officeart/2005/8/layout/cycle1"/>
    <dgm:cxn modelId="{19FB0F51-6D0B-4D96-A6DB-8CFCD1C9B5AF}" type="presOf" srcId="{7C46AD5E-517D-4805-A36C-957F75215D1D}" destId="{0E2CB728-31B8-488F-A566-88E248C5A865}" srcOrd="0" destOrd="0" presId="urn:microsoft.com/office/officeart/2005/8/layout/cycle1"/>
    <dgm:cxn modelId="{025F1875-4C91-448B-AC1F-3E9DA1F8525D}" srcId="{AF108C11-2352-46E1-8A6A-79829FA8BC0B}" destId="{295A90B1-B190-482D-9A08-846AE975D4C7}" srcOrd="4" destOrd="0" parTransId="{DFCB5EF7-1816-4B7A-B07A-10C86C7ACD5E}" sibTransId="{3AD0D84E-1619-4885-A688-590B2D3AB014}"/>
    <dgm:cxn modelId="{3CE65D76-DC58-470E-9BB4-65305559A39E}" type="presOf" srcId="{FCFEDEA9-D80E-49B8-AA75-F1D9A6731489}" destId="{D5CA0CBF-EB5C-4D9E-89D8-42F0A3B99A19}" srcOrd="0" destOrd="0" presId="urn:microsoft.com/office/officeart/2005/8/layout/cycle1"/>
    <dgm:cxn modelId="{78D482B2-E3C8-4EF7-A870-1B843DFE6DF0}" srcId="{AF108C11-2352-46E1-8A6A-79829FA8BC0B}" destId="{45181002-DFD9-4B79-9B20-F4B5CBCDDC44}" srcOrd="3" destOrd="0" parTransId="{D13B4DD2-5A15-42BA-95A8-6D9041A01878}" sibTransId="{2BE41EA4-7A1B-4302-ADB9-1D4BB484C69E}"/>
    <dgm:cxn modelId="{81F650BA-0D4C-4EC1-AE71-1BB00EFDE062}" type="presOf" srcId="{45181002-DFD9-4B79-9B20-F4B5CBCDDC44}" destId="{1CBA1E60-9E23-4E3C-9FFB-475F68D0C42E}" srcOrd="0" destOrd="0" presId="urn:microsoft.com/office/officeart/2005/8/layout/cycle1"/>
    <dgm:cxn modelId="{DC8C97C5-4C00-4B9A-82FB-B84ABD366456}" srcId="{AF108C11-2352-46E1-8A6A-79829FA8BC0B}" destId="{373E94E8-62F0-4168-969D-7948A333192B}" srcOrd="0" destOrd="0" parTransId="{1FAE820B-0031-477E-94AA-8ACD4AA97ABD}" sibTransId="{58B95E71-D629-48EC-B313-3F23E8EB8F78}"/>
    <dgm:cxn modelId="{B07B90C9-18EC-49B5-B193-1E32A5BD3A81}" type="presOf" srcId="{B71188A9-BB81-4B63-95A9-56FBB7219E2F}" destId="{DFBA8207-AFB5-4A5F-981B-9C5497077768}" srcOrd="0" destOrd="0" presId="urn:microsoft.com/office/officeart/2005/8/layout/cycle1"/>
    <dgm:cxn modelId="{7AC759CF-1618-42F0-B88A-4313C1FBB4E3}" type="presOf" srcId="{373E94E8-62F0-4168-969D-7948A333192B}" destId="{F22818A7-41F7-4801-96DF-1CFF2F238146}" srcOrd="0" destOrd="0" presId="urn:microsoft.com/office/officeart/2005/8/layout/cycle1"/>
    <dgm:cxn modelId="{0C8653EB-DFBA-4329-9679-9ABC55F01209}" type="presOf" srcId="{AF108C11-2352-46E1-8A6A-79829FA8BC0B}" destId="{A9907B0B-B567-4162-98D1-928964F01524}" srcOrd="0" destOrd="0" presId="urn:microsoft.com/office/officeart/2005/8/layout/cycle1"/>
    <dgm:cxn modelId="{A31D07FB-FB41-44E6-9CAC-E44F30F303E3}" type="presOf" srcId="{2BE41EA4-7A1B-4302-ADB9-1D4BB484C69E}" destId="{44DCC488-385E-4A23-8A9D-CBAB37A85DBF}" srcOrd="0" destOrd="0" presId="urn:microsoft.com/office/officeart/2005/8/layout/cycle1"/>
    <dgm:cxn modelId="{6C1446FE-FF69-4950-8943-35267F768F61}" type="presOf" srcId="{295A90B1-B190-482D-9A08-846AE975D4C7}" destId="{56FBD4DC-B072-4670-8D80-6AD3854E44D7}" srcOrd="0" destOrd="0" presId="urn:microsoft.com/office/officeart/2005/8/layout/cycle1"/>
    <dgm:cxn modelId="{205776E7-6FC4-4CA8-B81A-F4F309030C58}" type="presParOf" srcId="{A9907B0B-B567-4162-98D1-928964F01524}" destId="{E4D3193D-C3A6-4F2B-A7DA-953A0A449726}" srcOrd="0" destOrd="0" presId="urn:microsoft.com/office/officeart/2005/8/layout/cycle1"/>
    <dgm:cxn modelId="{E3C74368-1AC6-4A29-B008-679B2D83DDA3}" type="presParOf" srcId="{A9907B0B-B567-4162-98D1-928964F01524}" destId="{F22818A7-41F7-4801-96DF-1CFF2F238146}" srcOrd="1" destOrd="0" presId="urn:microsoft.com/office/officeart/2005/8/layout/cycle1"/>
    <dgm:cxn modelId="{F26088CD-B1EA-4B47-91D7-8D361B0AAF7B}" type="presParOf" srcId="{A9907B0B-B567-4162-98D1-928964F01524}" destId="{83D7BDEE-04A6-4B5F-9423-02ED746D7D3F}" srcOrd="2" destOrd="0" presId="urn:microsoft.com/office/officeart/2005/8/layout/cycle1"/>
    <dgm:cxn modelId="{EBB3A19B-7DBD-4F47-9B65-97BE85C4E74B}" type="presParOf" srcId="{A9907B0B-B567-4162-98D1-928964F01524}" destId="{ADCC9458-5EB2-4A48-B59F-02EB9CB83369}" srcOrd="3" destOrd="0" presId="urn:microsoft.com/office/officeart/2005/8/layout/cycle1"/>
    <dgm:cxn modelId="{5060CD95-3518-4993-A219-E2F6D6E7B2D9}" type="presParOf" srcId="{A9907B0B-B567-4162-98D1-928964F01524}" destId="{D5CA0CBF-EB5C-4D9E-89D8-42F0A3B99A19}" srcOrd="4" destOrd="0" presId="urn:microsoft.com/office/officeart/2005/8/layout/cycle1"/>
    <dgm:cxn modelId="{4850331F-ACF6-4546-9BF1-9D792BF93D50}" type="presParOf" srcId="{A9907B0B-B567-4162-98D1-928964F01524}" destId="{DFBA8207-AFB5-4A5F-981B-9C5497077768}" srcOrd="5" destOrd="0" presId="urn:microsoft.com/office/officeart/2005/8/layout/cycle1"/>
    <dgm:cxn modelId="{00BAE8A5-7279-49AA-B117-C1F304C34CF7}" type="presParOf" srcId="{A9907B0B-B567-4162-98D1-928964F01524}" destId="{40904E03-5B27-425C-9C1B-03182EE6C6FA}" srcOrd="6" destOrd="0" presId="urn:microsoft.com/office/officeart/2005/8/layout/cycle1"/>
    <dgm:cxn modelId="{22212F84-4A1C-44A4-9172-976E779F7801}" type="presParOf" srcId="{A9907B0B-B567-4162-98D1-928964F01524}" destId="{0E2CB728-31B8-488F-A566-88E248C5A865}" srcOrd="7" destOrd="0" presId="urn:microsoft.com/office/officeart/2005/8/layout/cycle1"/>
    <dgm:cxn modelId="{B158AB06-EAD0-436A-9B85-D36F42C1EC87}" type="presParOf" srcId="{A9907B0B-B567-4162-98D1-928964F01524}" destId="{86BF3FE5-781D-4162-9F40-CD90DD57A8FE}" srcOrd="8" destOrd="0" presId="urn:microsoft.com/office/officeart/2005/8/layout/cycle1"/>
    <dgm:cxn modelId="{DF69C5EC-948A-41F6-AE63-73C7C183EEED}" type="presParOf" srcId="{A9907B0B-B567-4162-98D1-928964F01524}" destId="{64D7931D-27A3-4792-8A73-2D2DFD10CC42}" srcOrd="9" destOrd="0" presId="urn:microsoft.com/office/officeart/2005/8/layout/cycle1"/>
    <dgm:cxn modelId="{D89AAE2B-2300-4AE1-B7D7-1C5174E55FFF}" type="presParOf" srcId="{A9907B0B-B567-4162-98D1-928964F01524}" destId="{1CBA1E60-9E23-4E3C-9FFB-475F68D0C42E}" srcOrd="10" destOrd="0" presId="urn:microsoft.com/office/officeart/2005/8/layout/cycle1"/>
    <dgm:cxn modelId="{95558E30-F3C4-4F97-805D-340386D83F43}" type="presParOf" srcId="{A9907B0B-B567-4162-98D1-928964F01524}" destId="{44DCC488-385E-4A23-8A9D-CBAB37A85DBF}" srcOrd="11" destOrd="0" presId="urn:microsoft.com/office/officeart/2005/8/layout/cycle1"/>
    <dgm:cxn modelId="{46FA0E52-255E-4C63-BDB2-E2B7A209D266}" type="presParOf" srcId="{A9907B0B-B567-4162-98D1-928964F01524}" destId="{F23CF1E2-7EDF-41F8-93DE-E6D21CBE5C64}" srcOrd="12" destOrd="0" presId="urn:microsoft.com/office/officeart/2005/8/layout/cycle1"/>
    <dgm:cxn modelId="{94ADC908-9EA2-4191-BF7E-D3997CF204D5}" type="presParOf" srcId="{A9907B0B-B567-4162-98D1-928964F01524}" destId="{56FBD4DC-B072-4670-8D80-6AD3854E44D7}" srcOrd="13" destOrd="0" presId="urn:microsoft.com/office/officeart/2005/8/layout/cycle1"/>
    <dgm:cxn modelId="{6B8DD298-349D-4223-9414-D75C48893A48}" type="presParOf" srcId="{A9907B0B-B567-4162-98D1-928964F01524}" destId="{6FA0C782-E328-410F-8C94-B6329B0F6CE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818A7-41F7-4801-96DF-1CFF2F238146}">
      <dsp:nvSpPr>
        <dsp:cNvPr id="0" name=""/>
        <dsp:cNvSpPr/>
      </dsp:nvSpPr>
      <dsp:spPr>
        <a:xfrm>
          <a:off x="4522157" y="37295"/>
          <a:ext cx="1552219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stage 2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kern="1200" cap="none" normalizeH="0" baseline="0" noProof="0" dirty="0">
              <a:ln/>
              <a:effectLst/>
              <a:latin typeface="Arial" charset="0"/>
            </a:rPr>
            <a:t>Diagnosis and common vision</a:t>
          </a:r>
        </a:p>
      </dsp:txBody>
      <dsp:txXfrm>
        <a:off x="4522157" y="37295"/>
        <a:ext cx="1552219" cy="1283642"/>
      </dsp:txXfrm>
    </dsp:sp>
    <dsp:sp modelId="{83D7BDEE-04A6-4B5F-9423-02ED746D7D3F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21295836"/>
            <a:gd name="adj4" fmla="val 19763965"/>
            <a:gd name="adj5" fmla="val 605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CA0CBF-EB5C-4D9E-89D8-42F0A3B99A19}">
      <dsp:nvSpPr>
        <dsp:cNvPr id="0" name=""/>
        <dsp:cNvSpPr/>
      </dsp:nvSpPr>
      <dsp:spPr>
        <a:xfrm>
          <a:off x="5165350" y="2429485"/>
          <a:ext cx="1820371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stage 3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kern="1200" cap="none" normalizeH="0" baseline="0" noProof="0" dirty="0">
              <a:ln/>
              <a:effectLst/>
              <a:latin typeface="Arial" charset="0"/>
            </a:rPr>
            <a:t>Strategic and operational planning</a:t>
          </a:r>
        </a:p>
      </dsp:txBody>
      <dsp:txXfrm>
        <a:off x="5165350" y="2429485"/>
        <a:ext cx="1820371" cy="1283642"/>
      </dsp:txXfrm>
    </dsp:sp>
    <dsp:sp modelId="{DFBA8207-AFB5-4A5F-981B-9C5497077768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3788651"/>
            <a:gd name="adj4" fmla="val 2250964"/>
            <a:gd name="adj5" fmla="val 605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2CB728-31B8-488F-A566-88E248C5A865}">
      <dsp:nvSpPr>
        <dsp:cNvPr id="0" name=""/>
        <dsp:cNvSpPr/>
      </dsp:nvSpPr>
      <dsp:spPr>
        <a:xfrm>
          <a:off x="3264508" y="3907940"/>
          <a:ext cx="1552219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stage 4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kern="1200" cap="none" normalizeH="0" baseline="0" noProof="0" dirty="0">
              <a:ln/>
              <a:effectLst/>
              <a:latin typeface="Arial" charset="0"/>
            </a:rPr>
            <a:t>Actions implemented</a:t>
          </a:r>
          <a:endParaRPr kumimoji="0" lang="en-CA" sz="1800" b="0" i="0" u="none" strike="noStrike" kern="1200" cap="none" normalizeH="0" baseline="0" noProof="0" dirty="0">
            <a:ln/>
            <a:effectLst/>
            <a:latin typeface="Arial" charset="0"/>
          </a:endParaRPr>
        </a:p>
      </dsp:txBody>
      <dsp:txXfrm>
        <a:off x="3264508" y="3907940"/>
        <a:ext cx="1552219" cy="1283642"/>
      </dsp:txXfrm>
    </dsp:sp>
    <dsp:sp modelId="{86BF3FE5-781D-4162-9F40-CD90DD57A8FE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8213760"/>
            <a:gd name="adj4" fmla="val 6676073"/>
            <a:gd name="adj5" fmla="val 605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BA1E60-9E23-4E3C-9FFB-475F68D0C42E}">
      <dsp:nvSpPr>
        <dsp:cNvPr id="0" name=""/>
        <dsp:cNvSpPr/>
      </dsp:nvSpPr>
      <dsp:spPr>
        <a:xfrm>
          <a:off x="1229589" y="2429485"/>
          <a:ext cx="1552219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stage 5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kern="1200" cap="none" normalizeH="0" baseline="0" noProof="0" dirty="0">
              <a:ln/>
              <a:effectLst/>
              <a:latin typeface="Arial" charset="0"/>
            </a:rPr>
            <a:t>Evaluation of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CA" sz="1800" b="1" i="0" u="none" strike="noStrike" kern="1200" cap="none" normalizeH="0" baseline="0" noProof="0" dirty="0">
              <a:ln/>
              <a:effectLst/>
              <a:latin typeface="Arial" charset="0"/>
            </a:rPr>
            <a:t>actions and mobilisation</a:t>
          </a:r>
        </a:p>
      </dsp:txBody>
      <dsp:txXfrm>
        <a:off x="1229589" y="2429485"/>
        <a:ext cx="1552219" cy="1283642"/>
      </dsp:txXfrm>
    </dsp:sp>
    <dsp:sp modelId="{44DCC488-385E-4A23-8A9D-CBAB37A85DBF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12300758"/>
            <a:gd name="adj4" fmla="val 10768888"/>
            <a:gd name="adj5" fmla="val 6057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FBD4DC-B072-4670-8D80-6AD3854E44D7}">
      <dsp:nvSpPr>
        <dsp:cNvPr id="0" name=""/>
        <dsp:cNvSpPr/>
      </dsp:nvSpPr>
      <dsp:spPr>
        <a:xfrm>
          <a:off x="2006859" y="37295"/>
          <a:ext cx="1552219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stage 1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none" normalizeH="0" baseline="0" dirty="0">
              <a:ln/>
              <a:effectLst/>
              <a:latin typeface="Arial" charset="0"/>
            </a:rPr>
            <a:t>Portrait / Profile</a:t>
          </a:r>
        </a:p>
      </dsp:txBody>
      <dsp:txXfrm>
        <a:off x="2006859" y="37295"/>
        <a:ext cx="1552219" cy="1283642"/>
      </dsp:txXfrm>
    </dsp:sp>
    <dsp:sp modelId="{6FA0C782-E328-410F-8C94-B6329B0F6CE0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16645095"/>
            <a:gd name="adj4" fmla="val 15419629"/>
            <a:gd name="adj5" fmla="val 6057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C3939-7F74-42C4-9DD0-B6485081FB6E}" type="datetimeFigureOut">
              <a:rPr lang="fr-CA" smtClean="0"/>
              <a:pPr/>
              <a:t>2020-08-17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1F1DB-BE82-45CA-94D6-7BBA113E1D8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0424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E11C-BC1F-4D8D-840C-CE33D43EF952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3C1C-AE1D-49B6-B74C-2D22D082F690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899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16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31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34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35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endParaRPr lang="fr-CA" noProof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© Coopérative La Clé, Victoriaville (Québec) - 2012</a:t>
            </a:r>
            <a:endParaRPr lang="fr-FR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E180D-A8BC-426F-AA61-1EA5029E08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 dirty="0"/>
              <a:t>© Coopérative La Clé, Victoriaville (Québec) - 2012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 cap="all" baseline="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815975"/>
            <a:ext cx="8226425" cy="205740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CA" dirty="0">
                <a:latin typeface="Arial" charset="0"/>
              </a:rPr>
              <a:t>THE COMPETENT COMMUNITY AND EMPOWERMENT</a:t>
            </a:r>
            <a:endParaRPr lang="fr-FR" sz="4000" b="1" cap="all" dirty="0">
              <a:latin typeface="Arial" pitchFamily="34" charset="0"/>
            </a:endParaRPr>
          </a:p>
        </p:txBody>
      </p:sp>
      <p:pic>
        <p:nvPicPr>
          <p:cNvPr id="8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1334" y="5337352"/>
            <a:ext cx="1481146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1008400" y="3428999"/>
            <a:ext cx="7164000" cy="2880000"/>
          </a:xfrm>
          <a:noFill/>
        </p:spPr>
        <p:txBody>
          <a:bodyPr>
            <a:normAutofit fontScale="77500" lnSpcReduction="20000"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CA" sz="4600" b="1" dirty="0"/>
              <a:t>William A. « Bill » Ninacs</a:t>
            </a:r>
            <a:endParaRPr lang="en-CA" sz="3600" b="1" dirty="0"/>
          </a:p>
          <a:p>
            <a:pPr marL="0" indent="0" algn="ctr">
              <a:lnSpc>
                <a:spcPct val="140000"/>
              </a:lnSpc>
              <a:spcBef>
                <a:spcPts val="1800"/>
              </a:spcBef>
              <a:buNone/>
            </a:pPr>
            <a:r>
              <a:rPr lang="en-US" sz="3600" dirty="0"/>
              <a:t>International Comparative Rural Policy Studies</a:t>
            </a:r>
            <a:br>
              <a:rPr lang="en-US" sz="3600" dirty="0"/>
            </a:br>
            <a:r>
              <a:rPr lang="en-US" sz="3600" dirty="0"/>
              <a:t> 2012 Summer School</a:t>
            </a:r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3600" dirty="0"/>
              <a:t>Victoriaville (Québec)</a:t>
            </a:r>
            <a:r>
              <a:rPr lang="en-CA" sz="3600" dirty="0"/>
              <a:t>, June 25 2012</a:t>
            </a:r>
          </a:p>
        </p:txBody>
      </p:sp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60A60DE-B12F-439F-BB94-9BEA4C8754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5981171"/>
            <a:ext cx="1618904" cy="655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10</a:t>
            </a:fld>
            <a:r>
              <a:rPr lang="fr-CA" dirty="0"/>
              <a:t>##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2339752" y="1916832"/>
            <a:ext cx="17281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dirty="0"/>
              <a:t>Parents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39752" y="2692660"/>
            <a:ext cx="17281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dirty="0" err="1"/>
              <a:t>School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2339752" y="3468488"/>
            <a:ext cx="17281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dirty="0" err="1"/>
              <a:t>Childcare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2339752" y="4244316"/>
            <a:ext cx="17281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dirty="0"/>
              <a:t>Library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39752" y="5020144"/>
            <a:ext cx="17281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dirty="0"/>
              <a:t>Sports team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339752" y="5795972"/>
            <a:ext cx="17281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dirty="0" err="1"/>
              <a:t>Pediatrician</a:t>
            </a:r>
            <a:endParaRPr lang="fr-CA" dirty="0"/>
          </a:p>
        </p:txBody>
      </p:sp>
      <p:grpSp>
        <p:nvGrpSpPr>
          <p:cNvPr id="10" name="Groupe 11"/>
          <p:cNvGrpSpPr/>
          <p:nvPr/>
        </p:nvGrpSpPr>
        <p:grpSpPr>
          <a:xfrm>
            <a:off x="5652120" y="3573016"/>
            <a:ext cx="1656184" cy="936104"/>
            <a:chOff x="3779912" y="3140968"/>
            <a:chExt cx="1656184" cy="936104"/>
          </a:xfrm>
        </p:grpSpPr>
        <p:sp>
          <p:nvSpPr>
            <p:cNvPr id="11" name="Ellipse 10"/>
            <p:cNvSpPr/>
            <p:nvPr/>
          </p:nvSpPr>
          <p:spPr>
            <a:xfrm>
              <a:off x="3779912" y="3140968"/>
              <a:ext cx="1656184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031940" y="3378188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2400" b="1" dirty="0">
                  <a:solidFill>
                    <a:schemeClr val="bg1"/>
                  </a:solidFill>
                </a:rPr>
                <a:t>Child</a:t>
              </a:r>
              <a:endParaRPr lang="fr-CA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" name="Connecteur droit avec flèche 12"/>
          <p:cNvCxnSpPr>
            <a:stCxn id="4" idx="3"/>
          </p:cNvCxnSpPr>
          <p:nvPr/>
        </p:nvCxnSpPr>
        <p:spPr>
          <a:xfrm>
            <a:off x="4067944" y="2101498"/>
            <a:ext cx="1656184" cy="1615534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5" idx="3"/>
          </p:cNvCxnSpPr>
          <p:nvPr/>
        </p:nvCxnSpPr>
        <p:spPr>
          <a:xfrm>
            <a:off x="4067944" y="2877326"/>
            <a:ext cx="1512168" cy="983722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6" idx="3"/>
          </p:cNvCxnSpPr>
          <p:nvPr/>
        </p:nvCxnSpPr>
        <p:spPr>
          <a:xfrm>
            <a:off x="4067944" y="3653154"/>
            <a:ext cx="1440160" cy="351910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7" idx="3"/>
          </p:cNvCxnSpPr>
          <p:nvPr/>
        </p:nvCxnSpPr>
        <p:spPr>
          <a:xfrm flipV="1">
            <a:off x="4067944" y="4149080"/>
            <a:ext cx="1440160" cy="279902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9" idx="3"/>
          </p:cNvCxnSpPr>
          <p:nvPr/>
        </p:nvCxnSpPr>
        <p:spPr>
          <a:xfrm flipV="1">
            <a:off x="4067944" y="4365104"/>
            <a:ext cx="1656184" cy="1615534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8" idx="3"/>
          </p:cNvCxnSpPr>
          <p:nvPr/>
        </p:nvCxnSpPr>
        <p:spPr>
          <a:xfrm flipV="1">
            <a:off x="4067944" y="4293096"/>
            <a:ext cx="1512168" cy="911714"/>
          </a:xfrm>
          <a:prstGeom prst="straightConnector1">
            <a:avLst/>
          </a:prstGeom>
          <a:ln w="254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332656"/>
            <a:ext cx="8280000" cy="1332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CA" sz="4000" b="1" cap="all" dirty="0">
                <a:latin typeface="Calibri" pitchFamily="34" charset="0"/>
              </a:rPr>
              <a:t>Children's wellness: </a:t>
            </a:r>
            <a:br>
              <a:rPr lang="en-CA" sz="4000" b="1" cap="all" dirty="0">
                <a:latin typeface="Calibri" pitchFamily="34" charset="0"/>
              </a:rPr>
            </a:br>
            <a:r>
              <a:rPr lang="en-CA" sz="4000" b="1" cap="all" dirty="0">
                <a:latin typeface="Calibri" pitchFamily="34" charset="0"/>
              </a:rPr>
              <a:t>a COMMON responsibility</a:t>
            </a:r>
            <a:endParaRPr kumimoji="0" lang="fr-FR" sz="4000" b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19" name="Groupe 24"/>
          <p:cNvGrpSpPr/>
          <p:nvPr/>
        </p:nvGrpSpPr>
        <p:grpSpPr>
          <a:xfrm>
            <a:off x="1187624" y="1628800"/>
            <a:ext cx="4428448" cy="4788000"/>
            <a:chOff x="1187624" y="1628800"/>
            <a:chExt cx="4428448" cy="4788000"/>
          </a:xfrm>
        </p:grpSpPr>
        <p:sp>
          <p:nvSpPr>
            <p:cNvPr id="22" name="Ellipse 21"/>
            <p:cNvSpPr/>
            <p:nvPr/>
          </p:nvSpPr>
          <p:spPr>
            <a:xfrm>
              <a:off x="1187624" y="1628800"/>
              <a:ext cx="3996000" cy="4788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&gt;</a:t>
              </a:r>
            </a:p>
          </p:txBody>
        </p:sp>
        <p:sp>
          <p:nvSpPr>
            <p:cNvPr id="23" name="Flèche droite 22"/>
            <p:cNvSpPr/>
            <p:nvPr/>
          </p:nvSpPr>
          <p:spPr>
            <a:xfrm>
              <a:off x="5220072" y="3789040"/>
              <a:ext cx="396000" cy="504056"/>
            </a:xfrm>
            <a:prstGeom prst="rightArrow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11</a:t>
            </a:fld>
            <a:endParaRPr lang="fr-C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6306" t="16894" r="16306" b="29565"/>
          <a:stretch>
            <a:fillRect/>
          </a:stretch>
        </p:blipFill>
        <p:spPr bwMode="auto">
          <a:xfrm>
            <a:off x="5017144" y="1700808"/>
            <a:ext cx="4091360" cy="25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/>
          <a:srcRect l="13045" t="16894" r="13045" b="29565"/>
          <a:stretch>
            <a:fillRect/>
          </a:stretch>
        </p:blipFill>
        <p:spPr bwMode="auto">
          <a:xfrm>
            <a:off x="251920" y="1700808"/>
            <a:ext cx="3600000" cy="25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4448" y="557808"/>
            <a:ext cx="79200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000" b="1" i="0" u="none" strike="noStrike" kern="1200" cap="all" spc="0" normalizeH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Intersectoral</a:t>
            </a:r>
            <a:r>
              <a:rPr kumimoji="0" lang="en-CA" sz="4000" b="1" i="0" u="none" strike="noStrike" kern="1200" cap="all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action</a:t>
            </a:r>
            <a:endParaRPr kumimoji="0" lang="en-CA" sz="4000" b="0" i="1" u="none" strike="noStrike" kern="1200" cap="all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11960" y="2132856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8000" b="1" dirty="0"/>
              <a:t>+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3707904" y="4509120"/>
            <a:ext cx="1800000" cy="360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1560" y="5166320"/>
            <a:ext cx="79200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cap="all" dirty="0">
                <a:latin typeface="Calibri" pitchFamily="34" charset="0"/>
                <a:ea typeface="+mj-ea"/>
                <a:cs typeface="+mj-cs"/>
              </a:rPr>
              <a:t>A collective </a:t>
            </a:r>
            <a:r>
              <a:rPr lang="fr-FR" sz="4000" b="1" cap="all" dirty="0" err="1">
                <a:latin typeface="Calibri" pitchFamily="34" charset="0"/>
                <a:ea typeface="+mj-ea"/>
                <a:cs typeface="+mj-cs"/>
              </a:rPr>
              <a:t>actor</a:t>
            </a:r>
            <a:endParaRPr kumimoji="0" lang="fr-FR" sz="40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12</a:t>
            </a:fld>
            <a:endParaRPr lang="fr-CA" dirty="0"/>
          </a:p>
        </p:txBody>
      </p:sp>
      <p:sp>
        <p:nvSpPr>
          <p:cNvPr id="3" name="Ellipse 2"/>
          <p:cNvSpPr/>
          <p:nvPr/>
        </p:nvSpPr>
        <p:spPr>
          <a:xfrm>
            <a:off x="683568" y="1012589"/>
            <a:ext cx="3643338" cy="464347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1755138" y="1298341"/>
            <a:ext cx="1500198" cy="150019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dirty="0"/>
          </a:p>
        </p:txBody>
      </p:sp>
      <p:sp>
        <p:nvSpPr>
          <p:cNvPr id="5" name="Ellipse 4"/>
          <p:cNvSpPr/>
          <p:nvPr/>
        </p:nvSpPr>
        <p:spPr>
          <a:xfrm>
            <a:off x="1755138" y="3941547"/>
            <a:ext cx="1500198" cy="150019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907431" y="3071589"/>
            <a:ext cx="3132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sz="3200" b="1">
                <a:solidFill>
                  <a:schemeClr val="bg1"/>
                </a:solidFill>
              </a:rPr>
              <a:t>MOBILISATION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763688" y="1733907"/>
            <a:ext cx="144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400" b="1"/>
              <a:t>Collective actor</a:t>
            </a: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699593" y="4293096"/>
            <a:ext cx="1619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sz="2400" b="1" dirty="0">
                <a:solidFill>
                  <a:schemeClr val="bg1"/>
                </a:solidFill>
              </a:rPr>
              <a:t>Collective action</a:t>
            </a:r>
          </a:p>
        </p:txBody>
      </p:sp>
      <p:sp>
        <p:nvSpPr>
          <p:cNvPr id="9" name="Flèche droite 8"/>
          <p:cNvSpPr/>
          <p:nvPr/>
        </p:nvSpPr>
        <p:spPr>
          <a:xfrm>
            <a:off x="4684096" y="2869977"/>
            <a:ext cx="928694" cy="107157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dirty="0"/>
          </a:p>
        </p:txBody>
      </p:sp>
      <p:sp>
        <p:nvSpPr>
          <p:cNvPr id="10" name="Légende encadrée 2 9"/>
          <p:cNvSpPr/>
          <p:nvPr/>
        </p:nvSpPr>
        <p:spPr>
          <a:xfrm>
            <a:off x="4755531" y="941164"/>
            <a:ext cx="2160587" cy="720725"/>
          </a:xfrm>
          <a:prstGeom prst="borderCallout2">
            <a:avLst>
              <a:gd name="adj1" fmla="val 47407"/>
              <a:gd name="adj2" fmla="val -1554"/>
              <a:gd name="adj3" fmla="val 49794"/>
              <a:gd name="adj4" fmla="val -27144"/>
              <a:gd name="adj5" fmla="val 112499"/>
              <a:gd name="adj6" fmla="val -1099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2000" b="1" dirty="0"/>
              <a:t>WE</a:t>
            </a:r>
          </a:p>
        </p:txBody>
      </p:sp>
      <p:sp>
        <p:nvSpPr>
          <p:cNvPr id="11" name="Légende encadrée 2 10"/>
          <p:cNvSpPr/>
          <p:nvPr/>
        </p:nvSpPr>
        <p:spPr>
          <a:xfrm>
            <a:off x="4826968" y="5084539"/>
            <a:ext cx="2160588" cy="720725"/>
          </a:xfrm>
          <a:prstGeom prst="borderCallout2">
            <a:avLst>
              <a:gd name="adj1" fmla="val 47407"/>
              <a:gd name="adj2" fmla="val -1554"/>
              <a:gd name="adj3" fmla="val 49794"/>
              <a:gd name="adj4" fmla="val -27144"/>
              <a:gd name="adj5" fmla="val -18843"/>
              <a:gd name="adj6" fmla="val -96224"/>
            </a:avLst>
          </a:prstGeom>
          <a:effectLst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2000" b="1" dirty="0"/>
              <a:t>COMMON PROJECT</a:t>
            </a:r>
          </a:p>
        </p:txBody>
      </p:sp>
      <p:sp>
        <p:nvSpPr>
          <p:cNvPr id="12" name="Rectangle à coins arrondis 11"/>
          <p:cNvSpPr>
            <a:spLocks noChangeAspect="1"/>
          </p:cNvSpPr>
          <p:nvPr/>
        </p:nvSpPr>
        <p:spPr bwMode="auto">
          <a:xfrm>
            <a:off x="5944568" y="1934939"/>
            <a:ext cx="2559050" cy="28797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CA" sz="2000" b="1" dirty="0">
                <a:solidFill>
                  <a:schemeClr val="tx1"/>
                </a:solidFill>
              </a:rPr>
              <a:t>Change sought:</a:t>
            </a:r>
          </a:p>
          <a:p>
            <a:pPr marL="177800" indent="-1778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CA" sz="2000" b="1" dirty="0">
                <a:solidFill>
                  <a:schemeClr val="tx1"/>
                </a:solidFill>
              </a:rPr>
              <a:t>Solving a problem</a:t>
            </a:r>
          </a:p>
          <a:p>
            <a:pPr marL="177800" indent="-1778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CA" sz="2000" b="1" dirty="0">
                <a:solidFill>
                  <a:schemeClr val="tx1"/>
                </a:solidFill>
              </a:rPr>
              <a:t>Responding to needs</a:t>
            </a:r>
          </a:p>
          <a:p>
            <a:pPr marL="177800" indent="-1778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CA" sz="2000" b="1" dirty="0">
                <a:solidFill>
                  <a:schemeClr val="tx1"/>
                </a:solidFill>
              </a:rPr>
              <a:t>Enhancing quality of life…</a:t>
            </a:r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40472" y="1844824"/>
            <a:ext cx="8280000" cy="4176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cs typeface="Arial" pitchFamily="34" charset="0"/>
              </a:rPr>
              <a:t>a more or less formal and voluntary consensus-seeking process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cs typeface="Arial" pitchFamily="34" charset="0"/>
              </a:rPr>
              <a:t>recognition of a common problem 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cs typeface="Arial" pitchFamily="34" charset="0"/>
              </a:rPr>
              <a:t>sharing of analyses and solutions</a:t>
            </a:r>
            <a:endParaRPr lang="en-US" sz="2800" dirty="0"/>
          </a:p>
          <a:p>
            <a:pPr marL="342900" lvl="0" indent="-342900">
              <a:spcBef>
                <a:spcPct val="35000"/>
              </a:spcBef>
              <a:defRPr/>
            </a:pPr>
            <a:r>
              <a:rPr lang="en-US" sz="2800" dirty="0">
                <a:sym typeface="Symbol"/>
              </a:rPr>
              <a:t>	 	</a:t>
            </a:r>
            <a:r>
              <a:rPr lang="en-US" sz="2800" dirty="0">
                <a:cs typeface="Arial" pitchFamily="34" charset="0"/>
              </a:rPr>
              <a:t>co-operative and </a:t>
            </a:r>
            <a:r>
              <a:rPr lang="en-US" sz="2800" dirty="0" err="1">
                <a:cs typeface="Arial" pitchFamily="34" charset="0"/>
              </a:rPr>
              <a:t>conflictual</a:t>
            </a:r>
            <a:r>
              <a:rPr lang="en-US" sz="2800" dirty="0">
                <a:cs typeface="Arial" pitchFamily="34" charset="0"/>
              </a:rPr>
              <a:t> dynamics</a:t>
            </a:r>
            <a:endParaRPr lang="en-US" sz="2800" dirty="0"/>
          </a:p>
          <a:p>
            <a:pPr marL="342900" lvl="0" indent="-342900">
              <a:spcBef>
                <a:spcPct val="35000"/>
              </a:spcBef>
              <a:defRPr/>
            </a:pPr>
            <a:r>
              <a:rPr lang="fr-FR" sz="2800" dirty="0">
                <a:latin typeface="Calibri" pitchFamily="34" charset="0"/>
                <a:sym typeface="Symbol"/>
              </a:rPr>
              <a:t>		</a:t>
            </a:r>
            <a:r>
              <a:rPr lang="en-US" sz="2800" dirty="0">
                <a:cs typeface="Arial" pitchFamily="34" charset="0"/>
              </a:rPr>
              <a:t>compromise is inevitable</a:t>
            </a:r>
            <a:endParaRPr lang="fr-FR" sz="2800" dirty="0">
              <a:latin typeface="Calibri" pitchFamily="34" charset="0"/>
            </a:endParaRP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kern="0" dirty="0" err="1">
                <a:latin typeface="Calibri" pitchFamily="34" charset="0"/>
              </a:rPr>
              <a:t>contributes</a:t>
            </a:r>
            <a:r>
              <a:rPr lang="fr-CA" sz="2800" kern="0" dirty="0">
                <a:latin typeface="Calibri" pitchFamily="34" charset="0"/>
              </a:rPr>
              <a:t> to building the « WE »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4448" y="629816"/>
            <a:ext cx="7920000" cy="1143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>
                <a:cs typeface="Arial" pitchFamily="34" charset="0"/>
              </a:rPr>
              <a:t>CONSENSUS-BUILDING STAGE</a:t>
            </a:r>
            <a:endParaRPr kumimoji="0" lang="fr-FR" sz="40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7544" y="1844824"/>
            <a:ext cx="8280000" cy="2880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cs typeface="Arial" pitchFamily="34" charset="0"/>
              </a:rPr>
              <a:t>project with constraints </a:t>
            </a:r>
            <a:r>
              <a:rPr lang="en-US" sz="2800" dirty="0"/>
              <a:t>(contractual or moral) </a:t>
            </a:r>
            <a:r>
              <a:rPr lang="en-US" sz="2800" dirty="0">
                <a:cs typeface="Arial" pitchFamily="34" charset="0"/>
              </a:rPr>
              <a:t>between specific actors </a:t>
            </a:r>
            <a:r>
              <a:rPr lang="en-US" sz="2800" dirty="0"/>
              <a:t>(partners)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cs typeface="Arial" pitchFamily="34" charset="0"/>
              </a:rPr>
              <a:t>specific mission, objectives, responsibilities and time frame</a:t>
            </a:r>
            <a:endParaRPr lang="en-US" sz="2800" dirty="0"/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each partner has vested interests</a:t>
            </a:r>
          </a:p>
          <a:p>
            <a:pPr marL="342900" lvl="0" indent="-342900">
              <a:spcBef>
                <a:spcPct val="35000"/>
              </a:spcBef>
              <a:defRPr/>
            </a:pPr>
            <a:r>
              <a:rPr lang="en-US" sz="2800" dirty="0"/>
              <a:t>	</a:t>
            </a:r>
            <a:r>
              <a:rPr lang="en-US" sz="2800" dirty="0">
                <a:sym typeface="Symbol"/>
              </a:rPr>
              <a:t> </a:t>
            </a:r>
            <a:r>
              <a:rPr lang="en-US" sz="2800" dirty="0">
                <a:cs typeface="Arial" pitchFamily="34" charset="0"/>
              </a:rPr>
              <a:t>power-based relationship</a:t>
            </a:r>
            <a:endParaRPr lang="en-US" sz="2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4448" y="629816"/>
            <a:ext cx="7920000" cy="1143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>
                <a:cs typeface="Arial" pitchFamily="34" charset="0"/>
              </a:rPr>
              <a:t>PARTNERSHIP STAGE</a:t>
            </a:r>
            <a:endParaRPr kumimoji="0" lang="fr-FR" sz="40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en-CA" smtClean="0"/>
              <a:pPr/>
              <a:t>15</a:t>
            </a:fld>
            <a:endParaRPr lang="en-CA"/>
          </a:p>
        </p:txBody>
      </p:sp>
      <p:grpSp>
        <p:nvGrpSpPr>
          <p:cNvPr id="3" name="Groupe 12"/>
          <p:cNvGrpSpPr>
            <a:grpSpLocks/>
          </p:cNvGrpSpPr>
          <p:nvPr/>
        </p:nvGrpSpPr>
        <p:grpSpPr bwMode="auto">
          <a:xfrm>
            <a:off x="442889" y="1017352"/>
            <a:ext cx="8305575" cy="5580000"/>
            <a:chOff x="409770" y="928670"/>
            <a:chExt cx="8305634" cy="5143536"/>
          </a:xfrm>
        </p:grpSpPr>
        <p:sp>
          <p:nvSpPr>
            <p:cNvPr id="4" name="Ellipse 3"/>
            <p:cNvSpPr/>
            <p:nvPr/>
          </p:nvSpPr>
          <p:spPr>
            <a:xfrm>
              <a:off x="1714480" y="928670"/>
              <a:ext cx="5643603" cy="507209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CA"/>
            </a:p>
          </p:txBody>
        </p:sp>
        <p:graphicFrame>
          <p:nvGraphicFramePr>
            <p:cNvPr id="5" name="Diagramme 4"/>
            <p:cNvGraphicFramePr/>
            <p:nvPr/>
          </p:nvGraphicFramePr>
          <p:xfrm>
            <a:off x="500034" y="1285860"/>
            <a:ext cx="8215370" cy="478634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ZoneTexte 6"/>
            <p:cNvSpPr txBox="1">
              <a:spLocks noChangeArrowheads="1"/>
            </p:cNvSpPr>
            <p:nvPr/>
          </p:nvSpPr>
          <p:spPr bwMode="auto">
            <a:xfrm>
              <a:off x="3428992" y="3031654"/>
              <a:ext cx="2376017" cy="879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CA" sz="2800" b="1" cap="all" dirty="0"/>
                <a:t>Ongoing MOBILISATION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09770" y="1193333"/>
              <a:ext cx="1785950" cy="340443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CA"/>
                <a:t>Initiation</a:t>
              </a:r>
            </a:p>
          </p:txBody>
        </p:sp>
        <p:sp>
          <p:nvSpPr>
            <p:cNvPr id="8" name="Flèche droite 7"/>
            <p:cNvSpPr/>
            <p:nvPr/>
          </p:nvSpPr>
          <p:spPr>
            <a:xfrm rot="1265900">
              <a:off x="2091530" y="1372437"/>
              <a:ext cx="458220" cy="282629"/>
            </a:xfrm>
            <a:prstGeom prst="rightArrow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CA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11560" y="188640"/>
            <a:ext cx="7920000" cy="1143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>
                <a:cs typeface="Arial" pitchFamily="34" charset="0"/>
              </a:rPr>
              <a:t>THE DEVELOPMENT CYCLE</a:t>
            </a:r>
            <a:endParaRPr kumimoji="0" lang="fr-FR" sz="40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16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(Québec)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548159"/>
            <a:ext cx="7772400" cy="936625"/>
          </a:xfrm>
          <a:noFill/>
        </p:spPr>
        <p:txBody>
          <a:bodyPr>
            <a:noAutofit/>
          </a:bodyPr>
          <a:lstStyle/>
          <a:p>
            <a:r>
              <a:rPr lang="en-CA" sz="3600" b="1" dirty="0">
                <a:latin typeface="Calibri" pitchFamily="34" charset="0"/>
              </a:rPr>
              <a:t>Enabling factors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5576" y="1772816"/>
            <a:ext cx="7772400" cy="461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en-CA" sz="2800" b="1"/>
              <a:t>Interests</a:t>
            </a:r>
            <a:r>
              <a:rPr lang="en-CA" sz="2800"/>
              <a:t>: to bring people to the table </a:t>
            </a:r>
            <a:br>
              <a:rPr lang="en-CA" sz="2800"/>
            </a:br>
            <a:r>
              <a:rPr lang="en-CA" sz="2800"/>
              <a:t>+ seriousness of the problem and timing</a:t>
            </a:r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en-CA" sz="2800" b="1"/>
              <a:t>Ideals</a:t>
            </a:r>
            <a:r>
              <a:rPr lang="en-CA" sz="2800"/>
              <a:t>: to ensure sustained action</a:t>
            </a:r>
            <a:br>
              <a:rPr lang="en-CA" sz="2800"/>
            </a:br>
            <a:r>
              <a:rPr lang="en-CA" sz="2800"/>
              <a:t>+ real possibility to act upon the situation</a:t>
            </a:r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en-CA" sz="2800" b="1"/>
              <a:t>Common values</a:t>
            </a:r>
            <a:r>
              <a:rPr lang="en-CA" sz="2800"/>
              <a:t>: to build the WE and </a:t>
            </a:r>
            <a:br>
              <a:rPr lang="en-CA" sz="2800"/>
            </a:br>
            <a:r>
              <a:rPr lang="en-CA" sz="2800"/>
              <a:t>to ensure buy-in</a:t>
            </a:r>
            <a:br>
              <a:rPr lang="en-CA" sz="2800"/>
            </a:br>
            <a:r>
              <a:rPr lang="en-CA" sz="2800"/>
              <a:t>+ experience in the community with one or more similar mobilisations</a:t>
            </a:r>
          </a:p>
          <a:p>
            <a:pPr>
              <a:spcBef>
                <a:spcPts val="1200"/>
              </a:spcBef>
            </a:pPr>
            <a:endParaRPr lang="en-CA" sz="2800"/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endParaRPr lang="en-CA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17</a:t>
            </a:fld>
            <a:endParaRPr lang="fr-CA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722313" y="24228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EMPOWERED COMMUNITY</a:t>
            </a:r>
            <a:endParaRPr kumimoji="0" lang="fr-CA" sz="4000" b="1" i="1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18</a:t>
            </a:fld>
            <a:endParaRPr lang="fr-CA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8032" y="1665192"/>
            <a:ext cx="7772400" cy="3492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be empowered</a:t>
            </a:r>
            <a:b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= to exert power</a:t>
            </a:r>
            <a:b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Wingdings" pitchFamily="2" charset="2"/>
              </a:rPr>
              <a:t></a:t>
            </a:r>
            <a:b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</a:b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choose </a:t>
            </a: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Monotype Sorts" charset="2"/>
              </a:rPr>
              <a:t> decide  act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5213-7F64-4CA6-BB81-26E913E210D5}" type="slidenum">
              <a:rPr lang="fr-CA" smtClean="0"/>
              <a:pPr/>
              <a:t>19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1414" t="23230" r="11414" b="59130"/>
          <a:stretch>
            <a:fillRect/>
          </a:stretch>
        </p:blipFill>
        <p:spPr bwMode="auto">
          <a:xfrm>
            <a:off x="1424564" y="2564904"/>
            <a:ext cx="6387796" cy="112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>
            <a:spLocks noChangeArrowheads="1"/>
          </p:cNvSpPr>
          <p:nvPr/>
        </p:nvSpPr>
        <p:spPr>
          <a:xfrm>
            <a:off x="1372394" y="980728"/>
            <a:ext cx="6399212" cy="1143000"/>
          </a:xfrm>
          <a:prstGeom prst="rect">
            <a:avLst/>
          </a:prstGeom>
          <a:noFill/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OUR DREAM</a:t>
            </a:r>
            <a:endParaRPr kumimoji="0" lang="fr-FR" sz="40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636912"/>
            <a:ext cx="7772400" cy="1362075"/>
          </a:xfrm>
        </p:spPr>
        <p:txBody>
          <a:bodyPr/>
          <a:lstStyle/>
          <a:p>
            <a:pPr algn="ctr"/>
            <a:r>
              <a:rPr lang="en-CA" dirty="0">
                <a:latin typeface="+mj-lt"/>
              </a:rPr>
              <a:t>THE COMPETENT COMMUNITY</a:t>
            </a:r>
            <a:endParaRPr lang="fr-CA" dirty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15213-7F64-4CA6-BB81-26E913E210D5}" type="slidenum">
              <a:rPr lang="fr-CA" smtClean="0"/>
              <a:pPr/>
              <a:t>20</a:t>
            </a:fld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501" t="16894" r="7501" b="54906"/>
          <a:stretch>
            <a:fillRect/>
          </a:stretch>
        </p:blipFill>
        <p:spPr bwMode="auto">
          <a:xfrm>
            <a:off x="1208908" y="2204864"/>
            <a:ext cx="7035500" cy="18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>
            <a:spLocks noChangeArrowheads="1"/>
          </p:cNvSpPr>
          <p:nvPr/>
        </p:nvSpPr>
        <p:spPr>
          <a:xfrm>
            <a:off x="1372394" y="989856"/>
            <a:ext cx="6399212" cy="1143000"/>
          </a:xfrm>
          <a:prstGeom prst="rect">
            <a:avLst/>
          </a:prstGeom>
          <a:noFill/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OUR REALITY</a:t>
            </a:r>
            <a:endParaRPr kumimoji="0" lang="fr-FR" sz="40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21</a:t>
            </a:fld>
            <a:endParaRPr lang="fr-CA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99592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10" name="Group 34"/>
          <p:cNvGraphicFramePr>
            <a:graphicFrameLocks noGrp="1"/>
          </p:cNvGraphicFramePr>
          <p:nvPr/>
        </p:nvGraphicFramePr>
        <p:xfrm>
          <a:off x="1174229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</a:t>
                      </a:r>
                      <a:endParaRPr kumimoji="0" lang="en-CA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abilities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self-esteem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critical consciousness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7"/>
          <p:cNvGraphicFramePr>
            <a:graphicFrameLocks noGrp="1"/>
          </p:cNvGraphicFramePr>
          <p:nvPr/>
        </p:nvGraphicFramePr>
        <p:xfrm>
          <a:off x="4754042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abilities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 </a:t>
                      </a:r>
                      <a:b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2317229" y="685800"/>
            <a:ext cx="4572000" cy="5486400"/>
            <a:chOff x="1728" y="672"/>
            <a:chExt cx="2304" cy="3120"/>
          </a:xfrm>
        </p:grpSpPr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4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16" name="Oval 35"/>
          <p:cNvSpPr>
            <a:spLocks noChangeArrowheads="1"/>
          </p:cNvSpPr>
          <p:nvPr/>
        </p:nvSpPr>
        <p:spPr bwMode="auto">
          <a:xfrm>
            <a:off x="755576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FR"/>
          </a:p>
        </p:txBody>
      </p:sp>
      <p:sp>
        <p:nvSpPr>
          <p:cNvPr id="2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5DFE4E-6154-45A6-88ED-BFBB71624AA3}" type="slidenum">
              <a:rPr lang="fr-FR"/>
              <a:pPr/>
              <a:t>22</a:t>
            </a:fld>
            <a:endParaRPr lang="fr-FR"/>
          </a:p>
        </p:txBody>
      </p:sp>
      <p:graphicFrame>
        <p:nvGraphicFramePr>
          <p:cNvPr id="84055" name="Group 87"/>
          <p:cNvGraphicFramePr>
            <a:graphicFrameLocks noGrp="1"/>
          </p:cNvGraphicFramePr>
          <p:nvPr>
            <p:ph type="tbl" idx="1"/>
          </p:nvPr>
        </p:nvGraphicFramePr>
        <p:xfrm>
          <a:off x="683568" y="1509713"/>
          <a:ext cx="7772400" cy="4584002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CA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CA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ABILITIES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SELF </a:t>
                      </a:r>
                      <a:br>
                        <a:rPr kumimoji="0" lang="en-C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C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ESTEEM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CONSCIOUSNESS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84"/>
          <p:cNvGrpSpPr>
            <a:grpSpLocks noChangeAspect="1"/>
          </p:cNvGrpSpPr>
          <p:nvPr/>
        </p:nvGrpSpPr>
        <p:grpSpPr bwMode="auto">
          <a:xfrm>
            <a:off x="3363091" y="2500313"/>
            <a:ext cx="2459037" cy="2279650"/>
            <a:chOff x="2650" y="1920"/>
            <a:chExt cx="1035" cy="960"/>
          </a:xfrm>
        </p:grpSpPr>
        <p:sp>
          <p:nvSpPr>
            <p:cNvPr id="84040" name="AutoShape 72"/>
            <p:cNvSpPr>
              <a:spLocks noChangeAspect="1" noChangeArrowheads="1"/>
            </p:cNvSpPr>
            <p:nvPr/>
          </p:nvSpPr>
          <p:spPr bwMode="auto">
            <a:xfrm>
              <a:off x="3005" y="2688"/>
              <a:ext cx="336" cy="192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3" name="Group 83"/>
            <p:cNvGrpSpPr>
              <a:grpSpLocks noChangeAspect="1"/>
            </p:cNvGrpSpPr>
            <p:nvPr/>
          </p:nvGrpSpPr>
          <p:grpSpPr bwMode="auto">
            <a:xfrm>
              <a:off x="2650" y="1920"/>
              <a:ext cx="806" cy="768"/>
              <a:chOff x="2650" y="1920"/>
              <a:chExt cx="806" cy="768"/>
            </a:xfrm>
          </p:grpSpPr>
          <p:sp>
            <p:nvSpPr>
              <p:cNvPr id="84039" name="AutoShape 71"/>
              <p:cNvSpPr>
                <a:spLocks noChangeAspect="1" noChangeArrowheads="1"/>
              </p:cNvSpPr>
              <p:nvPr/>
            </p:nvSpPr>
            <p:spPr bwMode="auto">
              <a:xfrm rot="2700000">
                <a:off x="2880" y="2112"/>
                <a:ext cx="576" cy="576"/>
              </a:xfrm>
              <a:custGeom>
                <a:avLst/>
                <a:gdLst>
                  <a:gd name="G0" fmla="+- 6480 0 0"/>
                  <a:gd name="G1" fmla="+- 8640 0 0"/>
                  <a:gd name="G2" fmla="+- 4320 0 0"/>
                  <a:gd name="G3" fmla="+- 21600 0 6480"/>
                  <a:gd name="G4" fmla="+- 21600 0 8640"/>
                  <a:gd name="G5" fmla="+- 21600 0 4320"/>
                  <a:gd name="G6" fmla="+- 6480 0 10800"/>
                  <a:gd name="G7" fmla="+- 8640 0 10800"/>
                  <a:gd name="G8" fmla="*/ G7 4320 G6"/>
                  <a:gd name="G9" fmla="+- 21600 0 G8"/>
                  <a:gd name="T0" fmla="*/ G8 w 21600"/>
                  <a:gd name="T1" fmla="*/ G1 h 21600"/>
                  <a:gd name="T2" fmla="*/ G9 w 21600"/>
                  <a:gd name="T3" fmla="*/ G4 h 21600"/>
                </a:gdLst>
                <a:ahLst/>
                <a:cxnLst>
                  <a:cxn ang="0">
                    <a:pos x="r" y="vc"/>
                  </a:cxn>
                  <a:cxn ang="5400000">
                    <a:pos x="hc" y="b"/>
                  </a:cxn>
                  <a:cxn ang="10800000">
                    <a:pos x="l" y="vc"/>
                  </a:cxn>
                  <a:cxn ang="16200000">
                    <a:pos x="hc" y="t"/>
                  </a:cxn>
                </a:cxnLst>
                <a:rect l="T0" t="T1" r="T2" b="T3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84041" name="AutoShape 73"/>
              <p:cNvSpPr>
                <a:spLocks noChangeAspect="1" noChangeArrowheads="1"/>
              </p:cNvSpPr>
              <p:nvPr/>
            </p:nvSpPr>
            <p:spPr bwMode="auto">
              <a:xfrm>
                <a:off x="3005" y="1920"/>
                <a:ext cx="336" cy="192"/>
              </a:xfrm>
              <a:prstGeom prst="leftRightArrow">
                <a:avLst>
                  <a:gd name="adj1" fmla="val 50000"/>
                  <a:gd name="adj2" fmla="val 3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84044" name="AutoShape 76"/>
              <p:cNvSpPr>
                <a:spLocks noChangeAspect="1" noChangeArrowheads="1"/>
              </p:cNvSpPr>
              <p:nvPr/>
            </p:nvSpPr>
            <p:spPr bwMode="auto">
              <a:xfrm rot="5400000">
                <a:off x="2592" y="2280"/>
                <a:ext cx="336" cy="219"/>
              </a:xfrm>
              <a:prstGeom prst="leftRightArrow">
                <a:avLst>
                  <a:gd name="adj1" fmla="val 50000"/>
                  <a:gd name="adj2" fmla="val 3068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84045" name="AutoShape 77"/>
            <p:cNvSpPr>
              <a:spLocks noChangeAspect="1" noChangeArrowheads="1"/>
            </p:cNvSpPr>
            <p:nvPr/>
          </p:nvSpPr>
          <p:spPr bwMode="auto">
            <a:xfrm rot="5400000">
              <a:off x="3408" y="2280"/>
              <a:ext cx="336" cy="219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84058" name="Rectangle 90"/>
          <p:cNvSpPr>
            <a:spLocks noGrp="1" noChangeArrowheads="1"/>
          </p:cNvSpPr>
          <p:nvPr>
            <p:ph type="title"/>
          </p:nvPr>
        </p:nvSpPr>
        <p:spPr>
          <a:xfrm>
            <a:off x="760040" y="506413"/>
            <a:ext cx="7772400" cy="687387"/>
          </a:xfrm>
          <a:noFill/>
          <a:ln/>
        </p:spPr>
        <p:txBody>
          <a:bodyPr/>
          <a:lstStyle/>
          <a:p>
            <a:r>
              <a:rPr lang="en-CA" sz="3600" b="1" dirty="0"/>
              <a:t>Individual Empowerment</a:t>
            </a:r>
            <a:endParaRPr lang="fr-FR" sz="36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FR"/>
          </a:p>
        </p:txBody>
      </p:sp>
      <p:sp>
        <p:nvSpPr>
          <p:cNvPr id="2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5DFE4E-6154-45A6-88ED-BFBB71624AA3}" type="slidenum">
              <a:rPr lang="fr-FR"/>
              <a:pPr/>
              <a:t>23</a:t>
            </a:fld>
            <a:endParaRPr lang="fr-FR"/>
          </a:p>
        </p:txBody>
      </p:sp>
      <p:sp>
        <p:nvSpPr>
          <p:cNvPr id="84058" name="Rectangle 90"/>
          <p:cNvSpPr>
            <a:spLocks noGrp="1" noChangeArrowheads="1"/>
          </p:cNvSpPr>
          <p:nvPr>
            <p:ph type="title"/>
          </p:nvPr>
        </p:nvSpPr>
        <p:spPr>
          <a:xfrm>
            <a:off x="760040" y="506413"/>
            <a:ext cx="7772400" cy="687387"/>
          </a:xfrm>
          <a:noFill/>
          <a:ln/>
        </p:spPr>
        <p:txBody>
          <a:bodyPr/>
          <a:lstStyle/>
          <a:p>
            <a:r>
              <a:rPr lang="en-CA" sz="3600" b="1" dirty="0"/>
              <a:t>Individual Empowerment</a:t>
            </a:r>
            <a:endParaRPr lang="fr-FR" sz="3600" b="1" dirty="0"/>
          </a:p>
        </p:txBody>
      </p:sp>
      <p:graphicFrame>
        <p:nvGraphicFramePr>
          <p:cNvPr id="14" name="Group 30"/>
          <p:cNvGraphicFramePr>
            <a:graphicFrameLocks noGrp="1"/>
          </p:cNvGraphicFramePr>
          <p:nvPr>
            <p:ph type="tbl" idx="1"/>
          </p:nvPr>
        </p:nvGraphicFramePr>
        <p:xfrm>
          <a:off x="827584" y="16288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ABILITIES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silent attendance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right to speak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right to be heard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right to participate </a:t>
                      </a:r>
                      <a:b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 decisions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practical and technical knowledge and skills required by action</a:t>
                      </a:r>
                      <a:b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and 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SELF-</a:t>
                      </a:r>
                      <a:br>
                        <a:rPr kumimoji="0" lang="en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ESTEEM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CRITICAL CONSCIOUSNESS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love of oneself (legitimacy)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vision of oneself (capacity)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self-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confidence (recognition by others)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individual consciousness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collective consciousness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social consciousness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political consciousness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AutoShape 19"/>
          <p:cNvSpPr>
            <a:spLocks noChangeAspect="1" noChangeArrowheads="1"/>
          </p:cNvSpPr>
          <p:nvPr/>
        </p:nvSpPr>
        <p:spPr bwMode="auto">
          <a:xfrm rot="2700000">
            <a:off x="4226421" y="3305200"/>
            <a:ext cx="914400" cy="914400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>
            <a:off x="4424859" y="42196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>
            <a:off x="4424859" y="30004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8" name="AutoShape 22"/>
          <p:cNvSpPr>
            <a:spLocks noChangeArrowheads="1"/>
          </p:cNvSpPr>
          <p:nvPr/>
        </p:nvSpPr>
        <p:spPr bwMode="auto">
          <a:xfrm rot="5400000">
            <a:off x="3768428" y="3572693"/>
            <a:ext cx="533400" cy="347663"/>
          </a:xfrm>
          <a:prstGeom prst="leftRightArrow">
            <a:avLst>
              <a:gd name="adj1" fmla="val 50000"/>
              <a:gd name="adj2" fmla="val 30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9" name="AutoShape 23"/>
          <p:cNvSpPr>
            <a:spLocks noChangeArrowheads="1"/>
          </p:cNvSpPr>
          <p:nvPr/>
        </p:nvSpPr>
        <p:spPr bwMode="auto">
          <a:xfrm rot="5400000">
            <a:off x="5063828" y="3572693"/>
            <a:ext cx="533400" cy="347663"/>
          </a:xfrm>
          <a:prstGeom prst="leftRightArrow">
            <a:avLst>
              <a:gd name="adj1" fmla="val 50000"/>
              <a:gd name="adj2" fmla="val 30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32448" y="1700808"/>
            <a:ext cx="8172000" cy="365601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lvl="0" indent="-342900">
              <a:lnSpc>
                <a:spcPct val="112000"/>
              </a:lnSpc>
              <a:spcBef>
                <a:spcPts val="1200"/>
              </a:spcBef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</a:t>
            </a:r>
            <a:r>
              <a:rPr lang="en-CA" sz="2800" dirty="0"/>
              <a:t>It's the presence of all of the different components of the process and especially their </a:t>
            </a:r>
            <a:r>
              <a:rPr lang="en-CA" sz="2800" b="1" dirty="0"/>
              <a:t>dynamic interaction</a:t>
            </a:r>
            <a:r>
              <a:rPr lang="en-CA" sz="2800" dirty="0"/>
              <a:t> that matter for the development of individual empowerment.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4576" y="3772297"/>
          <a:ext cx="6154737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2" name="Document" r:id="rId4" imgW="5702808" imgH="1938528" progId="Word.Document.8">
                  <p:embed/>
                </p:oleObj>
              </mc:Choice>
              <mc:Fallback>
                <p:oleObj name="Document" r:id="rId4" imgW="5702808" imgH="19385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576" y="3772297"/>
                        <a:ext cx="6154737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0"/>
          <p:cNvSpPr txBox="1">
            <a:spLocks noChangeArrowheads="1"/>
          </p:cNvSpPr>
          <p:nvPr/>
        </p:nvSpPr>
        <p:spPr>
          <a:xfrm>
            <a:off x="760040" y="653381"/>
            <a:ext cx="7772400" cy="687387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Individual Empowerment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25</a:t>
            </a:fld>
            <a:endParaRPr lang="fr-CA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99592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10" name="Group 34"/>
          <p:cNvGraphicFramePr>
            <a:graphicFrameLocks noGrp="1"/>
          </p:cNvGraphicFramePr>
          <p:nvPr/>
        </p:nvGraphicFramePr>
        <p:xfrm>
          <a:off x="1174229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</a:t>
                      </a:r>
                      <a:endParaRPr kumimoji="0" lang="en-CA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abilities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self-esteem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critical consciousness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7"/>
          <p:cNvGraphicFramePr>
            <a:graphicFrameLocks noGrp="1"/>
          </p:cNvGraphicFramePr>
          <p:nvPr/>
        </p:nvGraphicFramePr>
        <p:xfrm>
          <a:off x="4754042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abilities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 </a:t>
                      </a:r>
                      <a:b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317229" y="685800"/>
            <a:ext cx="4572000" cy="5486400"/>
            <a:chOff x="1728" y="672"/>
            <a:chExt cx="2304" cy="3120"/>
          </a:xfrm>
        </p:grpSpPr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14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16" name="Oval 35"/>
          <p:cNvSpPr>
            <a:spLocks noChangeArrowheads="1"/>
          </p:cNvSpPr>
          <p:nvPr/>
        </p:nvSpPr>
        <p:spPr bwMode="auto">
          <a:xfrm>
            <a:off x="4337248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26</a:t>
            </a:fld>
            <a:endParaRPr lang="fr-CA" dirty="0"/>
          </a:p>
        </p:txBody>
      </p:sp>
      <p:graphicFrame>
        <p:nvGraphicFramePr>
          <p:cNvPr id="3" name="Group 2"/>
          <p:cNvGraphicFramePr>
            <a:graphicFrameLocks/>
          </p:cNvGraphicFramePr>
          <p:nvPr/>
        </p:nvGraphicFramePr>
        <p:xfrm>
          <a:off x="683568" y="1628800"/>
          <a:ext cx="7772400" cy="4169093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ABILITIES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significant decisions ·</a:t>
                      </a: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power-sharing </a:t>
                      </a: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b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common vision </a:t>
                      </a: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openness </a:t>
                      </a: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 </a:t>
                      </a: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process and results </a:t>
                      </a: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b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learn </a:t>
                      </a: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contribute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local strengths · networking · social capital · accountability · conflict resolution · resilience · networks of support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COMMUNITY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positive  interaction · divergence of opinions · trust · general and </a:t>
                      </a:r>
                      <a:b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specific information · transparency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sense of belonging · </a:t>
                      </a:r>
                      <a:b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sense of citizenship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422999"/>
            <a:ext cx="8640000" cy="612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kumimoji="0" lang="en-CA" sz="4000" b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Community </a:t>
            </a:r>
            <a:r>
              <a:rPr lang="en-CA" sz="4000" b="1" cap="all" dirty="0">
                <a:latin typeface="Calibri" pitchFamily="34" charset="0"/>
              </a:rPr>
              <a:t>EMPOWERMENT </a:t>
            </a:r>
            <a:endParaRPr kumimoji="0" lang="en-CA" sz="4000" b="1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27</a:t>
            </a:fld>
            <a:endParaRPr lang="fr-CA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411486" y="773832"/>
            <a:ext cx="6399212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 </a:t>
            </a:r>
            <a:endParaRPr kumimoji="0" lang="fr-FR" sz="4000" b="0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870148" y="3465362"/>
          <a:ext cx="77343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8" name="Document" r:id="rId3" imgW="6249631" imgH="838594" progId="Word.Document.8">
                  <p:embed/>
                </p:oleObj>
              </mc:Choice>
              <mc:Fallback>
                <p:oleObj name="Document" r:id="rId3" imgW="6249631" imgH="838594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148" y="3465362"/>
                        <a:ext cx="7734300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5"/>
          <p:cNvSpPr>
            <a:spLocks noChangeAspect="1" noChangeArrowheads="1"/>
          </p:cNvSpPr>
          <p:nvPr/>
        </p:nvSpPr>
        <p:spPr bwMode="auto">
          <a:xfrm>
            <a:off x="4729361" y="2512862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2" name="AutoShape 6"/>
          <p:cNvSpPr>
            <a:spLocks noChangeAspect="1" noChangeArrowheads="1"/>
          </p:cNvSpPr>
          <p:nvPr/>
        </p:nvSpPr>
        <p:spPr bwMode="auto">
          <a:xfrm>
            <a:off x="1509911" y="2512862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3" name="AutoShape 7"/>
          <p:cNvSpPr>
            <a:spLocks noChangeAspect="1" noChangeArrowheads="1"/>
          </p:cNvSpPr>
          <p:nvPr/>
        </p:nvSpPr>
        <p:spPr bwMode="auto">
          <a:xfrm rot="10800000">
            <a:off x="1276548" y="4270225"/>
            <a:ext cx="2798763" cy="714375"/>
          </a:xfrm>
          <a:prstGeom prst="curvedDownArrow">
            <a:avLst>
              <a:gd name="adj1" fmla="val 78356"/>
              <a:gd name="adj2" fmla="val 156711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4" name="AutoShape 8"/>
          <p:cNvSpPr>
            <a:spLocks noChangeAspect="1" noChangeArrowheads="1"/>
          </p:cNvSpPr>
          <p:nvPr/>
        </p:nvSpPr>
        <p:spPr bwMode="auto">
          <a:xfrm rot="10800000">
            <a:off x="4613473" y="4270225"/>
            <a:ext cx="2798763" cy="742950"/>
          </a:xfrm>
          <a:prstGeom prst="curvedDownArrow">
            <a:avLst>
              <a:gd name="adj1" fmla="val 75342"/>
              <a:gd name="adj2" fmla="val 15068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2701652" y="3213596"/>
            <a:ext cx="3238500" cy="10795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en-CA" smtClean="0"/>
              <a:pPr/>
              <a:t>28</a:t>
            </a:fld>
            <a:endParaRPr lang="en-CA"/>
          </a:p>
        </p:txBody>
      </p:sp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476672"/>
            <a:ext cx="8640000" cy="612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CA" sz="4000" b="1" cap="all">
                <a:latin typeface="Calibri" pitchFamily="34" charset="0"/>
              </a:rPr>
              <a:t>Overview of empowerment</a:t>
            </a:r>
            <a:endParaRPr kumimoji="0" lang="en-CA" sz="4000" b="1" u="none" strike="noStrike" kern="1200" cap="all" spc="0" normalizeH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en-CA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7241" y="1717576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CA" sz="3200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482278" y="2174776"/>
          <a:ext cx="1752600" cy="3429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INDIVIDUAL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empowerment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abilities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</a:t>
                      </a:r>
                      <a:r>
                        <a:rPr kumimoji="0" lang="fr-F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esteem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critical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fr-F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consciousness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16"/>
          <p:cNvGraphicFramePr>
            <a:graphicFrameLocks noGrp="1"/>
          </p:cNvGraphicFramePr>
          <p:nvPr/>
        </p:nvGraphicFramePr>
        <p:xfrm>
          <a:off x="6349678" y="2174776"/>
          <a:ext cx="2286000" cy="3400425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all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community</a:t>
                      </a:r>
                      <a:endParaRPr kumimoji="0" lang="fr-FR" sz="2400" b="0" i="0" u="none" strike="noStrike" cap="all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community</a:t>
                      </a:r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empowerment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abilities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community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b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oup 28"/>
          <p:cNvGraphicFramePr>
            <a:graphicFrameLocks noGrp="1"/>
          </p:cNvGraphicFramePr>
          <p:nvPr/>
        </p:nvGraphicFramePr>
        <p:xfrm>
          <a:off x="2463478" y="2631976"/>
          <a:ext cx="3657600" cy="29718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community</a:t>
                      </a:r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empowerment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organisational</a:t>
                      </a:r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empowerment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abilities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community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b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abilities</a:t>
                      </a:r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recognition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critical</a:t>
                      </a:r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consciousness</a:t>
                      </a:r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Group 64"/>
          <p:cNvGraphicFramePr>
            <a:graphicFrameLocks noGrp="1"/>
          </p:cNvGraphicFramePr>
          <p:nvPr/>
        </p:nvGraphicFramePr>
        <p:xfrm>
          <a:off x="2463478" y="2204912"/>
          <a:ext cx="3657600" cy="432000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ORGANISATION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6121078" y="3698776"/>
            <a:ext cx="228600" cy="1524000"/>
            <a:chOff x="4128" y="2400"/>
            <a:chExt cx="144" cy="960"/>
          </a:xfrm>
        </p:grpSpPr>
        <p:sp>
          <p:nvSpPr>
            <p:cNvPr id="12" name="Line 46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" name="Line 47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Line 48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" name="Line 49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" name="Line 50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Line 51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2234878" y="3698776"/>
            <a:ext cx="228600" cy="1524000"/>
            <a:chOff x="4128" y="2400"/>
            <a:chExt cx="144" cy="960"/>
          </a:xfrm>
        </p:grpSpPr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Line 54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1" name="Line 55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" name="Line 56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" name="Line 58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5" name="AutoShape 59"/>
          <p:cNvSpPr>
            <a:spLocks noChangeAspect="1" noChangeArrowheads="1"/>
          </p:cNvSpPr>
          <p:nvPr/>
        </p:nvSpPr>
        <p:spPr bwMode="auto">
          <a:xfrm>
            <a:off x="1091878" y="1412776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6" name="AutoShape 60"/>
          <p:cNvSpPr>
            <a:spLocks noChangeAspect="1" noChangeArrowheads="1"/>
          </p:cNvSpPr>
          <p:nvPr/>
        </p:nvSpPr>
        <p:spPr bwMode="auto">
          <a:xfrm>
            <a:off x="4998716" y="1412776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7" name="AutoShape 61"/>
          <p:cNvSpPr>
            <a:spLocks noChangeAspect="1" noChangeArrowheads="1"/>
          </p:cNvSpPr>
          <p:nvPr/>
        </p:nvSpPr>
        <p:spPr bwMode="auto">
          <a:xfrm rot="10800000">
            <a:off x="1015678" y="5603776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8" name="AutoShape 62"/>
          <p:cNvSpPr>
            <a:spLocks noChangeAspect="1" noChangeArrowheads="1"/>
          </p:cNvSpPr>
          <p:nvPr/>
        </p:nvSpPr>
        <p:spPr bwMode="auto">
          <a:xfrm rot="10800000">
            <a:off x="4846316" y="5603776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" name="Oval 65"/>
          <p:cNvSpPr>
            <a:spLocks noChangeArrowheads="1"/>
          </p:cNvSpPr>
          <p:nvPr/>
        </p:nvSpPr>
        <p:spPr bwMode="auto">
          <a:xfrm>
            <a:off x="4216078" y="1641376"/>
            <a:ext cx="4495800" cy="4419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" name="Oval 63"/>
          <p:cNvSpPr>
            <a:spLocks noChangeArrowheads="1"/>
          </p:cNvSpPr>
          <p:nvPr/>
        </p:nvSpPr>
        <p:spPr bwMode="auto">
          <a:xfrm>
            <a:off x="323528" y="1662014"/>
            <a:ext cx="4343400" cy="4419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1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29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260648"/>
            <a:ext cx="7772400" cy="1439863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CA" sz="3600" b="1" cap="all" dirty="0"/>
              <a:t>Organisations that do not target empowerment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0472" y="1737344"/>
            <a:ext cx="8280000" cy="4788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en-CA" sz="2800" dirty="0"/>
              <a:t>adopt an empowerment-oriented approach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en-CA" sz="2800" dirty="0"/>
              <a:t>including :</a:t>
            </a:r>
            <a:br>
              <a:rPr lang="en-CA" sz="2800" dirty="0"/>
            </a:br>
            <a:r>
              <a:rPr lang="en-CA" sz="2800" dirty="0"/>
              <a:t>- partner-based collaboration (active subjects)</a:t>
            </a:r>
            <a:br>
              <a:rPr lang="en-CA" sz="2800" dirty="0"/>
            </a:br>
            <a:r>
              <a:rPr lang="en-CA" sz="2800" dirty="0"/>
              <a:t>- action based on strengths perspective</a:t>
            </a:r>
            <a:br>
              <a:rPr lang="en-CA" sz="2800" dirty="0"/>
            </a:br>
            <a:r>
              <a:rPr lang="en-CA" sz="2800" dirty="0"/>
              <a:t>- clients = with rights (</a:t>
            </a:r>
            <a:r>
              <a:rPr lang="en-CA" sz="2800" dirty="0">
                <a:cs typeface="Arial" charset="0"/>
              </a:rPr>
              <a:t>≠ </a:t>
            </a:r>
            <a:r>
              <a:rPr lang="en-CA" sz="2800" dirty="0"/>
              <a:t>beneficiaries) 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en-CA" sz="2800" dirty="0"/>
              <a:t>means :</a:t>
            </a:r>
            <a:br>
              <a:rPr lang="en-CA" sz="2800" dirty="0"/>
            </a:br>
            <a:r>
              <a:rPr lang="en-CA" sz="2800" dirty="0"/>
              <a:t>- less certainty</a:t>
            </a:r>
            <a:r>
              <a:rPr lang="en-CA" sz="2800" dirty="0">
                <a:cs typeface="Arial" charset="0"/>
              </a:rPr>
              <a:t>→ </a:t>
            </a:r>
            <a:r>
              <a:rPr lang="en-CA" sz="2800" dirty="0"/>
              <a:t>persuasion</a:t>
            </a:r>
            <a:br>
              <a:rPr lang="en-CA" sz="2800" dirty="0"/>
            </a:br>
            <a:r>
              <a:rPr lang="en-CA" sz="2800" dirty="0"/>
              <a:t>- sharing of information and power :</a:t>
            </a:r>
            <a:br>
              <a:rPr lang="en-CA" sz="2800" dirty="0"/>
            </a:br>
            <a:r>
              <a:rPr lang="en-CA" sz="2800" dirty="0"/>
              <a:t>  participation in decisions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27584" y="1628800"/>
            <a:ext cx="7558087" cy="1836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  <a:defRPr/>
            </a:pPr>
            <a:b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CA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it</a:t>
            </a:r>
            <a:r>
              <a:rPr lang="en-CA" sz="2800" dirty="0">
                <a:latin typeface="Calibri" pitchFamily="34" charset="0"/>
                <a:ea typeface="+mj-ea"/>
                <a:cs typeface="+mj-cs"/>
              </a:rPr>
              <a:t>s</a:t>
            </a: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various systems are able</a:t>
            </a:r>
            <a:r>
              <a:rPr kumimoji="0" lang="en-CA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respond to the needs of its constituents</a:t>
            </a:r>
            <a:b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en-CA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656840"/>
            <a:ext cx="8280000" cy="684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CA" sz="3600" b="1" cap="all" dirty="0">
                <a:latin typeface="Calibri" pitchFamily="34" charset="0"/>
                <a:ea typeface="+mj-ea"/>
                <a:cs typeface="+mj-cs"/>
              </a:rPr>
              <a:t>THE</a:t>
            </a:r>
            <a:r>
              <a:rPr kumimoji="0" lang="en-CA" sz="3600" b="1" u="none" strike="noStrike" kern="1200" cap="all" spc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Competent community</a:t>
            </a:r>
            <a:endParaRPr kumimoji="0" lang="en-CA" sz="3600" b="0" u="none" strike="noStrike" kern="1200" cap="all" spc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3861" y="2924944"/>
            <a:ext cx="4436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800" b="1" dirty="0">
                <a:latin typeface="Calibri" pitchFamily="34" charset="0"/>
                <a:sym typeface="Symbol"/>
              </a:rPr>
              <a:t> </a:t>
            </a:r>
            <a:r>
              <a:rPr lang="en-CA" sz="2800" b="1" dirty="0" err="1">
                <a:latin typeface="Calibri" pitchFamily="34" charset="0"/>
                <a:sym typeface="Symbol"/>
              </a:rPr>
              <a:t>intersectoral</a:t>
            </a:r>
            <a:r>
              <a:rPr lang="en-CA" sz="2800" b="1" dirty="0">
                <a:latin typeface="Calibri" pitchFamily="34" charset="0"/>
                <a:sym typeface="Symbol"/>
              </a:rPr>
              <a:t> mobilisation</a:t>
            </a:r>
            <a:endParaRPr lang="en-CA" sz="2800" dirty="0"/>
          </a:p>
        </p:txBody>
      </p:sp>
      <p:sp>
        <p:nvSpPr>
          <p:cNvPr id="10" name="Rectangle 9"/>
          <p:cNvSpPr/>
          <p:nvPr/>
        </p:nvSpPr>
        <p:spPr>
          <a:xfrm>
            <a:off x="3245378" y="5085184"/>
            <a:ext cx="2838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>
                <a:latin typeface="Calibri" pitchFamily="34" charset="0"/>
                <a:sym typeface="Symbol"/>
              </a:rPr>
              <a:t> empowerment</a:t>
            </a:r>
            <a:endParaRPr lang="en-CA" sz="28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902345" y="3789040"/>
            <a:ext cx="7558087" cy="1836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  <a:defRPr/>
            </a:pPr>
            <a:r>
              <a:rPr kumimoji="0" lang="en-CA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and</a:t>
            </a:r>
            <a:b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CA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it</a:t>
            </a:r>
            <a:r>
              <a:rPr lang="en-CA" sz="2800" dirty="0">
                <a:latin typeface="Calibri" pitchFamily="34" charset="0"/>
                <a:ea typeface="+mj-ea"/>
                <a:cs typeface="+mj-cs"/>
              </a:rPr>
              <a:t>s</a:t>
            </a: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en-CA" sz="2800" dirty="0">
                <a:latin typeface="Calibri" pitchFamily="34" charset="0"/>
              </a:rPr>
              <a:t>constituents </a:t>
            </a: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are able</a:t>
            </a:r>
            <a:r>
              <a:rPr kumimoji="0" lang="en-CA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to use these systems</a:t>
            </a:r>
            <a:r>
              <a:rPr kumimoji="0" lang="en-CA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willingly and efficiently</a:t>
            </a:r>
            <a:br>
              <a:rPr kumimoji="0" lang="en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en-CA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/>
          <a:lstStyle/>
          <a:p>
            <a:pPr algn="ctr"/>
            <a:r>
              <a:rPr lang="fr-CA" dirty="0" err="1"/>
              <a:t>THe</a:t>
            </a:r>
            <a:r>
              <a:rPr lang="fr-CA" dirty="0"/>
              <a:t> ROLE OF The </a:t>
            </a:r>
            <a:r>
              <a:rPr lang="fr-CA" dirty="0" err="1"/>
              <a:t>StatE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30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31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(Québec)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04813"/>
            <a:ext cx="7772400" cy="685800"/>
          </a:xfrm>
          <a:noFill/>
        </p:spPr>
        <p:txBody>
          <a:bodyPr/>
          <a:lstStyle/>
          <a:p>
            <a:r>
              <a:rPr lang="en-CA" sz="3600" b="1" dirty="0"/>
              <a:t>LOCAL AUTONOMY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5576" y="1457017"/>
            <a:ext cx="7772400" cy="461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2800" b="1" dirty="0"/>
              <a:t>MAIN ISSUE</a:t>
            </a:r>
            <a:r>
              <a:rPr kumimoji="0" lang="en-CA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C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  <a:defRPr/>
            </a:pPr>
            <a:r>
              <a:rPr lang="en-CA" sz="2800" dirty="0"/>
              <a:t>communities must be able to </a:t>
            </a:r>
            <a:r>
              <a:rPr lang="en-CA" sz="2800" b="1" dirty="0"/>
              <a:t>act autonomously </a:t>
            </a:r>
            <a:r>
              <a:rPr lang="en-CA" sz="2800" dirty="0"/>
              <a:t>in order to ensure long-term sustained effort (</a:t>
            </a:r>
            <a:r>
              <a:rPr lang="en-CA" sz="2800" b="1" dirty="0"/>
              <a:t>sustainability</a:t>
            </a:r>
            <a:r>
              <a:rPr lang="en-CA" sz="2800" dirty="0"/>
              <a:t>)</a:t>
            </a:r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  <a:defRPr/>
            </a:pPr>
            <a:r>
              <a:rPr lang="en-CA" sz="2800" b="1" dirty="0"/>
              <a:t>but</a:t>
            </a:r>
            <a:r>
              <a:rPr lang="en-CA" sz="2800" dirty="0"/>
              <a:t> must also act within the </a:t>
            </a:r>
            <a:r>
              <a:rPr lang="en-CA" sz="2800" b="1" dirty="0"/>
              <a:t>parameters</a:t>
            </a:r>
            <a:r>
              <a:rPr lang="en-CA" sz="2800" dirty="0"/>
              <a:t> imposed by funders that restrict local autonomy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en-CA" sz="2800" b="1" dirty="0"/>
              <a:t>and</a:t>
            </a:r>
            <a:r>
              <a:rPr lang="en-CA" sz="2800" dirty="0"/>
              <a:t>, funders often act within </a:t>
            </a:r>
            <a:r>
              <a:rPr lang="en-CA" sz="2800" b="1" dirty="0"/>
              <a:t>silos</a:t>
            </a:r>
            <a:r>
              <a:rPr lang="en-CA" sz="2800" dirty="0"/>
              <a:t> and without co-ordination</a:t>
            </a:r>
            <a:endParaRPr kumimoji="0" lang="en-C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32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9652" y="476672"/>
            <a:ext cx="827881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all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Challenges facing local actors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593296"/>
            <a:ext cx="8064000" cy="45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Change</a:t>
            </a:r>
            <a:r>
              <a:rPr kumimoji="0" lang="en-CA" sz="2800" b="1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en-CA" sz="2800" b="1" dirty="0">
                <a:latin typeface="Calibri" pitchFamily="34" charset="0"/>
              </a:rPr>
              <a:t>of </a:t>
            </a:r>
            <a:r>
              <a:rPr kumimoji="0" lang="en-CA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perspective</a:t>
            </a:r>
            <a:r>
              <a:rPr kumimoji="0" lang="en-CA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 </a:t>
            </a:r>
          </a:p>
          <a:p>
            <a:pPr marL="684000" lvl="0" indent="-3429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kumimoji="0" lang="en-CA" sz="2800" b="0" i="0" u="none" strike="noStrike" kern="1200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sectoral</a:t>
            </a:r>
            <a:r>
              <a:rPr kumimoji="0" lang="en-CA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approach </a:t>
            </a:r>
            <a:r>
              <a:rPr kumimoji="0" lang="en-CA" sz="2800" b="0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versus</a:t>
            </a:r>
            <a:r>
              <a:rPr kumimoji="0" lang="en-CA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br>
              <a:rPr kumimoji="0" lang="en-CA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CA" sz="2800" b="0" i="0" u="none" strike="noStrike" kern="1200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intersectoral</a:t>
            </a:r>
            <a:r>
              <a:rPr kumimoji="0" lang="en-CA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and citizenship-based</a:t>
            </a:r>
            <a:r>
              <a:rPr kumimoji="0" lang="en-CA" sz="28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en-CA" sz="2800" dirty="0">
                <a:latin typeface="Calibri" pitchFamily="34" charset="0"/>
              </a:rPr>
              <a:t>approach </a:t>
            </a:r>
            <a:endParaRPr kumimoji="0" lang="en-CA" sz="2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sz="2800" b="1" dirty="0">
                <a:latin typeface="Calibri" pitchFamily="34" charset="0"/>
              </a:rPr>
              <a:t>C</a:t>
            </a:r>
            <a:r>
              <a:rPr kumimoji="0" lang="en-CA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oherence in the deployment</a:t>
            </a:r>
            <a:r>
              <a:rPr kumimoji="0" lang="en-CA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 </a:t>
            </a:r>
          </a:p>
          <a:p>
            <a:pPr marL="684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CA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integrated action </a:t>
            </a:r>
            <a:r>
              <a:rPr kumimoji="0" lang="en-CA" sz="2800" b="0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despite</a:t>
            </a:r>
            <a:br>
              <a:rPr kumimoji="0" lang="en-CA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CA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multiple initiatives and programs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Support</a:t>
            </a:r>
            <a:r>
              <a:rPr kumimoji="0" lang="en-CA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 </a:t>
            </a:r>
          </a:p>
          <a:p>
            <a:pPr marL="684000" lvl="0" indent="-3429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CA" sz="2800" dirty="0">
                <a:latin typeface="Calibri" pitchFamily="34" charset="0"/>
              </a:rPr>
              <a:t>equitable access to </a:t>
            </a:r>
            <a:r>
              <a:rPr kumimoji="0" lang="en-CA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resources </a:t>
            </a:r>
            <a:r>
              <a:rPr kumimoji="0" lang="en-CA" sz="2800" b="0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despite</a:t>
            </a:r>
            <a:r>
              <a:rPr kumimoji="0" lang="en-CA" sz="2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differences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en-CA" smtClean="0"/>
              <a:pPr/>
              <a:t>33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9652" y="557808"/>
            <a:ext cx="827881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all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CONSeQUENCES</a:t>
            </a:r>
            <a:endParaRPr kumimoji="0" lang="en-CA" sz="3600" b="1" i="0" u="none" strike="noStrike" kern="1200" cap="all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1844675"/>
            <a:ext cx="7519988" cy="14398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Reduced efficiency and innovation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800" b="0" i="0" u="none" strike="noStrike" kern="120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Disillusionment and distrust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7624" y="3141663"/>
            <a:ext cx="75199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CA" sz="2800" kern="0" dirty="0">
                <a:latin typeface="Calibri" pitchFamily="34" charset="0"/>
              </a:rPr>
              <a:t>Engagement linked to resources</a:t>
            </a:r>
          </a:p>
          <a:p>
            <a:pPr marL="342900" indent="-342900" eaLnBrk="1" hangingPunct="1"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CA" sz="2800" kern="0" dirty="0">
                <a:latin typeface="Calibri" pitchFamily="34" charset="0"/>
              </a:rPr>
              <a:t>Compromised sustainability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87624" y="4437063"/>
            <a:ext cx="792003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CA" sz="2800" kern="0" dirty="0">
                <a:latin typeface="Calibri" pitchFamily="34" charset="0"/>
              </a:rPr>
              <a:t>Territorial and </a:t>
            </a:r>
            <a:r>
              <a:rPr lang="en-CA" sz="2800" kern="0" dirty="0" err="1">
                <a:latin typeface="Calibri" pitchFamily="34" charset="0"/>
              </a:rPr>
              <a:t>sectoral</a:t>
            </a:r>
            <a:r>
              <a:rPr lang="en-CA" sz="2800" kern="0" dirty="0">
                <a:latin typeface="Calibri" pitchFamily="34" charset="0"/>
              </a:rPr>
              <a:t> inequities</a:t>
            </a:r>
          </a:p>
          <a:p>
            <a:pPr marL="342900" indent="-342900" eaLnBrk="1" hangingPunct="1"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CA" sz="2800" kern="0" dirty="0">
                <a:latin typeface="Calibri" pitchFamily="34" charset="0"/>
              </a:rPr>
              <a:t>Results and processes with uneven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34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(Québec)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04813"/>
            <a:ext cx="7772400" cy="936625"/>
          </a:xfrm>
          <a:noFill/>
        </p:spPr>
        <p:txBody>
          <a:bodyPr>
            <a:noAutofit/>
          </a:bodyPr>
          <a:lstStyle/>
          <a:p>
            <a:r>
              <a:rPr lang="en-CA" dirty="0"/>
              <a:t>SUCCESSFUL PROGRAMS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5576" y="1841649"/>
            <a:ext cx="7772400" cy="461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en-US" sz="2800" dirty="0"/>
              <a:t>a </a:t>
            </a:r>
            <a:r>
              <a:rPr lang="en-US" sz="2800" b="1" dirty="0"/>
              <a:t>mixture </a:t>
            </a:r>
            <a:r>
              <a:rPr lang="en-US" sz="2800" dirty="0"/>
              <a:t>of </a:t>
            </a:r>
            <a:r>
              <a:rPr lang="en-US" sz="2800" b="1" dirty="0"/>
              <a:t>“top-down”</a:t>
            </a:r>
            <a:r>
              <a:rPr lang="en-US" sz="2800" dirty="0"/>
              <a:t> firmness and clarity relating to overall </a:t>
            </a:r>
            <a:r>
              <a:rPr lang="en-US" sz="2800" b="1" dirty="0"/>
              <a:t>goals</a:t>
            </a:r>
            <a:r>
              <a:rPr lang="en-US" sz="2800" dirty="0"/>
              <a:t> and </a:t>
            </a:r>
            <a:r>
              <a:rPr lang="en-US" sz="2800" b="1" dirty="0"/>
              <a:t>accountability</a:t>
            </a:r>
            <a:r>
              <a:rPr lang="en-US" sz="2800" dirty="0"/>
              <a:t> requirements </a:t>
            </a:r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en-US" sz="2800" dirty="0"/>
              <a:t>and of </a:t>
            </a:r>
            <a:r>
              <a:rPr lang="en-US" sz="2800" b="1" dirty="0"/>
              <a:t>“bottom-up” </a:t>
            </a:r>
            <a:r>
              <a:rPr lang="en-US" sz="2800" dirty="0"/>
              <a:t>flexibility in the </a:t>
            </a:r>
            <a:r>
              <a:rPr lang="en-US" sz="2800" b="1" dirty="0"/>
              <a:t>choice</a:t>
            </a:r>
            <a:r>
              <a:rPr lang="en-US" sz="2800" dirty="0"/>
              <a:t> an</a:t>
            </a:r>
            <a:r>
              <a:rPr lang="en-US" sz="2800" b="1" dirty="0"/>
              <a:t>d management</a:t>
            </a:r>
            <a:r>
              <a:rPr lang="en-US" sz="2800" dirty="0"/>
              <a:t> of local initiatives</a:t>
            </a:r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accompanied</a:t>
            </a:r>
            <a:r>
              <a:rPr kumimoji="0" lang="en-US" sz="28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</a:t>
            </a:r>
            <a:r>
              <a:rPr lang="en-US" sz="2800" b="1" noProof="0" dirty="0" err="1"/>
              <a:t>ensus</a:t>
            </a:r>
            <a:r>
              <a:rPr lang="en-US" sz="2800" noProof="0" dirty="0"/>
              <a:t> among the divers concerned</a:t>
            </a:r>
            <a:r>
              <a:rPr lang="en-US" sz="2800" dirty="0"/>
              <a:t> funders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Calibri" pitchFamily="34" charset="0"/>
              </a:rPr>
              <a:pPr/>
              <a:t>35</a:t>
            </a:fld>
            <a:endParaRPr lang="fr-FR">
              <a:latin typeface="Calibri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Calibri" pitchFamily="34" charset="0"/>
              </a:rPr>
              <a:t>© Coopérative La Clé, Victoriaville (Québec) - 2012</a:t>
            </a:r>
            <a:endParaRPr lang="fr-FR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4440" y="1772816"/>
            <a:ext cx="7848000" cy="461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en-GB" sz="2800" b="1" dirty="0">
                <a:latin typeface="Calibri" pitchFamily="34" charset="0"/>
              </a:rPr>
              <a:t>local control over implementation </a:t>
            </a:r>
            <a:r>
              <a:rPr lang="en-GB" sz="2800" dirty="0">
                <a:latin typeface="Calibri" pitchFamily="34" charset="0"/>
              </a:rPr>
              <a:t>by those affected by the outcomes</a:t>
            </a:r>
            <a:endParaRPr lang="fr-FR" sz="2800" dirty="0">
              <a:latin typeface="Calibri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en-GB" sz="2800" b="1" dirty="0">
                <a:latin typeface="Calibri" pitchFamily="34" charset="0"/>
              </a:rPr>
              <a:t>application processes </a:t>
            </a:r>
            <a:r>
              <a:rPr lang="en-GB" sz="2800" dirty="0">
                <a:latin typeface="Calibri" pitchFamily="34" charset="0"/>
              </a:rPr>
              <a:t>involving local partnerships and technical assistance</a:t>
            </a:r>
            <a:endParaRPr lang="fr-FR" sz="2800" dirty="0">
              <a:latin typeface="Calibri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en-GB" sz="2800" dirty="0">
                <a:latin typeface="Calibri" pitchFamily="34" charset="0"/>
              </a:rPr>
              <a:t>medium and </a:t>
            </a:r>
            <a:r>
              <a:rPr lang="en-GB" sz="2800" b="1" dirty="0">
                <a:latin typeface="Calibri" pitchFamily="34" charset="0"/>
              </a:rPr>
              <a:t>long term commitment </a:t>
            </a:r>
            <a:r>
              <a:rPr lang="en-GB" sz="2800" dirty="0">
                <a:latin typeface="Calibri" pitchFamily="34" charset="0"/>
              </a:rPr>
              <a:t>for capacity-building programs (where required</a:t>
            </a:r>
            <a:r>
              <a:rPr lang="fr-FR" sz="2800" dirty="0">
                <a:latin typeface="Calibri" pitchFamily="34" charset="0"/>
              </a:rPr>
              <a:t>)</a:t>
            </a:r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en-GB" sz="2800" dirty="0">
                <a:latin typeface="Calibri" pitchFamily="34" charset="0"/>
              </a:rPr>
              <a:t>multi-year financing (</a:t>
            </a:r>
            <a:r>
              <a:rPr lang="en-GB" sz="2800" b="1" dirty="0">
                <a:latin typeface="Calibri" pitchFamily="34" charset="0"/>
              </a:rPr>
              <a:t>ongoing facilitation of partnerships</a:t>
            </a:r>
            <a:r>
              <a:rPr lang="en-GB" sz="2800" dirty="0">
                <a:latin typeface="Calibri" pitchFamily="34" charset="0"/>
              </a:rPr>
              <a:t>)</a:t>
            </a:r>
            <a:r>
              <a:rPr lang="en-GB" sz="2800" b="1" dirty="0">
                <a:latin typeface="Calibri" pitchFamily="34" charset="0"/>
              </a:rPr>
              <a:t> </a:t>
            </a:r>
            <a:r>
              <a:rPr lang="en-GB" sz="2800" dirty="0">
                <a:latin typeface="Calibri" pitchFamily="34" charset="0"/>
              </a:rPr>
              <a:t>and </a:t>
            </a:r>
            <a:r>
              <a:rPr lang="en-GB" sz="2800" b="1" dirty="0">
                <a:latin typeface="Calibri" pitchFamily="34" charset="0"/>
              </a:rPr>
              <a:t>competent technical assistance</a:t>
            </a:r>
            <a:endParaRPr lang="fr-FR" sz="2800" dirty="0">
              <a:latin typeface="Calibri" pitchFamily="34" charset="0"/>
            </a:endParaRPr>
          </a:p>
          <a:p>
            <a:pPr>
              <a:lnSpc>
                <a:spcPct val="120000"/>
              </a:lnSpc>
              <a:spcBef>
                <a:spcPct val="25000"/>
              </a:spcBef>
            </a:pPr>
            <a:endParaRPr lang="fr-FR" sz="2800" dirty="0">
              <a:latin typeface="Calibri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endParaRPr kumimoji="0" lang="fr-FR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404813"/>
            <a:ext cx="7772400" cy="9366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SUCCESSFUL PROGRAMS: </a:t>
            </a:r>
            <a:b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ENABLING FACTORS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76A-A29E-4418-8AB5-8F07E7A92405}" type="slidenum">
              <a:rPr lang="fr-FR"/>
              <a:pPr/>
              <a:t>36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FR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856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/>
              <a:t>Mobilising</a:t>
            </a:r>
            <a:r>
              <a:rPr lang="en-US" sz="3600" dirty="0"/>
              <a:t> is not mechanical…</a:t>
            </a:r>
          </a:p>
        </p:txBody>
      </p:sp>
      <p:pic>
        <p:nvPicPr>
          <p:cNvPr id="386054" name="Picture 6" descr="Photograph:Charlie Chaplin in Modern Times (1936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23925"/>
            <a:ext cx="5757862" cy="42973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BE4-26FB-4FBE-947D-31DF43258720}" type="slidenum">
              <a:rPr lang="fr-FR"/>
              <a:pPr/>
              <a:t>37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FR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41784"/>
            <a:ext cx="8229600" cy="1143000"/>
          </a:xfrm>
        </p:spPr>
        <p:txBody>
          <a:bodyPr/>
          <a:lstStyle/>
          <a:p>
            <a:pPr algn="ctr"/>
            <a:r>
              <a:rPr lang="en-US" sz="3600" dirty="0"/>
              <a:t>…but rather organic</a:t>
            </a:r>
          </a:p>
        </p:txBody>
      </p:sp>
      <p:pic>
        <p:nvPicPr>
          <p:cNvPr id="387077" name="Picture 5" descr="potag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81163"/>
            <a:ext cx="6478588" cy="43402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38</a:t>
            </a:fld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6000" y="1484784"/>
            <a:ext cx="8172000" cy="5220000"/>
          </a:xfrm>
          <a:prstGeom prst="rect">
            <a:avLst/>
          </a:prstGeom>
          <a:noFill/>
        </p:spPr>
        <p:txBody>
          <a:bodyPr/>
          <a:lstStyle/>
          <a:p>
            <a:pPr marL="457200" lvl="0" indent="-457200">
              <a:spcBef>
                <a:spcPct val="100000"/>
              </a:spcBef>
              <a:spcAft>
                <a:spcPct val="50000"/>
              </a:spcAft>
            </a:pPr>
            <a:r>
              <a:rPr lang="en-CA" sz="2400" dirty="0"/>
              <a:t>Ninacs, W. A., and Leroux, R. (2008).  “Intersectoral Action and Empowerment:  Keys to Ensuring Community Competence and Improving Public Health” in C. Dumont and G. Kielhofner (Editors), </a:t>
            </a:r>
            <a:r>
              <a:rPr lang="en-CA" sz="2400" i="1" dirty="0"/>
              <a:t>Positive Approaches to Health</a:t>
            </a:r>
            <a:r>
              <a:rPr lang="en-CA" sz="2400" dirty="0"/>
              <a:t>, Hauppauge (New York), Nova Science Publishers, Inc., 169-185</a:t>
            </a:r>
            <a:endParaRPr lang="fr-CA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457200" lvl="0" indent="-457200">
              <a:spcBef>
                <a:spcPct val="100000"/>
              </a:spcBef>
              <a:spcAft>
                <a:spcPct val="50000"/>
              </a:spcAft>
            </a:pPr>
            <a:r>
              <a:rPr lang="en-GB" sz="2400" dirty="0"/>
              <a:t>Ninacs, W, A., with assistance from F. Gareau and R. Downing (2003).  </a:t>
            </a:r>
            <a:r>
              <a:rPr lang="en-GB" sz="2400" i="1" dirty="0"/>
              <a:t>Financing Community-Based Rural Development: Profiles of the Prevalent Instruments Used to Finance Community-Based Rural Development in Various Industrialised Countries</a:t>
            </a:r>
            <a:r>
              <a:rPr lang="en-GB" sz="2400" dirty="0"/>
              <a:t>, paper produced for the Rural Secretariat, Agriculture and </a:t>
            </a:r>
            <a:r>
              <a:rPr lang="en-GB" sz="2400" dirty="0" err="1"/>
              <a:t>Agri</a:t>
            </a:r>
            <a:r>
              <a:rPr lang="en-GB" sz="2400" dirty="0"/>
              <a:t>-Food Canada, 85 pages</a:t>
            </a:r>
            <a:endParaRPr lang="en-CA" sz="24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9366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REFERENCES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39</a:t>
            </a:fld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6000" y="1412776"/>
            <a:ext cx="8172000" cy="5220000"/>
          </a:xfrm>
          <a:prstGeom prst="rect">
            <a:avLst/>
          </a:prstGeom>
          <a:noFill/>
        </p:spPr>
        <p:txBody>
          <a:bodyPr/>
          <a:lstStyle/>
          <a:p>
            <a:pPr marL="457200" lvl="0" indent="-457200">
              <a:spcBef>
                <a:spcPts val="1800"/>
              </a:spcBef>
            </a:pPr>
            <a:r>
              <a:rPr lang="fr-CA" sz="2400" dirty="0"/>
              <a:t>Ninacs, W. A. (2009).  Empowerment </a:t>
            </a:r>
            <a:r>
              <a:rPr lang="fr-CA" sz="2400" i="1" dirty="0"/>
              <a:t>et intervention : développement de la capacité d’agir et de la solidarité</a:t>
            </a:r>
            <a:r>
              <a:rPr lang="fr-CA" sz="2400" dirty="0"/>
              <a:t>, Québec, Presses de l’Université Laval, 140 pages</a:t>
            </a:r>
          </a:p>
          <a:p>
            <a:pPr marL="457200" lvl="0" indent="-457200">
              <a:spcBef>
                <a:spcPts val="1800"/>
              </a:spcBef>
            </a:pPr>
            <a:r>
              <a:rPr lang="fr-CA" sz="2400" dirty="0"/>
              <a:t>Ninacs, W, A., avec la collaboration de F. Gareau et de R. </a:t>
            </a:r>
            <a:r>
              <a:rPr lang="fr-CA" sz="2400" dirty="0" err="1"/>
              <a:t>Downing</a:t>
            </a:r>
            <a:r>
              <a:rPr lang="fr-CA" sz="2400" dirty="0"/>
              <a:t> (2003).  </a:t>
            </a:r>
            <a:r>
              <a:rPr lang="fr-FR" sz="2400" i="1" dirty="0"/>
              <a:t>Financement des initiatives communautaires  de  développement en milieu rural : profils d’instruments utilisés pour le financement des initiatives communautaires de développement en milieu rural dans divers pays industrialisés</a:t>
            </a:r>
            <a:r>
              <a:rPr lang="fr-CA" sz="2400" dirty="0"/>
              <a:t>, monographie produite pour le Secrétariat rural, Agriculture et Agroalimentaire Canada, Victoria (Colombie-Britannique), Réseau canadien de développement économique communautaire, 93 pages</a:t>
            </a:r>
            <a:endParaRPr lang="en-CA" sz="24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9366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RÉFÉRENCES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22800"/>
            <a:ext cx="7772400" cy="1362075"/>
          </a:xfrm>
        </p:spPr>
        <p:txBody>
          <a:bodyPr anchor="ctr"/>
          <a:lstStyle/>
          <a:p>
            <a:pPr algn="ctr"/>
            <a:r>
              <a:rPr lang="en-CA" dirty="0"/>
              <a:t>Local community </a:t>
            </a:r>
            <a:br>
              <a:rPr lang="en-CA" dirty="0"/>
            </a:br>
            <a:r>
              <a:rPr lang="en-CA" dirty="0"/>
              <a:t>mobilisation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40</a:t>
            </a:fld>
            <a:endParaRPr lang="fr-CA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8031" y="649288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>
                <a:solidFill>
                  <a:schemeClr val="tx2"/>
                </a:solidFill>
                <a:latin typeface="Verdana" pitchFamily="34" charset="0"/>
              </a:rPr>
              <a:t>Coopérative de consultation en développement La Clé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2708275"/>
            <a:ext cx="774065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>
                <a:latin typeface="Verdana" pitchFamily="34" charset="0"/>
              </a:rPr>
              <a:t>Richard Leroux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>
                <a:latin typeface="Verdana" pitchFamily="34" charset="0"/>
              </a:rPr>
              <a:t>William A. « Bill » Ninacs</a:t>
            </a:r>
          </a:p>
          <a:p>
            <a:pPr algn="ctr">
              <a:spcBef>
                <a:spcPts val="3000"/>
              </a:spcBef>
              <a:tabLst>
                <a:tab pos="1168400" algn="l"/>
              </a:tabLst>
            </a:pPr>
            <a:r>
              <a:rPr lang="fr-CA" sz="2800">
                <a:latin typeface="Verdana" pitchFamily="34" charset="0"/>
              </a:rPr>
              <a:t>(819) 758-7797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>
                <a:latin typeface="Verdana" pitchFamily="34" charset="0"/>
              </a:rPr>
              <a:t>info@lacle.coop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>
                <a:latin typeface="Verdana" pitchFamily="34" charset="0"/>
              </a:rPr>
              <a:t>http://www.lacle.coop/</a:t>
            </a:r>
          </a:p>
        </p:txBody>
      </p:sp>
      <p:pic>
        <p:nvPicPr>
          <p:cNvPr id="8" name="Picture 4" descr="Logo%20La%20Clé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7481" y="454025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Richard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831" y="4076700"/>
            <a:ext cx="108108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pic>
        <p:nvPicPr>
          <p:cNvPr id="12" name="Image 11" descr="DSC_0087.JPG"/>
          <p:cNvPicPr>
            <a:picLocks noChangeAspect="1"/>
          </p:cNvPicPr>
          <p:nvPr/>
        </p:nvPicPr>
        <p:blipFill>
          <a:blip r:embed="rId5" cstate="print"/>
          <a:srcRect l="5391" t="10742" r="4147" b="9365"/>
          <a:stretch>
            <a:fillRect/>
          </a:stretch>
        </p:blipFill>
        <p:spPr>
          <a:xfrm>
            <a:off x="6801409" y="4077072"/>
            <a:ext cx="1082959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465138"/>
            <a:ext cx="7772400" cy="50400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COMMUNITY </a:t>
            </a:r>
          </a:p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2800" i="0" u="none" strike="noStrike" kern="1200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i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group of people who have something in common: </a:t>
            </a:r>
            <a:br>
              <a:rPr kumimoji="0" lang="en-CA" sz="2800" i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CA" sz="2800" i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geography, identity, interests</a:t>
            </a:r>
          </a:p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i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</a:t>
            </a:r>
            <a:endParaRPr kumimoji="0" lang="en-CA" sz="2800" i="0" u="none" strike="noStrike" kern="1200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800" dirty="0">
                <a:latin typeface="+mj-lt"/>
                <a:ea typeface="+mj-ea"/>
                <a:cs typeface="+mj-cs"/>
                <a:sym typeface="Symbol" pitchFamily="18" charset="2"/>
              </a:rPr>
              <a:t>urban: </a:t>
            </a:r>
            <a:r>
              <a:rPr kumimoji="0" lang="en-CA" sz="2800" i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 neighbourhood, a</a:t>
            </a:r>
            <a:r>
              <a:rPr kumimoji="0" lang="en-CA" sz="2800" i="0" u="none" strike="noStrike" kern="1200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 parish</a:t>
            </a:r>
            <a:br>
              <a:rPr kumimoji="0" lang="en-CA" sz="2800" i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</a:br>
            <a:r>
              <a:rPr kumimoji="0" lang="en-CA" sz="2800" i="0" u="none" strike="noStrike" kern="1200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rural: a small town, a village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6</a:t>
            </a:fld>
            <a:endParaRPr lang="fr-CA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0040" y="476672"/>
            <a:ext cx="77724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DIMENSIONS  OF A COMMUNITY</a:t>
            </a:r>
          </a:p>
        </p:txBody>
      </p:sp>
      <p:graphicFrame>
        <p:nvGraphicFramePr>
          <p:cNvPr id="9" name="Group 44"/>
          <p:cNvGraphicFramePr>
            <a:graphicFrameLocks/>
          </p:cNvGraphicFramePr>
          <p:nvPr/>
        </p:nvGraphicFramePr>
        <p:xfrm>
          <a:off x="760040" y="2060848"/>
          <a:ext cx="7772400" cy="1801178"/>
        </p:xfrm>
        <a:graphic>
          <a:graphicData uri="http://schemas.openxmlformats.org/drawingml/2006/table">
            <a:tbl>
              <a:tblPr/>
              <a:tblGrid>
                <a:gridCol w="388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INSTRUMENTAL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EXISTENTIAL</a:t>
                      </a:r>
                      <a:endParaRPr kumimoji="0" lang="en-CA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management and production of goods </a:t>
                      </a:r>
                      <a:br>
                        <a:rPr kumimoji="0" lang="en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services (resources)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sense of belonging,</a:t>
                      </a:r>
                      <a:br>
                        <a:rPr kumimoji="0" lang="en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trust, solidarity and </a:t>
                      </a:r>
                      <a:br>
                        <a:rPr kumimoji="0" lang="en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C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self-esteem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AutoShape 46"/>
          <p:cNvSpPr>
            <a:spLocks/>
          </p:cNvSpPr>
          <p:nvPr/>
        </p:nvSpPr>
        <p:spPr bwMode="auto">
          <a:xfrm rot="5400000">
            <a:off x="4300959" y="2491060"/>
            <a:ext cx="690562" cy="4033838"/>
          </a:xfrm>
          <a:prstGeom prst="rightBrace">
            <a:avLst>
              <a:gd name="adj1" fmla="val 486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11" name="Text Box 47"/>
          <p:cNvSpPr txBox="1">
            <a:spLocks noChangeArrowheads="1"/>
          </p:cNvSpPr>
          <p:nvPr/>
        </p:nvSpPr>
        <p:spPr bwMode="auto">
          <a:xfrm>
            <a:off x="2553648" y="5099323"/>
            <a:ext cx="418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CA" sz="2400" b="1" dirty="0">
                <a:latin typeface="Arial" charset="0"/>
              </a:rPr>
              <a:t>HEALTH AND WELL-BEING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FR"/>
          </a:p>
        </p:txBody>
      </p:sp>
      <p:sp>
        <p:nvSpPr>
          <p:cNvPr id="4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7D0FA-4FFA-469D-8BD3-9EC754A7FA36}" type="slidenum">
              <a:rPr lang="fr-FR"/>
              <a:pPr/>
              <a:t>7</a:t>
            </a:fld>
            <a:endParaRPr lang="fr-FR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16458"/>
            <a:ext cx="7127875" cy="1143000"/>
          </a:xfrm>
        </p:spPr>
        <p:txBody>
          <a:bodyPr>
            <a:normAutofit/>
          </a:bodyPr>
          <a:lstStyle/>
          <a:p>
            <a:pPr algn="ctr"/>
            <a:r>
              <a:rPr lang="fr-FR" sz="3600" b="1" cap="all" dirty="0">
                <a:latin typeface="Calibri" pitchFamily="34" charset="0"/>
              </a:rPr>
              <a:t>ASPECTS of networks</a:t>
            </a:r>
          </a:p>
        </p:txBody>
      </p:sp>
      <p:graphicFrame>
        <p:nvGraphicFramePr>
          <p:cNvPr id="148534" name="Group 54"/>
          <p:cNvGraphicFramePr>
            <a:graphicFrameLocks noGrp="1"/>
          </p:cNvGraphicFramePr>
          <p:nvPr>
            <p:ph type="tbl" idx="1"/>
          </p:nvPr>
        </p:nvGraphicFramePr>
        <p:xfrm>
          <a:off x="2609527" y="1412776"/>
          <a:ext cx="5562600" cy="4824536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NORMATIVE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FREE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do for</a:t>
                      </a:r>
                      <a:endParaRPr lang="fr-CA" sz="2000" b="0" i="0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baseline="0">
                          <a:latin typeface="Arial" pitchFamily="34" charset="0"/>
                          <a:ea typeface="Times New Roman"/>
                          <a:cs typeface="Times New Roman"/>
                        </a:rPr>
                        <a:t>do with</a:t>
                      </a:r>
                      <a:endParaRPr lang="fr-CA" sz="2000" b="0" i="0" baseline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results</a:t>
                      </a:r>
                      <a:endParaRPr lang="fr-CA" sz="2000" b="1" i="0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processes</a:t>
                      </a:r>
                      <a:endParaRPr lang="fr-CA" sz="2000" b="1" i="0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baseline="0">
                          <a:latin typeface="Arial" pitchFamily="34" charset="0"/>
                          <a:ea typeface="Times New Roman"/>
                          <a:cs typeface="Times New Roman"/>
                        </a:rPr>
                        <a:t>planning, co-ordination, execution, evaluation</a:t>
                      </a:r>
                      <a:endParaRPr lang="fr-CA" sz="2000" b="0" i="0" baseline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baseline="0">
                          <a:latin typeface="Arial" pitchFamily="34" charset="0"/>
                          <a:ea typeface="Times New Roman"/>
                          <a:cs typeface="Times New Roman"/>
                        </a:rPr>
                        <a:t>supporting mutual help and co‑operation</a:t>
                      </a:r>
                      <a:endParaRPr lang="fr-CA" sz="2000" b="0" i="0" baseline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hierarchy</a:t>
                      </a:r>
                      <a:endParaRPr lang="fr-CA" sz="2000" b="0" i="0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(weak organizational autonomy)</a:t>
                      </a:r>
                      <a:endParaRPr lang="fr-CA" sz="2000" b="0" i="0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baseline="0">
                          <a:latin typeface="Arial" pitchFamily="34" charset="0"/>
                          <a:ea typeface="Times New Roman"/>
                          <a:cs typeface="Times New Roman"/>
                        </a:rPr>
                        <a:t>consensus </a:t>
                      </a:r>
                      <a:endParaRPr lang="fr-CA" sz="2000" b="0" i="0" baseline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baseline="0">
                          <a:latin typeface="Arial" pitchFamily="34" charset="0"/>
                          <a:ea typeface="Times New Roman"/>
                          <a:cs typeface="Times New Roman"/>
                        </a:rPr>
                        <a:t>(strong organizational autonomy)</a:t>
                      </a:r>
                      <a:endParaRPr lang="fr-CA" sz="2000" b="0" i="0" baseline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formal</a:t>
                      </a:r>
                      <a:endParaRPr lang="fr-CA" sz="2000" b="0" i="0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informal</a:t>
                      </a:r>
                      <a:endParaRPr lang="fr-CA" sz="2000" b="0" i="0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6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complementary </a:t>
                      </a:r>
                      <a:endParaRPr lang="fr-CA" sz="2000" b="1" i="0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(institutional systems)</a:t>
                      </a:r>
                      <a:endParaRPr lang="fr-CA" sz="2000" b="0" i="0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collaboration</a:t>
                      </a:r>
                      <a:r>
                        <a:rPr lang="en-US" sz="2000" b="0" i="0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CA" sz="2000" b="0" i="0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(value systems)</a:t>
                      </a:r>
                      <a:endParaRPr lang="fr-CA" sz="2000" b="0" i="0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8509" name="Group 29"/>
          <p:cNvGraphicFramePr>
            <a:graphicFrameLocks noGrp="1"/>
          </p:cNvGraphicFramePr>
          <p:nvPr/>
        </p:nvGraphicFramePr>
        <p:xfrm>
          <a:off x="1009327" y="1835051"/>
          <a:ext cx="1600200" cy="4402261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Mission</a:t>
                      </a: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baseline="0">
                          <a:latin typeface="Arial" pitchFamily="34" charset="0"/>
                          <a:ea typeface="Times New Roman"/>
                          <a:cs typeface="Times New Roman"/>
                        </a:rPr>
                        <a:t>Objectives</a:t>
                      </a:r>
                      <a:endParaRPr lang="fr-CA" sz="2000" b="0" i="1" baseline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Activities</a:t>
                      </a:r>
                      <a:endParaRPr lang="fr-CA" sz="2000" b="0" i="1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baseline="0">
                          <a:latin typeface="Arial" pitchFamily="34" charset="0"/>
                          <a:ea typeface="Times New Roman"/>
                          <a:cs typeface="Times New Roman"/>
                        </a:rPr>
                        <a:t>Management</a:t>
                      </a:r>
                      <a:endParaRPr lang="fr-CA" sz="2000" b="0" i="1" baseline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baseline="0">
                          <a:latin typeface="Arial" pitchFamily="34" charset="0"/>
                          <a:ea typeface="Times New Roman"/>
                          <a:cs typeface="Times New Roman"/>
                        </a:rPr>
                        <a:t>Ties</a:t>
                      </a:r>
                      <a:endParaRPr lang="fr-CA" sz="2000" b="0" i="1" baseline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82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baseline="0" dirty="0">
                          <a:latin typeface="Arial" pitchFamily="34" charset="0"/>
                          <a:ea typeface="Times New Roman"/>
                          <a:cs typeface="Times New Roman"/>
                        </a:rPr>
                        <a:t>Focus of Work</a:t>
                      </a:r>
                      <a:endParaRPr lang="fr-CA" sz="2000" b="0" i="1" baseline="0" dirty="0">
                        <a:latin typeface="Arial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Ellipse 6"/>
          <p:cNvSpPr/>
          <p:nvPr/>
        </p:nvSpPr>
        <p:spPr bwMode="auto">
          <a:xfrm>
            <a:off x="2628127" y="2060848"/>
            <a:ext cx="5544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2628127" y="5121288"/>
            <a:ext cx="5544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 bwMode="auto">
          <a:xfrm rot="5400000">
            <a:off x="4427711" y="4005064"/>
            <a:ext cx="2016224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8</a:t>
            </a:fld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67334" y="917848"/>
            <a:ext cx="6399212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REGULATED</a:t>
            </a:r>
            <a:r>
              <a:rPr kumimoji="0" lang="fr-FR" sz="40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NETWORKS</a:t>
            </a:r>
            <a:endParaRPr kumimoji="0" lang="fr-FR" sz="4000" b="0" i="1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13045" t="16894" r="13045" b="29565"/>
          <a:stretch>
            <a:fillRect/>
          </a:stretch>
        </p:blipFill>
        <p:spPr bwMode="auto">
          <a:xfrm>
            <a:off x="1513193" y="2095300"/>
            <a:ext cx="6117673" cy="342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9</a:t>
            </a:fld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(Québec) - 2012</a:t>
            </a:r>
            <a:endParaRPr lang="fr-CA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67334" y="764704"/>
            <a:ext cx="6399212" cy="1143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fr-FR" sz="4000" b="1" cap="all" dirty="0">
                <a:latin typeface="Calibri" pitchFamily="34" charset="0"/>
              </a:rPr>
              <a:t>FREE NETWORKS</a:t>
            </a:r>
            <a:endParaRPr lang="fr-FR" sz="4000" i="1" cap="all" dirty="0">
              <a:latin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6306" t="16894" r="16306" b="29565"/>
          <a:stretch>
            <a:fillRect/>
          </a:stretch>
        </p:blipFill>
        <p:spPr bwMode="auto">
          <a:xfrm>
            <a:off x="1802461" y="2132856"/>
            <a:ext cx="5577851" cy="342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1678</Words>
  <Application>Microsoft Office PowerPoint</Application>
  <PresentationFormat>Affichage à l'écran (4:3)</PresentationFormat>
  <Paragraphs>311</Paragraphs>
  <Slides>40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7" baseType="lpstr">
      <vt:lpstr>Arial</vt:lpstr>
      <vt:lpstr>Calibri</vt:lpstr>
      <vt:lpstr>Times</vt:lpstr>
      <vt:lpstr>Verdana</vt:lpstr>
      <vt:lpstr>Wingdings</vt:lpstr>
      <vt:lpstr>Thème Office</vt:lpstr>
      <vt:lpstr>Document</vt:lpstr>
      <vt:lpstr>THE COMPETENT COMMUNITY AND EMPOWERMENT</vt:lpstr>
      <vt:lpstr>THE COMPETENT COMMUNITY</vt:lpstr>
      <vt:lpstr>Présentation PowerPoint</vt:lpstr>
      <vt:lpstr>Local community  mobilisation</vt:lpstr>
      <vt:lpstr>Présentation PowerPoint</vt:lpstr>
      <vt:lpstr>Présentation PowerPoint</vt:lpstr>
      <vt:lpstr>ASPECTS of networks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Enabling factors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Individual Empowerment</vt:lpstr>
      <vt:lpstr>Individual Empowerment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THe ROLE OF The StatE</vt:lpstr>
      <vt:lpstr>LOCAL AUTONOMY</vt:lpstr>
      <vt:lpstr>Présentation PowerPoint</vt:lpstr>
      <vt:lpstr>Présentation PowerPoint</vt:lpstr>
      <vt:lpstr>SUCCESSFUL PROGRAMS</vt:lpstr>
      <vt:lpstr>Présentation PowerPoint</vt:lpstr>
      <vt:lpstr>Mobilising is not mechanical…</vt:lpstr>
      <vt:lpstr>…but rather organic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COMMUNAUTÉ COMPÉTENTE :  RÉSILIENTE ET EMPOWERED</dc:title>
  <dc:creator>Bill</dc:creator>
  <cp:lastModifiedBy>Joël Nadeau</cp:lastModifiedBy>
  <cp:revision>110</cp:revision>
  <dcterms:created xsi:type="dcterms:W3CDTF">2010-07-07T11:44:47Z</dcterms:created>
  <dcterms:modified xsi:type="dcterms:W3CDTF">2020-08-17T20:21:03Z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